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2FA10-29B7-4B9B-A836-71AFFDDCAE8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5E32F-C316-413A-82E2-87F16D9D2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9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5E32F-C316-413A-82E2-87F16D9D2F8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0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5E32F-C316-413A-82E2-87F16D9D2F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97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1D603-7357-4C4D-B00B-438878CA61AD}" type="slidenum">
              <a:rPr lang="en-US"/>
              <a:pPr/>
              <a:t>31</a:t>
            </a:fld>
            <a:endParaRPr lang="en-US"/>
          </a:p>
        </p:txBody>
      </p:sp>
      <p:sp>
        <p:nvSpPr>
          <p:cNvPr id="19496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6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effectLst/>
                <a:latin typeface="Times New Roman" pitchFamily="18" charset="0"/>
              </a:rPr>
              <a:t>43</a:t>
            </a:r>
          </a:p>
        </p:txBody>
      </p:sp>
      <p:sp>
        <p:nvSpPr>
          <p:cNvPr id="19497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7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97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8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53" name="Picture 29" descr="bv cbcze fgdljk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1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2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Firms in Competitive Markets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Total, Average, and Marginal Revenue for a Competitive Firm</a:t>
            </a:r>
            <a:endParaRPr lang="en-US" dirty="0"/>
          </a:p>
        </p:txBody>
      </p:sp>
      <p:graphicFrame>
        <p:nvGraphicFramePr>
          <p:cNvPr id="1837059" name="Object 3"/>
          <p:cNvGraphicFramePr>
            <a:graphicFrameLocks noChangeAspect="1"/>
          </p:cNvGraphicFramePr>
          <p:nvPr/>
        </p:nvGraphicFramePr>
        <p:xfrm>
          <a:off x="152400" y="1905000"/>
          <a:ext cx="8793163" cy="29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4" imgW="4876800" imgH="1628775" progId="Excel.Sheet.8">
                  <p:embed/>
                </p:oleObj>
              </mc:Choice>
              <mc:Fallback>
                <p:oleObj name="Worksheet" r:id="rId4" imgW="4876800" imgH="1628775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05000"/>
                        <a:ext cx="8793163" cy="29384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13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Profit Maximization for the Competitive Firm</a:t>
            </a:r>
            <a:endParaRPr lang="en-US"/>
          </a:p>
        </p:txBody>
      </p:sp>
      <p:sp>
        <p:nvSpPr>
          <p:cNvPr id="18513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goal of a competitive firm is to maximize profit.</a:t>
            </a:r>
          </a:p>
          <a:p>
            <a:r>
              <a:rPr lang="en-US" smtClean="0"/>
              <a:t>This means that the firm will want to produce the quantity that maximizes the difference between total revenue and total cost.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1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1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9A0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1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51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9A0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139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3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Profit Maximization: </a:t>
            </a:r>
            <a:br>
              <a:rPr lang="en-US" smtClean="0"/>
            </a:br>
            <a:r>
              <a:rPr lang="en-US" smtClean="0"/>
              <a:t>A Numerical Example</a:t>
            </a:r>
            <a:endParaRPr lang="en-US"/>
          </a:p>
        </p:txBody>
      </p:sp>
      <p:graphicFrame>
        <p:nvGraphicFramePr>
          <p:cNvPr id="1850371" name="Object 1027"/>
          <p:cNvGraphicFramePr>
            <a:graphicFrameLocks noChangeAspect="1"/>
          </p:cNvGraphicFramePr>
          <p:nvPr/>
        </p:nvGraphicFramePr>
        <p:xfrm>
          <a:off x="0" y="1981200"/>
          <a:ext cx="9144000" cy="2649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4" imgW="6200775" imgH="1790700" progId="Excel.Sheet.8">
                  <p:embed/>
                </p:oleObj>
              </mc:Choice>
              <mc:Fallback>
                <p:oleObj name="Worksheet" r:id="rId4" imgW="6200775" imgH="17907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9144000" cy="26495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219200" y="4038600"/>
            <a:ext cx="7391400" cy="339725"/>
            <a:chOff x="768" y="2544"/>
            <a:chExt cx="4656" cy="214"/>
          </a:xfrm>
        </p:grpSpPr>
        <p:sp>
          <p:nvSpPr>
            <p:cNvPr id="1856526" name="Rectangle 14"/>
            <p:cNvSpPr>
              <a:spLocks noChangeArrowheads="1"/>
            </p:cNvSpPr>
            <p:nvPr/>
          </p:nvSpPr>
          <p:spPr bwMode="auto">
            <a:xfrm>
              <a:off x="4254" y="2566"/>
              <a:ext cx="11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en-US" b="1" i="1">
                  <a:solidFill>
                    <a:srgbClr val="000000"/>
                  </a:solidFill>
                  <a:effectLst/>
                </a:rPr>
                <a:t> P = AR = MR</a:t>
              </a:r>
            </a:p>
          </p:txBody>
        </p:sp>
        <p:sp>
          <p:nvSpPr>
            <p:cNvPr id="1856529" name="Line 17"/>
            <p:cNvSpPr>
              <a:spLocks noChangeShapeType="1"/>
            </p:cNvSpPr>
            <p:nvPr/>
          </p:nvSpPr>
          <p:spPr bwMode="auto">
            <a:xfrm>
              <a:off x="1448" y="2641"/>
              <a:ext cx="2798" cy="1"/>
            </a:xfrm>
            <a:prstGeom prst="line">
              <a:avLst/>
            </a:prstGeom>
            <a:noFill/>
            <a:ln w="38100">
              <a:solidFill>
                <a:srgbClr val="00AE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545" name="Rectangle 33"/>
            <p:cNvSpPr>
              <a:spLocks noChangeArrowheads="1"/>
            </p:cNvSpPr>
            <p:nvPr/>
          </p:nvSpPr>
          <p:spPr bwMode="auto">
            <a:xfrm>
              <a:off x="768" y="2544"/>
              <a:ext cx="6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b="1" i="1">
                  <a:solidFill>
                    <a:srgbClr val="000000"/>
                  </a:solidFill>
                  <a:effectLst/>
                </a:rPr>
                <a:t> P=MR</a:t>
              </a:r>
              <a:r>
                <a:rPr lang="en-US" b="1" i="1" baseline="-25000">
                  <a:solidFill>
                    <a:srgbClr val="000000"/>
                  </a:solidFill>
                  <a:effectLst/>
                </a:rPr>
                <a:t>1</a:t>
              </a:r>
              <a:endParaRPr lang="en-US" b="1" i="1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082925" y="2547938"/>
            <a:ext cx="4079875" cy="3216275"/>
            <a:chOff x="1942" y="1605"/>
            <a:chExt cx="2570" cy="2026"/>
          </a:xfrm>
        </p:grpSpPr>
        <p:sp>
          <p:nvSpPr>
            <p:cNvPr id="1856521" name="Rectangle 9"/>
            <p:cNvSpPr>
              <a:spLocks noChangeArrowheads="1"/>
            </p:cNvSpPr>
            <p:nvPr/>
          </p:nvSpPr>
          <p:spPr bwMode="auto">
            <a:xfrm>
              <a:off x="4179" y="1605"/>
              <a:ext cx="3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en-US" b="1" i="1">
                  <a:solidFill>
                    <a:srgbClr val="000000"/>
                  </a:solidFill>
                  <a:effectLst/>
                </a:rPr>
                <a:t>MC</a:t>
              </a:r>
            </a:p>
          </p:txBody>
        </p:sp>
        <p:sp>
          <p:nvSpPr>
            <p:cNvPr id="1856532" name="Line 20"/>
            <p:cNvSpPr>
              <a:spLocks noChangeShapeType="1"/>
            </p:cNvSpPr>
            <p:nvPr/>
          </p:nvSpPr>
          <p:spPr bwMode="auto">
            <a:xfrm flipV="1">
              <a:off x="1942" y="1697"/>
              <a:ext cx="2205" cy="1934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5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Profit Maximization for the Competitive Firm...</a:t>
            </a:r>
            <a:endParaRPr lang="en-US"/>
          </a:p>
        </p:txBody>
      </p:sp>
      <p:sp>
        <p:nvSpPr>
          <p:cNvPr id="1856515" name="Rectangle 3"/>
          <p:cNvSpPr>
            <a:spLocks noChangeArrowheads="1"/>
          </p:cNvSpPr>
          <p:nvPr/>
        </p:nvSpPr>
        <p:spPr bwMode="auto">
          <a:xfrm>
            <a:off x="7772400" y="6553200"/>
            <a:ext cx="1103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</a:rPr>
              <a:t>Quantity</a:t>
            </a:r>
          </a:p>
        </p:txBody>
      </p:sp>
      <p:sp>
        <p:nvSpPr>
          <p:cNvPr id="1856516" name="Rectangle 4"/>
          <p:cNvSpPr>
            <a:spLocks noChangeArrowheads="1"/>
          </p:cNvSpPr>
          <p:nvPr/>
        </p:nvSpPr>
        <p:spPr bwMode="auto">
          <a:xfrm>
            <a:off x="2105025" y="6459538"/>
            <a:ext cx="16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</a:rPr>
              <a:t>0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177925" y="1760538"/>
            <a:ext cx="1108075" cy="781050"/>
            <a:chOff x="742" y="1109"/>
            <a:chExt cx="698" cy="492"/>
          </a:xfrm>
        </p:grpSpPr>
        <p:sp>
          <p:nvSpPr>
            <p:cNvPr id="1856518" name="Rectangle 6"/>
            <p:cNvSpPr>
              <a:spLocks noChangeArrowheads="1"/>
            </p:cNvSpPr>
            <p:nvPr/>
          </p:nvSpPr>
          <p:spPr bwMode="auto">
            <a:xfrm>
              <a:off x="964" y="1109"/>
              <a:ext cx="4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b="1">
                  <a:solidFill>
                    <a:srgbClr val="000000"/>
                  </a:solidFill>
                  <a:effectLst/>
                </a:rPr>
                <a:t>Costs</a:t>
              </a:r>
            </a:p>
          </p:txBody>
        </p:sp>
        <p:sp>
          <p:nvSpPr>
            <p:cNvPr id="1856519" name="Rectangle 7"/>
            <p:cNvSpPr>
              <a:spLocks noChangeArrowheads="1"/>
            </p:cNvSpPr>
            <p:nvPr/>
          </p:nvSpPr>
          <p:spPr bwMode="auto">
            <a:xfrm>
              <a:off x="1125" y="1259"/>
              <a:ext cx="29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b="1">
                  <a:solidFill>
                    <a:srgbClr val="000000"/>
                  </a:solidFill>
                  <a:effectLst/>
                </a:rPr>
                <a:t>and</a:t>
              </a:r>
            </a:p>
          </p:txBody>
        </p:sp>
        <p:sp>
          <p:nvSpPr>
            <p:cNvPr id="1856520" name="Rectangle 8"/>
            <p:cNvSpPr>
              <a:spLocks noChangeArrowheads="1"/>
            </p:cNvSpPr>
            <p:nvPr/>
          </p:nvSpPr>
          <p:spPr bwMode="auto">
            <a:xfrm>
              <a:off x="742" y="1409"/>
              <a:ext cx="6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b="1">
                  <a:solidFill>
                    <a:srgbClr val="000000"/>
                  </a:solidFill>
                  <a:effectLst/>
                </a:rPr>
                <a:t>Revenue</a:t>
              </a:r>
            </a:p>
          </p:txBody>
        </p:sp>
      </p:grpSp>
      <p:sp>
        <p:nvSpPr>
          <p:cNvPr id="1856522" name="Rectangle 10"/>
          <p:cNvSpPr>
            <a:spLocks noChangeArrowheads="1"/>
          </p:cNvSpPr>
          <p:nvPr/>
        </p:nvSpPr>
        <p:spPr bwMode="auto">
          <a:xfrm>
            <a:off x="6753225" y="3611563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</a:rPr>
              <a:t>ATC</a:t>
            </a:r>
          </a:p>
        </p:txBody>
      </p:sp>
      <p:sp>
        <p:nvSpPr>
          <p:cNvPr id="1856523" name="Rectangle 11"/>
          <p:cNvSpPr>
            <a:spLocks noChangeArrowheads="1"/>
          </p:cNvSpPr>
          <p:nvPr/>
        </p:nvSpPr>
        <p:spPr bwMode="auto">
          <a:xfrm>
            <a:off x="6348413" y="4365625"/>
            <a:ext cx="51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</a:rPr>
              <a:t>AVC</a:t>
            </a:r>
          </a:p>
        </p:txBody>
      </p:sp>
      <p:sp>
        <p:nvSpPr>
          <p:cNvPr id="1856528" name="Freeform 16"/>
          <p:cNvSpPr>
            <a:spLocks/>
          </p:cNvSpPr>
          <p:nvPr/>
        </p:nvSpPr>
        <p:spPr bwMode="auto">
          <a:xfrm>
            <a:off x="2674938" y="3214688"/>
            <a:ext cx="4008437" cy="1290637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5" y="75"/>
              </a:cxn>
              <a:cxn ang="0">
                <a:pos x="30" y="105"/>
              </a:cxn>
              <a:cxn ang="0">
                <a:pos x="45" y="135"/>
              </a:cxn>
              <a:cxn ang="0">
                <a:pos x="60" y="165"/>
              </a:cxn>
              <a:cxn ang="0">
                <a:pos x="75" y="195"/>
              </a:cxn>
              <a:cxn ang="0">
                <a:pos x="90" y="226"/>
              </a:cxn>
              <a:cxn ang="0">
                <a:pos x="105" y="256"/>
              </a:cxn>
              <a:cxn ang="0">
                <a:pos x="135" y="286"/>
              </a:cxn>
              <a:cxn ang="0">
                <a:pos x="150" y="316"/>
              </a:cxn>
              <a:cxn ang="0">
                <a:pos x="180" y="361"/>
              </a:cxn>
              <a:cxn ang="0">
                <a:pos x="195" y="391"/>
              </a:cxn>
              <a:cxn ang="0">
                <a:pos x="240" y="436"/>
              </a:cxn>
              <a:cxn ang="0">
                <a:pos x="255" y="466"/>
              </a:cxn>
              <a:cxn ang="0">
                <a:pos x="285" y="481"/>
              </a:cxn>
              <a:cxn ang="0">
                <a:pos x="315" y="511"/>
              </a:cxn>
              <a:cxn ang="0">
                <a:pos x="346" y="541"/>
              </a:cxn>
              <a:cxn ang="0">
                <a:pos x="391" y="571"/>
              </a:cxn>
              <a:cxn ang="0">
                <a:pos x="421" y="601"/>
              </a:cxn>
              <a:cxn ang="0">
                <a:pos x="451" y="617"/>
              </a:cxn>
              <a:cxn ang="0">
                <a:pos x="481" y="647"/>
              </a:cxn>
              <a:cxn ang="0">
                <a:pos x="526" y="662"/>
              </a:cxn>
              <a:cxn ang="0">
                <a:pos x="556" y="692"/>
              </a:cxn>
              <a:cxn ang="0">
                <a:pos x="601" y="707"/>
              </a:cxn>
              <a:cxn ang="0">
                <a:pos x="646" y="722"/>
              </a:cxn>
              <a:cxn ang="0">
                <a:pos x="691" y="737"/>
              </a:cxn>
              <a:cxn ang="0">
                <a:pos x="736" y="752"/>
              </a:cxn>
              <a:cxn ang="0">
                <a:pos x="781" y="767"/>
              </a:cxn>
              <a:cxn ang="0">
                <a:pos x="841" y="782"/>
              </a:cxn>
              <a:cxn ang="0">
                <a:pos x="886" y="797"/>
              </a:cxn>
              <a:cxn ang="0">
                <a:pos x="931" y="797"/>
              </a:cxn>
              <a:cxn ang="0">
                <a:pos x="992" y="812"/>
              </a:cxn>
              <a:cxn ang="0">
                <a:pos x="1052" y="812"/>
              </a:cxn>
              <a:cxn ang="0">
                <a:pos x="1097" y="812"/>
              </a:cxn>
              <a:cxn ang="0">
                <a:pos x="1157" y="812"/>
              </a:cxn>
              <a:cxn ang="0">
                <a:pos x="1232" y="812"/>
              </a:cxn>
              <a:cxn ang="0">
                <a:pos x="1292" y="812"/>
              </a:cxn>
              <a:cxn ang="0">
                <a:pos x="1352" y="797"/>
              </a:cxn>
              <a:cxn ang="0">
                <a:pos x="1427" y="797"/>
              </a:cxn>
              <a:cxn ang="0">
                <a:pos x="1487" y="782"/>
              </a:cxn>
              <a:cxn ang="0">
                <a:pos x="1562" y="767"/>
              </a:cxn>
              <a:cxn ang="0">
                <a:pos x="1638" y="752"/>
              </a:cxn>
              <a:cxn ang="0">
                <a:pos x="1713" y="737"/>
              </a:cxn>
              <a:cxn ang="0">
                <a:pos x="1803" y="707"/>
              </a:cxn>
              <a:cxn ang="0">
                <a:pos x="1878" y="692"/>
              </a:cxn>
              <a:cxn ang="0">
                <a:pos x="1968" y="662"/>
              </a:cxn>
              <a:cxn ang="0">
                <a:pos x="2043" y="632"/>
              </a:cxn>
              <a:cxn ang="0">
                <a:pos x="2133" y="586"/>
              </a:cxn>
              <a:cxn ang="0">
                <a:pos x="2224" y="556"/>
              </a:cxn>
              <a:cxn ang="0">
                <a:pos x="2329" y="511"/>
              </a:cxn>
              <a:cxn ang="0">
                <a:pos x="2419" y="466"/>
              </a:cxn>
              <a:cxn ang="0">
                <a:pos x="2524" y="421"/>
              </a:cxn>
            </a:cxnLst>
            <a:rect l="0" t="0" r="r" b="b"/>
            <a:pathLst>
              <a:path w="2525" h="813">
                <a:moveTo>
                  <a:pt x="0" y="0"/>
                </a:moveTo>
                <a:lnTo>
                  <a:pt x="0" y="15"/>
                </a:lnTo>
                <a:lnTo>
                  <a:pt x="0" y="30"/>
                </a:lnTo>
                <a:lnTo>
                  <a:pt x="15" y="45"/>
                </a:lnTo>
                <a:lnTo>
                  <a:pt x="15" y="60"/>
                </a:lnTo>
                <a:lnTo>
                  <a:pt x="15" y="75"/>
                </a:lnTo>
                <a:lnTo>
                  <a:pt x="30" y="75"/>
                </a:lnTo>
                <a:lnTo>
                  <a:pt x="30" y="90"/>
                </a:lnTo>
                <a:lnTo>
                  <a:pt x="30" y="105"/>
                </a:lnTo>
                <a:lnTo>
                  <a:pt x="30" y="120"/>
                </a:lnTo>
                <a:lnTo>
                  <a:pt x="45" y="120"/>
                </a:lnTo>
                <a:lnTo>
                  <a:pt x="45" y="135"/>
                </a:lnTo>
                <a:lnTo>
                  <a:pt x="45" y="150"/>
                </a:lnTo>
                <a:lnTo>
                  <a:pt x="60" y="150"/>
                </a:lnTo>
                <a:lnTo>
                  <a:pt x="60" y="165"/>
                </a:lnTo>
                <a:lnTo>
                  <a:pt x="60" y="180"/>
                </a:lnTo>
                <a:lnTo>
                  <a:pt x="75" y="180"/>
                </a:lnTo>
                <a:lnTo>
                  <a:pt x="75" y="195"/>
                </a:lnTo>
                <a:lnTo>
                  <a:pt x="75" y="211"/>
                </a:lnTo>
                <a:lnTo>
                  <a:pt x="90" y="211"/>
                </a:lnTo>
                <a:lnTo>
                  <a:pt x="90" y="226"/>
                </a:lnTo>
                <a:lnTo>
                  <a:pt x="90" y="241"/>
                </a:lnTo>
                <a:lnTo>
                  <a:pt x="105" y="241"/>
                </a:lnTo>
                <a:lnTo>
                  <a:pt x="105" y="256"/>
                </a:lnTo>
                <a:lnTo>
                  <a:pt x="120" y="271"/>
                </a:lnTo>
                <a:lnTo>
                  <a:pt x="120" y="286"/>
                </a:lnTo>
                <a:lnTo>
                  <a:pt x="135" y="286"/>
                </a:lnTo>
                <a:lnTo>
                  <a:pt x="135" y="301"/>
                </a:lnTo>
                <a:lnTo>
                  <a:pt x="135" y="316"/>
                </a:lnTo>
                <a:lnTo>
                  <a:pt x="150" y="316"/>
                </a:lnTo>
                <a:lnTo>
                  <a:pt x="150" y="331"/>
                </a:lnTo>
                <a:lnTo>
                  <a:pt x="165" y="346"/>
                </a:lnTo>
                <a:lnTo>
                  <a:pt x="180" y="361"/>
                </a:lnTo>
                <a:lnTo>
                  <a:pt x="180" y="376"/>
                </a:lnTo>
                <a:lnTo>
                  <a:pt x="195" y="376"/>
                </a:lnTo>
                <a:lnTo>
                  <a:pt x="195" y="391"/>
                </a:lnTo>
                <a:lnTo>
                  <a:pt x="210" y="406"/>
                </a:lnTo>
                <a:lnTo>
                  <a:pt x="225" y="421"/>
                </a:lnTo>
                <a:lnTo>
                  <a:pt x="240" y="436"/>
                </a:lnTo>
                <a:lnTo>
                  <a:pt x="240" y="451"/>
                </a:lnTo>
                <a:lnTo>
                  <a:pt x="255" y="451"/>
                </a:lnTo>
                <a:lnTo>
                  <a:pt x="255" y="466"/>
                </a:lnTo>
                <a:lnTo>
                  <a:pt x="270" y="466"/>
                </a:lnTo>
                <a:lnTo>
                  <a:pt x="270" y="481"/>
                </a:lnTo>
                <a:lnTo>
                  <a:pt x="285" y="481"/>
                </a:lnTo>
                <a:lnTo>
                  <a:pt x="300" y="496"/>
                </a:lnTo>
                <a:lnTo>
                  <a:pt x="300" y="511"/>
                </a:lnTo>
                <a:lnTo>
                  <a:pt x="315" y="511"/>
                </a:lnTo>
                <a:lnTo>
                  <a:pt x="315" y="526"/>
                </a:lnTo>
                <a:lnTo>
                  <a:pt x="331" y="526"/>
                </a:lnTo>
                <a:lnTo>
                  <a:pt x="346" y="541"/>
                </a:lnTo>
                <a:lnTo>
                  <a:pt x="361" y="556"/>
                </a:lnTo>
                <a:lnTo>
                  <a:pt x="376" y="571"/>
                </a:lnTo>
                <a:lnTo>
                  <a:pt x="391" y="571"/>
                </a:lnTo>
                <a:lnTo>
                  <a:pt x="391" y="586"/>
                </a:lnTo>
                <a:lnTo>
                  <a:pt x="406" y="586"/>
                </a:lnTo>
                <a:lnTo>
                  <a:pt x="421" y="601"/>
                </a:lnTo>
                <a:lnTo>
                  <a:pt x="436" y="601"/>
                </a:lnTo>
                <a:lnTo>
                  <a:pt x="436" y="617"/>
                </a:lnTo>
                <a:lnTo>
                  <a:pt x="451" y="617"/>
                </a:lnTo>
                <a:lnTo>
                  <a:pt x="466" y="632"/>
                </a:lnTo>
                <a:lnTo>
                  <a:pt x="481" y="632"/>
                </a:lnTo>
                <a:lnTo>
                  <a:pt x="481" y="647"/>
                </a:lnTo>
                <a:lnTo>
                  <a:pt x="496" y="647"/>
                </a:lnTo>
                <a:lnTo>
                  <a:pt x="511" y="662"/>
                </a:lnTo>
                <a:lnTo>
                  <a:pt x="526" y="662"/>
                </a:lnTo>
                <a:lnTo>
                  <a:pt x="526" y="677"/>
                </a:lnTo>
                <a:lnTo>
                  <a:pt x="541" y="677"/>
                </a:lnTo>
                <a:lnTo>
                  <a:pt x="556" y="692"/>
                </a:lnTo>
                <a:lnTo>
                  <a:pt x="571" y="692"/>
                </a:lnTo>
                <a:lnTo>
                  <a:pt x="586" y="692"/>
                </a:lnTo>
                <a:lnTo>
                  <a:pt x="601" y="707"/>
                </a:lnTo>
                <a:lnTo>
                  <a:pt x="616" y="707"/>
                </a:lnTo>
                <a:lnTo>
                  <a:pt x="631" y="722"/>
                </a:lnTo>
                <a:lnTo>
                  <a:pt x="646" y="722"/>
                </a:lnTo>
                <a:lnTo>
                  <a:pt x="661" y="737"/>
                </a:lnTo>
                <a:lnTo>
                  <a:pt x="676" y="737"/>
                </a:lnTo>
                <a:lnTo>
                  <a:pt x="691" y="737"/>
                </a:lnTo>
                <a:lnTo>
                  <a:pt x="706" y="752"/>
                </a:lnTo>
                <a:lnTo>
                  <a:pt x="721" y="752"/>
                </a:lnTo>
                <a:lnTo>
                  <a:pt x="736" y="752"/>
                </a:lnTo>
                <a:lnTo>
                  <a:pt x="751" y="767"/>
                </a:lnTo>
                <a:lnTo>
                  <a:pt x="766" y="767"/>
                </a:lnTo>
                <a:lnTo>
                  <a:pt x="781" y="767"/>
                </a:lnTo>
                <a:lnTo>
                  <a:pt x="796" y="782"/>
                </a:lnTo>
                <a:lnTo>
                  <a:pt x="811" y="782"/>
                </a:lnTo>
                <a:lnTo>
                  <a:pt x="841" y="782"/>
                </a:lnTo>
                <a:lnTo>
                  <a:pt x="856" y="782"/>
                </a:lnTo>
                <a:lnTo>
                  <a:pt x="871" y="782"/>
                </a:lnTo>
                <a:lnTo>
                  <a:pt x="886" y="797"/>
                </a:lnTo>
                <a:lnTo>
                  <a:pt x="901" y="797"/>
                </a:lnTo>
                <a:lnTo>
                  <a:pt x="916" y="797"/>
                </a:lnTo>
                <a:lnTo>
                  <a:pt x="931" y="797"/>
                </a:lnTo>
                <a:lnTo>
                  <a:pt x="962" y="797"/>
                </a:lnTo>
                <a:lnTo>
                  <a:pt x="977" y="812"/>
                </a:lnTo>
                <a:lnTo>
                  <a:pt x="992" y="812"/>
                </a:lnTo>
                <a:lnTo>
                  <a:pt x="1007" y="812"/>
                </a:lnTo>
                <a:lnTo>
                  <a:pt x="1022" y="812"/>
                </a:lnTo>
                <a:lnTo>
                  <a:pt x="1052" y="812"/>
                </a:lnTo>
                <a:lnTo>
                  <a:pt x="1067" y="812"/>
                </a:lnTo>
                <a:lnTo>
                  <a:pt x="1082" y="812"/>
                </a:lnTo>
                <a:lnTo>
                  <a:pt x="1097" y="812"/>
                </a:lnTo>
                <a:lnTo>
                  <a:pt x="1127" y="812"/>
                </a:lnTo>
                <a:lnTo>
                  <a:pt x="1142" y="812"/>
                </a:lnTo>
                <a:lnTo>
                  <a:pt x="1157" y="812"/>
                </a:lnTo>
                <a:lnTo>
                  <a:pt x="1187" y="812"/>
                </a:lnTo>
                <a:lnTo>
                  <a:pt x="1202" y="812"/>
                </a:lnTo>
                <a:lnTo>
                  <a:pt x="1232" y="812"/>
                </a:lnTo>
                <a:lnTo>
                  <a:pt x="1247" y="812"/>
                </a:lnTo>
                <a:lnTo>
                  <a:pt x="1262" y="812"/>
                </a:lnTo>
                <a:lnTo>
                  <a:pt x="1292" y="812"/>
                </a:lnTo>
                <a:lnTo>
                  <a:pt x="1307" y="812"/>
                </a:lnTo>
                <a:lnTo>
                  <a:pt x="1337" y="812"/>
                </a:lnTo>
                <a:lnTo>
                  <a:pt x="1352" y="797"/>
                </a:lnTo>
                <a:lnTo>
                  <a:pt x="1382" y="797"/>
                </a:lnTo>
                <a:lnTo>
                  <a:pt x="1397" y="797"/>
                </a:lnTo>
                <a:lnTo>
                  <a:pt x="1427" y="797"/>
                </a:lnTo>
                <a:lnTo>
                  <a:pt x="1442" y="797"/>
                </a:lnTo>
                <a:lnTo>
                  <a:pt x="1472" y="782"/>
                </a:lnTo>
                <a:lnTo>
                  <a:pt x="1487" y="782"/>
                </a:lnTo>
                <a:lnTo>
                  <a:pt x="1517" y="782"/>
                </a:lnTo>
                <a:lnTo>
                  <a:pt x="1547" y="767"/>
                </a:lnTo>
                <a:lnTo>
                  <a:pt x="1562" y="767"/>
                </a:lnTo>
                <a:lnTo>
                  <a:pt x="1593" y="767"/>
                </a:lnTo>
                <a:lnTo>
                  <a:pt x="1623" y="752"/>
                </a:lnTo>
                <a:lnTo>
                  <a:pt x="1638" y="752"/>
                </a:lnTo>
                <a:lnTo>
                  <a:pt x="1668" y="752"/>
                </a:lnTo>
                <a:lnTo>
                  <a:pt x="1698" y="737"/>
                </a:lnTo>
                <a:lnTo>
                  <a:pt x="1713" y="737"/>
                </a:lnTo>
                <a:lnTo>
                  <a:pt x="1743" y="722"/>
                </a:lnTo>
                <a:lnTo>
                  <a:pt x="1773" y="722"/>
                </a:lnTo>
                <a:lnTo>
                  <a:pt x="1803" y="707"/>
                </a:lnTo>
                <a:lnTo>
                  <a:pt x="1818" y="707"/>
                </a:lnTo>
                <a:lnTo>
                  <a:pt x="1848" y="692"/>
                </a:lnTo>
                <a:lnTo>
                  <a:pt x="1878" y="692"/>
                </a:lnTo>
                <a:lnTo>
                  <a:pt x="1908" y="677"/>
                </a:lnTo>
                <a:lnTo>
                  <a:pt x="1938" y="662"/>
                </a:lnTo>
                <a:lnTo>
                  <a:pt x="1968" y="662"/>
                </a:lnTo>
                <a:lnTo>
                  <a:pt x="1998" y="647"/>
                </a:lnTo>
                <a:lnTo>
                  <a:pt x="2028" y="632"/>
                </a:lnTo>
                <a:lnTo>
                  <a:pt x="2043" y="632"/>
                </a:lnTo>
                <a:lnTo>
                  <a:pt x="2073" y="617"/>
                </a:lnTo>
                <a:lnTo>
                  <a:pt x="2103" y="601"/>
                </a:lnTo>
                <a:lnTo>
                  <a:pt x="2133" y="586"/>
                </a:lnTo>
                <a:lnTo>
                  <a:pt x="2163" y="586"/>
                </a:lnTo>
                <a:lnTo>
                  <a:pt x="2193" y="571"/>
                </a:lnTo>
                <a:lnTo>
                  <a:pt x="2224" y="556"/>
                </a:lnTo>
                <a:lnTo>
                  <a:pt x="2254" y="541"/>
                </a:lnTo>
                <a:lnTo>
                  <a:pt x="2299" y="526"/>
                </a:lnTo>
                <a:lnTo>
                  <a:pt x="2329" y="511"/>
                </a:lnTo>
                <a:lnTo>
                  <a:pt x="2359" y="496"/>
                </a:lnTo>
                <a:lnTo>
                  <a:pt x="2389" y="481"/>
                </a:lnTo>
                <a:lnTo>
                  <a:pt x="2419" y="466"/>
                </a:lnTo>
                <a:lnTo>
                  <a:pt x="2449" y="451"/>
                </a:lnTo>
                <a:lnTo>
                  <a:pt x="2479" y="436"/>
                </a:lnTo>
                <a:lnTo>
                  <a:pt x="2524" y="421"/>
                </a:lnTo>
              </a:path>
            </a:pathLst>
          </a:custGeom>
          <a:noFill/>
          <a:ln w="38100" cap="rnd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6530" name="Freeform 18"/>
          <p:cNvSpPr>
            <a:spLocks/>
          </p:cNvSpPr>
          <p:nvPr/>
        </p:nvSpPr>
        <p:spPr bwMode="auto">
          <a:xfrm>
            <a:off x="2674938" y="4408488"/>
            <a:ext cx="3627437" cy="955675"/>
          </a:xfrm>
          <a:custGeom>
            <a:avLst/>
            <a:gdLst/>
            <a:ahLst/>
            <a:cxnLst>
              <a:cxn ang="0">
                <a:pos x="0" y="316"/>
              </a:cxn>
              <a:cxn ang="0">
                <a:pos x="15" y="331"/>
              </a:cxn>
              <a:cxn ang="0">
                <a:pos x="45" y="361"/>
              </a:cxn>
              <a:cxn ang="0">
                <a:pos x="60" y="376"/>
              </a:cxn>
              <a:cxn ang="0">
                <a:pos x="75" y="406"/>
              </a:cxn>
              <a:cxn ang="0">
                <a:pos x="105" y="436"/>
              </a:cxn>
              <a:cxn ang="0">
                <a:pos x="120" y="451"/>
              </a:cxn>
              <a:cxn ang="0">
                <a:pos x="150" y="481"/>
              </a:cxn>
              <a:cxn ang="0">
                <a:pos x="165" y="496"/>
              </a:cxn>
              <a:cxn ang="0">
                <a:pos x="180" y="511"/>
              </a:cxn>
              <a:cxn ang="0">
                <a:pos x="210" y="526"/>
              </a:cxn>
              <a:cxn ang="0">
                <a:pos x="225" y="541"/>
              </a:cxn>
              <a:cxn ang="0">
                <a:pos x="255" y="541"/>
              </a:cxn>
              <a:cxn ang="0">
                <a:pos x="270" y="556"/>
              </a:cxn>
              <a:cxn ang="0">
                <a:pos x="285" y="571"/>
              </a:cxn>
              <a:cxn ang="0">
                <a:pos x="316" y="571"/>
              </a:cxn>
              <a:cxn ang="0">
                <a:pos x="346" y="586"/>
              </a:cxn>
              <a:cxn ang="0">
                <a:pos x="376" y="586"/>
              </a:cxn>
              <a:cxn ang="0">
                <a:pos x="406" y="601"/>
              </a:cxn>
              <a:cxn ang="0">
                <a:pos x="436" y="601"/>
              </a:cxn>
              <a:cxn ang="0">
                <a:pos x="466" y="601"/>
              </a:cxn>
              <a:cxn ang="0">
                <a:pos x="496" y="601"/>
              </a:cxn>
              <a:cxn ang="0">
                <a:pos x="526" y="601"/>
              </a:cxn>
              <a:cxn ang="0">
                <a:pos x="556" y="601"/>
              </a:cxn>
              <a:cxn ang="0">
                <a:pos x="586" y="601"/>
              </a:cxn>
              <a:cxn ang="0">
                <a:pos x="616" y="601"/>
              </a:cxn>
              <a:cxn ang="0">
                <a:pos x="646" y="601"/>
              </a:cxn>
              <a:cxn ang="0">
                <a:pos x="691" y="601"/>
              </a:cxn>
              <a:cxn ang="0">
                <a:pos x="721" y="586"/>
              </a:cxn>
              <a:cxn ang="0">
                <a:pos x="751" y="586"/>
              </a:cxn>
              <a:cxn ang="0">
                <a:pos x="796" y="586"/>
              </a:cxn>
              <a:cxn ang="0">
                <a:pos x="826" y="571"/>
              </a:cxn>
              <a:cxn ang="0">
                <a:pos x="872" y="556"/>
              </a:cxn>
              <a:cxn ang="0">
                <a:pos x="902" y="556"/>
              </a:cxn>
              <a:cxn ang="0">
                <a:pos x="947" y="541"/>
              </a:cxn>
              <a:cxn ang="0">
                <a:pos x="992" y="526"/>
              </a:cxn>
              <a:cxn ang="0">
                <a:pos x="1037" y="511"/>
              </a:cxn>
              <a:cxn ang="0">
                <a:pos x="1082" y="511"/>
              </a:cxn>
              <a:cxn ang="0">
                <a:pos x="1127" y="496"/>
              </a:cxn>
              <a:cxn ang="0">
                <a:pos x="1172" y="481"/>
              </a:cxn>
              <a:cxn ang="0">
                <a:pos x="1232" y="451"/>
              </a:cxn>
              <a:cxn ang="0">
                <a:pos x="1277" y="436"/>
              </a:cxn>
              <a:cxn ang="0">
                <a:pos x="1337" y="421"/>
              </a:cxn>
              <a:cxn ang="0">
                <a:pos x="1397" y="391"/>
              </a:cxn>
              <a:cxn ang="0">
                <a:pos x="1443" y="376"/>
              </a:cxn>
              <a:cxn ang="0">
                <a:pos x="1503" y="346"/>
              </a:cxn>
              <a:cxn ang="0">
                <a:pos x="1563" y="331"/>
              </a:cxn>
              <a:cxn ang="0">
                <a:pos x="1623" y="300"/>
              </a:cxn>
              <a:cxn ang="0">
                <a:pos x="1698" y="270"/>
              </a:cxn>
              <a:cxn ang="0">
                <a:pos x="1758" y="240"/>
              </a:cxn>
              <a:cxn ang="0">
                <a:pos x="1833" y="210"/>
              </a:cxn>
              <a:cxn ang="0">
                <a:pos x="1893" y="180"/>
              </a:cxn>
              <a:cxn ang="0">
                <a:pos x="1968" y="150"/>
              </a:cxn>
              <a:cxn ang="0">
                <a:pos x="2044" y="105"/>
              </a:cxn>
              <a:cxn ang="0">
                <a:pos x="2119" y="75"/>
              </a:cxn>
              <a:cxn ang="0">
                <a:pos x="2194" y="30"/>
              </a:cxn>
              <a:cxn ang="0">
                <a:pos x="2284" y="0"/>
              </a:cxn>
            </a:cxnLst>
            <a:rect l="0" t="0" r="r" b="b"/>
            <a:pathLst>
              <a:path w="2285" h="602">
                <a:moveTo>
                  <a:pt x="0" y="300"/>
                </a:moveTo>
                <a:lnTo>
                  <a:pt x="0" y="316"/>
                </a:lnTo>
                <a:lnTo>
                  <a:pt x="15" y="316"/>
                </a:lnTo>
                <a:lnTo>
                  <a:pt x="15" y="331"/>
                </a:lnTo>
                <a:lnTo>
                  <a:pt x="30" y="346"/>
                </a:lnTo>
                <a:lnTo>
                  <a:pt x="45" y="361"/>
                </a:lnTo>
                <a:lnTo>
                  <a:pt x="45" y="376"/>
                </a:lnTo>
                <a:lnTo>
                  <a:pt x="60" y="376"/>
                </a:lnTo>
                <a:lnTo>
                  <a:pt x="60" y="391"/>
                </a:lnTo>
                <a:lnTo>
                  <a:pt x="75" y="406"/>
                </a:lnTo>
                <a:lnTo>
                  <a:pt x="90" y="421"/>
                </a:lnTo>
                <a:lnTo>
                  <a:pt x="105" y="436"/>
                </a:lnTo>
                <a:lnTo>
                  <a:pt x="105" y="451"/>
                </a:lnTo>
                <a:lnTo>
                  <a:pt x="120" y="451"/>
                </a:lnTo>
                <a:lnTo>
                  <a:pt x="135" y="466"/>
                </a:lnTo>
                <a:lnTo>
                  <a:pt x="150" y="481"/>
                </a:lnTo>
                <a:lnTo>
                  <a:pt x="165" y="481"/>
                </a:lnTo>
                <a:lnTo>
                  <a:pt x="165" y="496"/>
                </a:lnTo>
                <a:lnTo>
                  <a:pt x="180" y="496"/>
                </a:lnTo>
                <a:lnTo>
                  <a:pt x="180" y="511"/>
                </a:lnTo>
                <a:lnTo>
                  <a:pt x="195" y="511"/>
                </a:lnTo>
                <a:lnTo>
                  <a:pt x="210" y="526"/>
                </a:lnTo>
                <a:lnTo>
                  <a:pt x="225" y="526"/>
                </a:lnTo>
                <a:lnTo>
                  <a:pt x="225" y="541"/>
                </a:lnTo>
                <a:lnTo>
                  <a:pt x="240" y="541"/>
                </a:lnTo>
                <a:lnTo>
                  <a:pt x="255" y="541"/>
                </a:lnTo>
                <a:lnTo>
                  <a:pt x="255" y="556"/>
                </a:lnTo>
                <a:lnTo>
                  <a:pt x="270" y="556"/>
                </a:lnTo>
                <a:lnTo>
                  <a:pt x="285" y="556"/>
                </a:lnTo>
                <a:lnTo>
                  <a:pt x="285" y="571"/>
                </a:lnTo>
                <a:lnTo>
                  <a:pt x="301" y="571"/>
                </a:lnTo>
                <a:lnTo>
                  <a:pt x="316" y="571"/>
                </a:lnTo>
                <a:lnTo>
                  <a:pt x="331" y="586"/>
                </a:lnTo>
                <a:lnTo>
                  <a:pt x="346" y="586"/>
                </a:lnTo>
                <a:lnTo>
                  <a:pt x="361" y="586"/>
                </a:lnTo>
                <a:lnTo>
                  <a:pt x="376" y="586"/>
                </a:lnTo>
                <a:lnTo>
                  <a:pt x="391" y="586"/>
                </a:lnTo>
                <a:lnTo>
                  <a:pt x="406" y="601"/>
                </a:lnTo>
                <a:lnTo>
                  <a:pt x="421" y="601"/>
                </a:lnTo>
                <a:lnTo>
                  <a:pt x="436" y="601"/>
                </a:lnTo>
                <a:lnTo>
                  <a:pt x="451" y="601"/>
                </a:lnTo>
                <a:lnTo>
                  <a:pt x="466" y="601"/>
                </a:lnTo>
                <a:lnTo>
                  <a:pt x="481" y="601"/>
                </a:lnTo>
                <a:lnTo>
                  <a:pt x="496" y="601"/>
                </a:lnTo>
                <a:lnTo>
                  <a:pt x="511" y="601"/>
                </a:lnTo>
                <a:lnTo>
                  <a:pt x="526" y="601"/>
                </a:lnTo>
                <a:lnTo>
                  <a:pt x="541" y="601"/>
                </a:lnTo>
                <a:lnTo>
                  <a:pt x="556" y="601"/>
                </a:lnTo>
                <a:lnTo>
                  <a:pt x="571" y="601"/>
                </a:lnTo>
                <a:lnTo>
                  <a:pt x="586" y="601"/>
                </a:lnTo>
                <a:lnTo>
                  <a:pt x="601" y="601"/>
                </a:lnTo>
                <a:lnTo>
                  <a:pt x="616" y="601"/>
                </a:lnTo>
                <a:lnTo>
                  <a:pt x="631" y="601"/>
                </a:lnTo>
                <a:lnTo>
                  <a:pt x="646" y="601"/>
                </a:lnTo>
                <a:lnTo>
                  <a:pt x="676" y="601"/>
                </a:lnTo>
                <a:lnTo>
                  <a:pt x="691" y="601"/>
                </a:lnTo>
                <a:lnTo>
                  <a:pt x="706" y="586"/>
                </a:lnTo>
                <a:lnTo>
                  <a:pt x="721" y="586"/>
                </a:lnTo>
                <a:lnTo>
                  <a:pt x="736" y="586"/>
                </a:lnTo>
                <a:lnTo>
                  <a:pt x="751" y="586"/>
                </a:lnTo>
                <a:lnTo>
                  <a:pt x="766" y="586"/>
                </a:lnTo>
                <a:lnTo>
                  <a:pt x="796" y="586"/>
                </a:lnTo>
                <a:lnTo>
                  <a:pt x="811" y="571"/>
                </a:lnTo>
                <a:lnTo>
                  <a:pt x="826" y="571"/>
                </a:lnTo>
                <a:lnTo>
                  <a:pt x="841" y="571"/>
                </a:lnTo>
                <a:lnTo>
                  <a:pt x="872" y="556"/>
                </a:lnTo>
                <a:lnTo>
                  <a:pt x="887" y="556"/>
                </a:lnTo>
                <a:lnTo>
                  <a:pt x="902" y="556"/>
                </a:lnTo>
                <a:lnTo>
                  <a:pt x="932" y="541"/>
                </a:lnTo>
                <a:lnTo>
                  <a:pt x="947" y="541"/>
                </a:lnTo>
                <a:lnTo>
                  <a:pt x="977" y="541"/>
                </a:lnTo>
                <a:lnTo>
                  <a:pt x="992" y="526"/>
                </a:lnTo>
                <a:lnTo>
                  <a:pt x="1007" y="526"/>
                </a:lnTo>
                <a:lnTo>
                  <a:pt x="1037" y="511"/>
                </a:lnTo>
                <a:lnTo>
                  <a:pt x="1052" y="511"/>
                </a:lnTo>
                <a:lnTo>
                  <a:pt x="1082" y="511"/>
                </a:lnTo>
                <a:lnTo>
                  <a:pt x="1112" y="496"/>
                </a:lnTo>
                <a:lnTo>
                  <a:pt x="1127" y="496"/>
                </a:lnTo>
                <a:lnTo>
                  <a:pt x="1157" y="481"/>
                </a:lnTo>
                <a:lnTo>
                  <a:pt x="1172" y="481"/>
                </a:lnTo>
                <a:lnTo>
                  <a:pt x="1202" y="466"/>
                </a:lnTo>
                <a:lnTo>
                  <a:pt x="1232" y="451"/>
                </a:lnTo>
                <a:lnTo>
                  <a:pt x="1262" y="451"/>
                </a:lnTo>
                <a:lnTo>
                  <a:pt x="1277" y="436"/>
                </a:lnTo>
                <a:lnTo>
                  <a:pt x="1307" y="421"/>
                </a:lnTo>
                <a:lnTo>
                  <a:pt x="1337" y="421"/>
                </a:lnTo>
                <a:lnTo>
                  <a:pt x="1367" y="406"/>
                </a:lnTo>
                <a:lnTo>
                  <a:pt x="1397" y="391"/>
                </a:lnTo>
                <a:lnTo>
                  <a:pt x="1412" y="391"/>
                </a:lnTo>
                <a:lnTo>
                  <a:pt x="1443" y="376"/>
                </a:lnTo>
                <a:lnTo>
                  <a:pt x="1473" y="361"/>
                </a:lnTo>
                <a:lnTo>
                  <a:pt x="1503" y="346"/>
                </a:lnTo>
                <a:lnTo>
                  <a:pt x="1533" y="346"/>
                </a:lnTo>
                <a:lnTo>
                  <a:pt x="1563" y="331"/>
                </a:lnTo>
                <a:lnTo>
                  <a:pt x="1593" y="316"/>
                </a:lnTo>
                <a:lnTo>
                  <a:pt x="1623" y="300"/>
                </a:lnTo>
                <a:lnTo>
                  <a:pt x="1668" y="285"/>
                </a:lnTo>
                <a:lnTo>
                  <a:pt x="1698" y="270"/>
                </a:lnTo>
                <a:lnTo>
                  <a:pt x="1728" y="255"/>
                </a:lnTo>
                <a:lnTo>
                  <a:pt x="1758" y="240"/>
                </a:lnTo>
                <a:lnTo>
                  <a:pt x="1788" y="225"/>
                </a:lnTo>
                <a:lnTo>
                  <a:pt x="1833" y="210"/>
                </a:lnTo>
                <a:lnTo>
                  <a:pt x="1863" y="195"/>
                </a:lnTo>
                <a:lnTo>
                  <a:pt x="1893" y="180"/>
                </a:lnTo>
                <a:lnTo>
                  <a:pt x="1938" y="165"/>
                </a:lnTo>
                <a:lnTo>
                  <a:pt x="1968" y="150"/>
                </a:lnTo>
                <a:lnTo>
                  <a:pt x="2014" y="135"/>
                </a:lnTo>
                <a:lnTo>
                  <a:pt x="2044" y="105"/>
                </a:lnTo>
                <a:lnTo>
                  <a:pt x="2089" y="90"/>
                </a:lnTo>
                <a:lnTo>
                  <a:pt x="2119" y="75"/>
                </a:lnTo>
                <a:lnTo>
                  <a:pt x="2164" y="60"/>
                </a:lnTo>
                <a:lnTo>
                  <a:pt x="2194" y="30"/>
                </a:lnTo>
                <a:lnTo>
                  <a:pt x="2239" y="15"/>
                </a:lnTo>
                <a:lnTo>
                  <a:pt x="2284" y="0"/>
                </a:lnTo>
              </a:path>
            </a:pathLst>
          </a:custGeom>
          <a:noFill/>
          <a:ln w="38100" cap="rnd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6531" name="Freeform 19"/>
          <p:cNvSpPr>
            <a:spLocks/>
          </p:cNvSpPr>
          <p:nvPr/>
        </p:nvSpPr>
        <p:spPr bwMode="auto">
          <a:xfrm>
            <a:off x="2293938" y="1808163"/>
            <a:ext cx="6059487" cy="4629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915"/>
              </a:cxn>
              <a:cxn ang="0">
                <a:pos x="3816" y="2915"/>
              </a:cxn>
            </a:cxnLst>
            <a:rect l="0" t="0" r="r" b="b"/>
            <a:pathLst>
              <a:path w="3817" h="2916">
                <a:moveTo>
                  <a:pt x="0" y="0"/>
                </a:moveTo>
                <a:lnTo>
                  <a:pt x="0" y="2915"/>
                </a:lnTo>
                <a:lnTo>
                  <a:pt x="3816" y="2915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293938" y="4144963"/>
            <a:ext cx="2952750" cy="2619375"/>
            <a:chOff x="1445" y="2611"/>
            <a:chExt cx="1860" cy="1650"/>
          </a:xfrm>
        </p:grpSpPr>
        <p:sp>
          <p:nvSpPr>
            <p:cNvPr id="1856524" name="Freeform 12"/>
            <p:cNvSpPr>
              <a:spLocks/>
            </p:cNvSpPr>
            <p:nvPr/>
          </p:nvSpPr>
          <p:spPr bwMode="auto">
            <a:xfrm>
              <a:off x="1445" y="2641"/>
              <a:ext cx="1623" cy="1414"/>
            </a:xfrm>
            <a:custGeom>
              <a:avLst/>
              <a:gdLst/>
              <a:ahLst/>
              <a:cxnLst>
                <a:cxn ang="0">
                  <a:pos x="1622" y="1413"/>
                </a:cxn>
                <a:cxn ang="0">
                  <a:pos x="1622" y="0"/>
                </a:cxn>
                <a:cxn ang="0">
                  <a:pos x="0" y="0"/>
                </a:cxn>
              </a:cxnLst>
              <a:rect l="0" t="0" r="r" b="b"/>
              <a:pathLst>
                <a:path w="1623" h="1414">
                  <a:moveTo>
                    <a:pt x="1622" y="1413"/>
                  </a:moveTo>
                  <a:lnTo>
                    <a:pt x="1622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525" name="Rectangle 13"/>
            <p:cNvSpPr>
              <a:spLocks noChangeArrowheads="1"/>
            </p:cNvSpPr>
            <p:nvPr/>
          </p:nvSpPr>
          <p:spPr bwMode="auto">
            <a:xfrm>
              <a:off x="2947" y="4069"/>
              <a:ext cx="3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b="1" i="1">
                  <a:solidFill>
                    <a:srgbClr val="000000"/>
                  </a:solidFill>
                  <a:effectLst/>
                </a:rPr>
                <a:t>Q</a:t>
              </a:r>
              <a:r>
                <a:rPr lang="en-US" b="1" baseline="-25000">
                  <a:solidFill>
                    <a:srgbClr val="000000"/>
                  </a:solidFill>
                  <a:effectLst/>
                </a:rPr>
                <a:t>MAX</a:t>
              </a:r>
            </a:p>
          </p:txBody>
        </p:sp>
        <p:sp>
          <p:nvSpPr>
            <p:cNvPr id="1856533" name="Freeform 21"/>
            <p:cNvSpPr>
              <a:spLocks/>
            </p:cNvSpPr>
            <p:nvPr/>
          </p:nvSpPr>
          <p:spPr bwMode="auto">
            <a:xfrm>
              <a:off x="3022" y="2611"/>
              <a:ext cx="76" cy="77"/>
            </a:xfrm>
            <a:custGeom>
              <a:avLst/>
              <a:gdLst/>
              <a:ahLst/>
              <a:cxnLst>
                <a:cxn ang="0">
                  <a:pos x="45" y="76"/>
                </a:cxn>
                <a:cxn ang="0">
                  <a:pos x="60" y="76"/>
                </a:cxn>
                <a:cxn ang="0">
                  <a:pos x="75" y="61"/>
                </a:cxn>
                <a:cxn ang="0">
                  <a:pos x="75" y="30"/>
                </a:cxn>
                <a:cxn ang="0">
                  <a:pos x="75" y="15"/>
                </a:cxn>
                <a:cxn ang="0">
                  <a:pos x="60" y="0"/>
                </a:cxn>
                <a:cxn ang="0">
                  <a:pos x="45" y="0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0" y="30"/>
                </a:cxn>
                <a:cxn ang="0">
                  <a:pos x="0" y="61"/>
                </a:cxn>
                <a:cxn ang="0">
                  <a:pos x="15" y="76"/>
                </a:cxn>
                <a:cxn ang="0">
                  <a:pos x="45" y="76"/>
                </a:cxn>
              </a:cxnLst>
              <a:rect l="0" t="0" r="r" b="b"/>
              <a:pathLst>
                <a:path w="76" h="77">
                  <a:moveTo>
                    <a:pt x="45" y="76"/>
                  </a:moveTo>
                  <a:lnTo>
                    <a:pt x="60" y="76"/>
                  </a:lnTo>
                  <a:lnTo>
                    <a:pt x="75" y="61"/>
                  </a:lnTo>
                  <a:lnTo>
                    <a:pt x="75" y="30"/>
                  </a:lnTo>
                  <a:lnTo>
                    <a:pt x="75" y="15"/>
                  </a:lnTo>
                  <a:lnTo>
                    <a:pt x="60" y="0"/>
                  </a:lnTo>
                  <a:lnTo>
                    <a:pt x="45" y="0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0" y="30"/>
                  </a:lnTo>
                  <a:lnTo>
                    <a:pt x="0" y="61"/>
                  </a:lnTo>
                  <a:lnTo>
                    <a:pt x="15" y="76"/>
                  </a:lnTo>
                  <a:lnTo>
                    <a:pt x="45" y="76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774950" y="1746250"/>
            <a:ext cx="2635250" cy="2347913"/>
            <a:chOff x="1748" y="1100"/>
            <a:chExt cx="1660" cy="1479"/>
          </a:xfrm>
        </p:grpSpPr>
        <p:sp>
          <p:nvSpPr>
            <p:cNvPr id="1856527" name="Line 15"/>
            <p:cNvSpPr>
              <a:spLocks noChangeShapeType="1"/>
            </p:cNvSpPr>
            <p:nvPr/>
          </p:nvSpPr>
          <p:spPr bwMode="auto">
            <a:xfrm flipH="1" flipV="1">
              <a:off x="2694" y="1937"/>
              <a:ext cx="341" cy="64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6534" name="Rectangle 22"/>
            <p:cNvSpPr>
              <a:spLocks noChangeArrowheads="1"/>
            </p:cNvSpPr>
            <p:nvPr/>
          </p:nvSpPr>
          <p:spPr bwMode="auto">
            <a:xfrm>
              <a:off x="1748" y="1100"/>
              <a:ext cx="1660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b="1">
                  <a:solidFill>
                    <a:srgbClr val="000000"/>
                  </a:solidFill>
                  <a:effectLst/>
                </a:rPr>
                <a:t>The firm maximizes profit by producing the quantity at which marginal cost equals marginal revenue.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1676400" y="4953000"/>
            <a:ext cx="2347913" cy="1811338"/>
            <a:chOff x="1056" y="3120"/>
            <a:chExt cx="1479" cy="1141"/>
          </a:xfrm>
        </p:grpSpPr>
        <p:sp>
          <p:nvSpPr>
            <p:cNvPr id="1856548" name="Freeform 36"/>
            <p:cNvSpPr>
              <a:spLocks/>
            </p:cNvSpPr>
            <p:nvPr/>
          </p:nvSpPr>
          <p:spPr bwMode="auto">
            <a:xfrm>
              <a:off x="1445" y="3197"/>
              <a:ext cx="962" cy="858"/>
            </a:xfrm>
            <a:custGeom>
              <a:avLst/>
              <a:gdLst/>
              <a:ahLst/>
              <a:cxnLst>
                <a:cxn ang="0">
                  <a:pos x="961" y="857"/>
                </a:cxn>
                <a:cxn ang="0">
                  <a:pos x="961" y="0"/>
                </a:cxn>
                <a:cxn ang="0">
                  <a:pos x="0" y="0"/>
                </a:cxn>
              </a:cxnLst>
              <a:rect l="0" t="0" r="r" b="b"/>
              <a:pathLst>
                <a:path w="962" h="858">
                  <a:moveTo>
                    <a:pt x="961" y="857"/>
                  </a:moveTo>
                  <a:lnTo>
                    <a:pt x="961" y="0"/>
                  </a:ln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549" name="Rectangle 37"/>
            <p:cNvSpPr>
              <a:spLocks noChangeArrowheads="1"/>
            </p:cNvSpPr>
            <p:nvPr/>
          </p:nvSpPr>
          <p:spPr bwMode="auto">
            <a:xfrm>
              <a:off x="1056" y="3120"/>
              <a:ext cx="4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en-US" b="1" i="1">
                  <a:solidFill>
                    <a:srgbClr val="000000"/>
                  </a:solidFill>
                  <a:effectLst/>
                </a:rPr>
                <a:t>MC</a:t>
              </a:r>
              <a:r>
                <a:rPr lang="en-US" b="1" i="1" baseline="-25000">
                  <a:solidFill>
                    <a:srgbClr val="000000"/>
                  </a:solidFill>
                  <a:effectLst/>
                </a:rPr>
                <a:t>1</a:t>
              </a:r>
            </a:p>
          </p:txBody>
        </p:sp>
        <p:sp>
          <p:nvSpPr>
            <p:cNvPr id="1856550" name="Rectangle 38"/>
            <p:cNvSpPr>
              <a:spLocks noChangeArrowheads="1"/>
            </p:cNvSpPr>
            <p:nvPr/>
          </p:nvSpPr>
          <p:spPr bwMode="auto">
            <a:xfrm>
              <a:off x="2346" y="4069"/>
              <a:ext cx="1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b="1" i="1">
                  <a:solidFill>
                    <a:srgbClr val="000000"/>
                  </a:solidFill>
                  <a:effectLst/>
                </a:rPr>
                <a:t>Q</a:t>
              </a:r>
              <a:r>
                <a:rPr lang="en-US" b="1" i="1" baseline="-25000">
                  <a:solidFill>
                    <a:srgbClr val="000000"/>
                  </a:solidFill>
                  <a:effectLst/>
                </a:rPr>
                <a:t>1</a:t>
              </a:r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1600200" y="3124200"/>
            <a:ext cx="4587875" cy="3856038"/>
            <a:chOff x="1008" y="1968"/>
            <a:chExt cx="2890" cy="2429"/>
          </a:xfrm>
        </p:grpSpPr>
        <p:sp>
          <p:nvSpPr>
            <p:cNvPr id="1856552" name="Freeform 40"/>
            <p:cNvSpPr>
              <a:spLocks/>
            </p:cNvSpPr>
            <p:nvPr/>
          </p:nvSpPr>
          <p:spPr bwMode="auto">
            <a:xfrm>
              <a:off x="1445" y="2101"/>
              <a:ext cx="2239" cy="1954"/>
            </a:xfrm>
            <a:custGeom>
              <a:avLst/>
              <a:gdLst/>
              <a:ahLst/>
              <a:cxnLst>
                <a:cxn ang="0">
                  <a:pos x="2238" y="1953"/>
                </a:cxn>
                <a:cxn ang="0">
                  <a:pos x="2238" y="0"/>
                </a:cxn>
                <a:cxn ang="0">
                  <a:pos x="0" y="0"/>
                </a:cxn>
              </a:cxnLst>
              <a:rect l="0" t="0" r="r" b="b"/>
              <a:pathLst>
                <a:path w="2239" h="1954">
                  <a:moveTo>
                    <a:pt x="2238" y="1953"/>
                  </a:moveTo>
                  <a:lnTo>
                    <a:pt x="2238" y="0"/>
                  </a:lnTo>
                  <a:lnTo>
                    <a:pt x="0" y="0"/>
                  </a:lnTo>
                </a:path>
              </a:pathLst>
            </a:custGeom>
            <a:noFill/>
            <a:ln w="38100" cap="flat" cmpd="sng">
              <a:solidFill>
                <a:srgbClr val="0066FF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56553" name="Rectangle 41"/>
            <p:cNvSpPr>
              <a:spLocks noChangeArrowheads="1"/>
            </p:cNvSpPr>
            <p:nvPr/>
          </p:nvSpPr>
          <p:spPr bwMode="auto">
            <a:xfrm>
              <a:off x="1008" y="1968"/>
              <a:ext cx="3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b="1" i="1">
                  <a:solidFill>
                    <a:srgbClr val="000000"/>
                  </a:solidFill>
                  <a:effectLst/>
                </a:rPr>
                <a:t>MC</a:t>
              </a:r>
              <a:r>
                <a:rPr lang="en-US" b="1" i="1" baseline="-25000">
                  <a:solidFill>
                    <a:srgbClr val="000000"/>
                  </a:solidFill>
                  <a:effectLst/>
                </a:rPr>
                <a:t>2</a:t>
              </a:r>
            </a:p>
          </p:txBody>
        </p:sp>
        <p:sp>
          <p:nvSpPr>
            <p:cNvPr id="1856554" name="Rectangle 42"/>
            <p:cNvSpPr>
              <a:spLocks noChangeArrowheads="1"/>
            </p:cNvSpPr>
            <p:nvPr/>
          </p:nvSpPr>
          <p:spPr bwMode="auto">
            <a:xfrm>
              <a:off x="3600" y="4080"/>
              <a:ext cx="29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en-US" b="1" i="1">
                  <a:solidFill>
                    <a:srgbClr val="000000"/>
                  </a:solidFill>
                  <a:effectLst/>
                </a:rPr>
                <a:t>Q</a:t>
              </a:r>
              <a:r>
                <a:rPr lang="en-US" b="1" i="1" baseline="-25000">
                  <a:solidFill>
                    <a:srgbClr val="000000"/>
                  </a:solidFill>
                  <a:effectLst/>
                </a:rPr>
                <a:t>2</a:t>
              </a:r>
            </a:p>
            <a:p>
              <a:pPr algn="l"/>
              <a:endParaRPr lang="en-US" b="1" i="1" baseline="-25000">
                <a:solidFill>
                  <a:srgbClr val="000000"/>
                </a:solidFill>
                <a:effectLst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Profit Maximization for the Competitive Firm</a:t>
            </a:r>
            <a:endParaRPr lang="en-US"/>
          </a:p>
        </p:txBody>
      </p:sp>
      <p:sp>
        <p:nvSpPr>
          <p:cNvPr id="185344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Profit maximization occurs at the quantity where marginal revenue equals marginal cost.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4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Profit Maximization for the Competitive Firm</a:t>
            </a:r>
            <a:endParaRPr lang="en-US"/>
          </a:p>
        </p:txBody>
      </p:sp>
      <p:sp>
        <p:nvSpPr>
          <p:cNvPr id="1870852" name="Rectangle 4"/>
          <p:cNvSpPr>
            <a:spLocks noChangeArrowheads="1"/>
          </p:cNvSpPr>
          <p:nvPr/>
        </p:nvSpPr>
        <p:spPr bwMode="auto">
          <a:xfrm>
            <a:off x="838200" y="1905000"/>
            <a:ext cx="7391400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42000"/>
              </a:spcBef>
            </a:pPr>
            <a:r>
              <a:rPr lang="en-US" sz="4000" b="1" i="1" dirty="0">
                <a:solidFill>
                  <a:srgbClr val="474A81"/>
                </a:solidFill>
                <a:effectLst/>
                <a:latin typeface="Arial" pitchFamily="34" charset="0"/>
              </a:rPr>
              <a:t>When MR &gt; MC </a:t>
            </a:r>
            <a:r>
              <a:rPr lang="en-US" sz="4000" b="1" i="1" dirty="0" smtClean="0">
                <a:solidFill>
                  <a:srgbClr val="474A81"/>
                </a:solidFill>
                <a:effectLst/>
                <a:latin typeface="Arial" pitchFamily="34" charset="0"/>
                <a:sym typeface="Monotype Sorts" pitchFamily="2" charset="2"/>
              </a:rPr>
              <a:t> </a:t>
            </a:r>
            <a:r>
              <a:rPr lang="en-US" sz="4000" b="1" dirty="0">
                <a:solidFill>
                  <a:srgbClr val="474A81"/>
                </a:solidFill>
                <a:effectLst/>
                <a:latin typeface="Arial" pitchFamily="34" charset="0"/>
              </a:rPr>
              <a:t>increase</a:t>
            </a:r>
            <a:r>
              <a:rPr lang="en-US" sz="4000" b="1" i="1" dirty="0">
                <a:solidFill>
                  <a:srgbClr val="474A81"/>
                </a:solidFill>
                <a:effectLst/>
                <a:latin typeface="Arial" pitchFamily="34" charset="0"/>
              </a:rPr>
              <a:t> Q</a:t>
            </a:r>
          </a:p>
        </p:txBody>
      </p:sp>
      <p:sp>
        <p:nvSpPr>
          <p:cNvPr id="1870853" name="Rectangle 5"/>
          <p:cNvSpPr>
            <a:spLocks noChangeArrowheads="1"/>
          </p:cNvSpPr>
          <p:nvPr/>
        </p:nvSpPr>
        <p:spPr bwMode="auto">
          <a:xfrm>
            <a:off x="990600" y="3048000"/>
            <a:ext cx="7391400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42000"/>
              </a:spcBef>
            </a:pPr>
            <a:r>
              <a:rPr lang="en-US" sz="4000" b="1" i="1" dirty="0">
                <a:solidFill>
                  <a:srgbClr val="474A81"/>
                </a:solidFill>
                <a:effectLst/>
                <a:latin typeface="Arial" pitchFamily="34" charset="0"/>
              </a:rPr>
              <a:t>When MR &lt; MC </a:t>
            </a:r>
            <a:r>
              <a:rPr lang="en-US" sz="4000" b="1" i="1" dirty="0" smtClean="0">
                <a:solidFill>
                  <a:srgbClr val="474A81"/>
                </a:solidFill>
                <a:effectLst/>
                <a:latin typeface="Arial" pitchFamily="34" charset="0"/>
                <a:sym typeface="Monotype Sorts" pitchFamily="2" charset="2"/>
              </a:rPr>
              <a:t>de</a:t>
            </a:r>
            <a:r>
              <a:rPr lang="en-US" sz="4000" b="1" dirty="0" smtClean="0">
                <a:solidFill>
                  <a:srgbClr val="474A81"/>
                </a:solidFill>
                <a:effectLst/>
                <a:latin typeface="Arial" pitchFamily="34" charset="0"/>
              </a:rPr>
              <a:t>crease</a:t>
            </a:r>
            <a:r>
              <a:rPr lang="en-US" sz="4000" b="1" i="1" dirty="0" smtClean="0">
                <a:solidFill>
                  <a:srgbClr val="474A81"/>
                </a:solidFill>
                <a:effectLst/>
                <a:latin typeface="Arial" pitchFamily="34" charset="0"/>
              </a:rPr>
              <a:t> </a:t>
            </a:r>
            <a:r>
              <a:rPr lang="en-US" sz="4000" b="1" i="1" dirty="0">
                <a:solidFill>
                  <a:srgbClr val="474A81"/>
                </a:solidFill>
                <a:effectLst/>
                <a:latin typeface="Arial" pitchFamily="34" charset="0"/>
              </a:rPr>
              <a:t>Q</a:t>
            </a:r>
          </a:p>
        </p:txBody>
      </p:sp>
      <p:sp>
        <p:nvSpPr>
          <p:cNvPr id="1870854" name="Rectangle 6"/>
          <p:cNvSpPr>
            <a:spLocks noChangeArrowheads="1"/>
          </p:cNvSpPr>
          <p:nvPr/>
        </p:nvSpPr>
        <p:spPr bwMode="auto">
          <a:xfrm>
            <a:off x="990600" y="4419600"/>
            <a:ext cx="7391400" cy="132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42000"/>
              </a:spcBef>
            </a:pPr>
            <a:r>
              <a:rPr lang="en-US" sz="4000" b="1" i="1" dirty="0">
                <a:solidFill>
                  <a:srgbClr val="A50021"/>
                </a:solidFill>
                <a:effectLst/>
                <a:latin typeface="Arial" pitchFamily="34" charset="0"/>
              </a:rPr>
              <a:t>When MR = MC </a:t>
            </a:r>
            <a:r>
              <a:rPr lang="en-US" sz="4000" b="1" i="1" dirty="0" smtClean="0">
                <a:solidFill>
                  <a:srgbClr val="A50021"/>
                </a:solidFill>
                <a:effectLst/>
                <a:latin typeface="Arial" pitchFamily="34" charset="0"/>
                <a:sym typeface="Monotype Sorts" pitchFamily="2" charset="2"/>
              </a:rPr>
              <a:t> </a:t>
            </a:r>
            <a:r>
              <a:rPr lang="en-US" sz="4000" b="1" i="1" dirty="0">
                <a:solidFill>
                  <a:srgbClr val="A50021"/>
                </a:solidFill>
                <a:effectLst/>
                <a:latin typeface="Arial" pitchFamily="34" charset="0"/>
                <a:sym typeface="Monotype Sorts" pitchFamily="2" charset="2"/>
              </a:rPr>
              <a:t>Profit is maximized.</a:t>
            </a:r>
            <a:endParaRPr lang="en-US" sz="4000" b="1" i="1" dirty="0">
              <a:solidFill>
                <a:srgbClr val="A5002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70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70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0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70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70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70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2" grpId="0" autoUpdateAnimBg="0"/>
      <p:bldP spid="1870853" grpId="0" autoUpdateAnimBg="0"/>
      <p:bldP spid="187085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960" name="Line 2064"/>
          <p:cNvSpPr>
            <a:spLocks noChangeShapeType="1"/>
          </p:cNvSpPr>
          <p:nvPr/>
        </p:nvSpPr>
        <p:spPr bwMode="auto">
          <a:xfrm flipV="1">
            <a:off x="3082925" y="2693988"/>
            <a:ext cx="3500438" cy="307022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9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Marginal-Cost Curve and the Firm’s Supply Decision...</a:t>
            </a:r>
            <a:endParaRPr lang="en-US"/>
          </a:p>
        </p:txBody>
      </p:sp>
      <p:sp>
        <p:nvSpPr>
          <p:cNvPr id="1874947" name="Rectangle 2051"/>
          <p:cNvSpPr>
            <a:spLocks noChangeArrowheads="1"/>
          </p:cNvSpPr>
          <p:nvPr/>
        </p:nvSpPr>
        <p:spPr bwMode="auto">
          <a:xfrm>
            <a:off x="7659688" y="6483350"/>
            <a:ext cx="1103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</a:rPr>
              <a:t>Quantity</a:t>
            </a:r>
          </a:p>
        </p:txBody>
      </p:sp>
      <p:sp>
        <p:nvSpPr>
          <p:cNvPr id="1874948" name="Rectangle 2052"/>
          <p:cNvSpPr>
            <a:spLocks noChangeArrowheads="1"/>
          </p:cNvSpPr>
          <p:nvPr/>
        </p:nvSpPr>
        <p:spPr bwMode="auto">
          <a:xfrm>
            <a:off x="2105025" y="6459538"/>
            <a:ext cx="16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</a:rPr>
              <a:t>0</a:t>
            </a:r>
          </a:p>
        </p:txBody>
      </p:sp>
      <p:grpSp>
        <p:nvGrpSpPr>
          <p:cNvPr id="2" name="Group 2053"/>
          <p:cNvGrpSpPr>
            <a:grpSpLocks/>
          </p:cNvGrpSpPr>
          <p:nvPr/>
        </p:nvGrpSpPr>
        <p:grpSpPr bwMode="auto">
          <a:xfrm>
            <a:off x="1177925" y="1760538"/>
            <a:ext cx="1108075" cy="781050"/>
            <a:chOff x="742" y="1109"/>
            <a:chExt cx="698" cy="492"/>
          </a:xfrm>
        </p:grpSpPr>
        <p:sp>
          <p:nvSpPr>
            <p:cNvPr id="1874950" name="Rectangle 2054"/>
            <p:cNvSpPr>
              <a:spLocks noChangeArrowheads="1"/>
            </p:cNvSpPr>
            <p:nvPr/>
          </p:nvSpPr>
          <p:spPr bwMode="auto">
            <a:xfrm>
              <a:off x="964" y="1109"/>
              <a:ext cx="4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b="1">
                  <a:solidFill>
                    <a:srgbClr val="000000"/>
                  </a:solidFill>
                  <a:effectLst/>
                </a:rPr>
                <a:t>Costs</a:t>
              </a:r>
            </a:p>
          </p:txBody>
        </p:sp>
        <p:sp>
          <p:nvSpPr>
            <p:cNvPr id="1874951" name="Rectangle 2055"/>
            <p:cNvSpPr>
              <a:spLocks noChangeArrowheads="1"/>
            </p:cNvSpPr>
            <p:nvPr/>
          </p:nvSpPr>
          <p:spPr bwMode="auto">
            <a:xfrm>
              <a:off x="1125" y="1259"/>
              <a:ext cx="29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b="1">
                  <a:solidFill>
                    <a:srgbClr val="000000"/>
                  </a:solidFill>
                  <a:effectLst/>
                </a:rPr>
                <a:t>and</a:t>
              </a:r>
            </a:p>
          </p:txBody>
        </p:sp>
        <p:sp>
          <p:nvSpPr>
            <p:cNvPr id="1874952" name="Rectangle 2056"/>
            <p:cNvSpPr>
              <a:spLocks noChangeArrowheads="1"/>
            </p:cNvSpPr>
            <p:nvPr/>
          </p:nvSpPr>
          <p:spPr bwMode="auto">
            <a:xfrm>
              <a:off x="742" y="1409"/>
              <a:ext cx="6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b="1">
                  <a:solidFill>
                    <a:srgbClr val="000000"/>
                  </a:solidFill>
                  <a:effectLst/>
                </a:rPr>
                <a:t>Revenue</a:t>
              </a:r>
            </a:p>
          </p:txBody>
        </p:sp>
      </p:grpSp>
      <p:sp>
        <p:nvSpPr>
          <p:cNvPr id="1874953" name="Rectangle 2057"/>
          <p:cNvSpPr>
            <a:spLocks noChangeArrowheads="1"/>
          </p:cNvSpPr>
          <p:nvPr/>
        </p:nvSpPr>
        <p:spPr bwMode="auto">
          <a:xfrm>
            <a:off x="6634163" y="2547938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</a:rPr>
              <a:t>MC</a:t>
            </a:r>
          </a:p>
        </p:txBody>
      </p:sp>
      <p:sp>
        <p:nvSpPr>
          <p:cNvPr id="1874954" name="Rectangle 2058"/>
          <p:cNvSpPr>
            <a:spLocks noChangeArrowheads="1"/>
          </p:cNvSpPr>
          <p:nvPr/>
        </p:nvSpPr>
        <p:spPr bwMode="auto">
          <a:xfrm>
            <a:off x="6753225" y="3611563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</a:rPr>
              <a:t>ATC</a:t>
            </a:r>
          </a:p>
        </p:txBody>
      </p:sp>
      <p:sp>
        <p:nvSpPr>
          <p:cNvPr id="1874955" name="Rectangle 2059"/>
          <p:cNvSpPr>
            <a:spLocks noChangeArrowheads="1"/>
          </p:cNvSpPr>
          <p:nvPr/>
        </p:nvSpPr>
        <p:spPr bwMode="auto">
          <a:xfrm>
            <a:off x="6348413" y="4365625"/>
            <a:ext cx="515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</a:rPr>
              <a:t>AVC</a:t>
            </a:r>
          </a:p>
        </p:txBody>
      </p:sp>
      <p:sp>
        <p:nvSpPr>
          <p:cNvPr id="1874957" name="Freeform 2061"/>
          <p:cNvSpPr>
            <a:spLocks/>
          </p:cNvSpPr>
          <p:nvPr/>
        </p:nvSpPr>
        <p:spPr bwMode="auto">
          <a:xfrm>
            <a:off x="2674938" y="3214688"/>
            <a:ext cx="4008437" cy="1290637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5" y="75"/>
              </a:cxn>
              <a:cxn ang="0">
                <a:pos x="30" y="105"/>
              </a:cxn>
              <a:cxn ang="0">
                <a:pos x="45" y="135"/>
              </a:cxn>
              <a:cxn ang="0">
                <a:pos x="60" y="165"/>
              </a:cxn>
              <a:cxn ang="0">
                <a:pos x="75" y="195"/>
              </a:cxn>
              <a:cxn ang="0">
                <a:pos x="90" y="226"/>
              </a:cxn>
              <a:cxn ang="0">
                <a:pos x="105" y="256"/>
              </a:cxn>
              <a:cxn ang="0">
                <a:pos x="135" y="286"/>
              </a:cxn>
              <a:cxn ang="0">
                <a:pos x="150" y="316"/>
              </a:cxn>
              <a:cxn ang="0">
                <a:pos x="180" y="361"/>
              </a:cxn>
              <a:cxn ang="0">
                <a:pos x="195" y="391"/>
              </a:cxn>
              <a:cxn ang="0">
                <a:pos x="240" y="436"/>
              </a:cxn>
              <a:cxn ang="0">
                <a:pos x="255" y="466"/>
              </a:cxn>
              <a:cxn ang="0">
                <a:pos x="285" y="481"/>
              </a:cxn>
              <a:cxn ang="0">
                <a:pos x="315" y="511"/>
              </a:cxn>
              <a:cxn ang="0">
                <a:pos x="346" y="541"/>
              </a:cxn>
              <a:cxn ang="0">
                <a:pos x="391" y="571"/>
              </a:cxn>
              <a:cxn ang="0">
                <a:pos x="421" y="601"/>
              </a:cxn>
              <a:cxn ang="0">
                <a:pos x="451" y="617"/>
              </a:cxn>
              <a:cxn ang="0">
                <a:pos x="481" y="647"/>
              </a:cxn>
              <a:cxn ang="0">
                <a:pos x="526" y="662"/>
              </a:cxn>
              <a:cxn ang="0">
                <a:pos x="556" y="692"/>
              </a:cxn>
              <a:cxn ang="0">
                <a:pos x="601" y="707"/>
              </a:cxn>
              <a:cxn ang="0">
                <a:pos x="646" y="722"/>
              </a:cxn>
              <a:cxn ang="0">
                <a:pos x="691" y="737"/>
              </a:cxn>
              <a:cxn ang="0">
                <a:pos x="736" y="752"/>
              </a:cxn>
              <a:cxn ang="0">
                <a:pos x="781" y="767"/>
              </a:cxn>
              <a:cxn ang="0">
                <a:pos x="841" y="782"/>
              </a:cxn>
              <a:cxn ang="0">
                <a:pos x="886" y="797"/>
              </a:cxn>
              <a:cxn ang="0">
                <a:pos x="931" y="797"/>
              </a:cxn>
              <a:cxn ang="0">
                <a:pos x="992" y="812"/>
              </a:cxn>
              <a:cxn ang="0">
                <a:pos x="1052" y="812"/>
              </a:cxn>
              <a:cxn ang="0">
                <a:pos x="1097" y="812"/>
              </a:cxn>
              <a:cxn ang="0">
                <a:pos x="1157" y="812"/>
              </a:cxn>
              <a:cxn ang="0">
                <a:pos x="1232" y="812"/>
              </a:cxn>
              <a:cxn ang="0">
                <a:pos x="1292" y="812"/>
              </a:cxn>
              <a:cxn ang="0">
                <a:pos x="1352" y="797"/>
              </a:cxn>
              <a:cxn ang="0">
                <a:pos x="1427" y="797"/>
              </a:cxn>
              <a:cxn ang="0">
                <a:pos x="1487" y="782"/>
              </a:cxn>
              <a:cxn ang="0">
                <a:pos x="1562" y="767"/>
              </a:cxn>
              <a:cxn ang="0">
                <a:pos x="1638" y="752"/>
              </a:cxn>
              <a:cxn ang="0">
                <a:pos x="1713" y="737"/>
              </a:cxn>
              <a:cxn ang="0">
                <a:pos x="1803" y="707"/>
              </a:cxn>
              <a:cxn ang="0">
                <a:pos x="1878" y="692"/>
              </a:cxn>
              <a:cxn ang="0">
                <a:pos x="1968" y="662"/>
              </a:cxn>
              <a:cxn ang="0">
                <a:pos x="2043" y="632"/>
              </a:cxn>
              <a:cxn ang="0">
                <a:pos x="2133" y="586"/>
              </a:cxn>
              <a:cxn ang="0">
                <a:pos x="2224" y="556"/>
              </a:cxn>
              <a:cxn ang="0">
                <a:pos x="2329" y="511"/>
              </a:cxn>
              <a:cxn ang="0">
                <a:pos x="2419" y="466"/>
              </a:cxn>
              <a:cxn ang="0">
                <a:pos x="2524" y="421"/>
              </a:cxn>
            </a:cxnLst>
            <a:rect l="0" t="0" r="r" b="b"/>
            <a:pathLst>
              <a:path w="2525" h="813">
                <a:moveTo>
                  <a:pt x="0" y="0"/>
                </a:moveTo>
                <a:lnTo>
                  <a:pt x="0" y="15"/>
                </a:lnTo>
                <a:lnTo>
                  <a:pt x="0" y="30"/>
                </a:lnTo>
                <a:lnTo>
                  <a:pt x="15" y="45"/>
                </a:lnTo>
                <a:lnTo>
                  <a:pt x="15" y="60"/>
                </a:lnTo>
                <a:lnTo>
                  <a:pt x="15" y="75"/>
                </a:lnTo>
                <a:lnTo>
                  <a:pt x="30" y="75"/>
                </a:lnTo>
                <a:lnTo>
                  <a:pt x="30" y="90"/>
                </a:lnTo>
                <a:lnTo>
                  <a:pt x="30" y="105"/>
                </a:lnTo>
                <a:lnTo>
                  <a:pt x="30" y="120"/>
                </a:lnTo>
                <a:lnTo>
                  <a:pt x="45" y="120"/>
                </a:lnTo>
                <a:lnTo>
                  <a:pt x="45" y="135"/>
                </a:lnTo>
                <a:lnTo>
                  <a:pt x="45" y="150"/>
                </a:lnTo>
                <a:lnTo>
                  <a:pt x="60" y="150"/>
                </a:lnTo>
                <a:lnTo>
                  <a:pt x="60" y="165"/>
                </a:lnTo>
                <a:lnTo>
                  <a:pt x="60" y="180"/>
                </a:lnTo>
                <a:lnTo>
                  <a:pt x="75" y="180"/>
                </a:lnTo>
                <a:lnTo>
                  <a:pt x="75" y="195"/>
                </a:lnTo>
                <a:lnTo>
                  <a:pt x="75" y="211"/>
                </a:lnTo>
                <a:lnTo>
                  <a:pt x="90" y="211"/>
                </a:lnTo>
                <a:lnTo>
                  <a:pt x="90" y="226"/>
                </a:lnTo>
                <a:lnTo>
                  <a:pt x="90" y="241"/>
                </a:lnTo>
                <a:lnTo>
                  <a:pt x="105" y="241"/>
                </a:lnTo>
                <a:lnTo>
                  <a:pt x="105" y="256"/>
                </a:lnTo>
                <a:lnTo>
                  <a:pt x="120" y="271"/>
                </a:lnTo>
                <a:lnTo>
                  <a:pt x="120" y="286"/>
                </a:lnTo>
                <a:lnTo>
                  <a:pt x="135" y="286"/>
                </a:lnTo>
                <a:lnTo>
                  <a:pt x="135" y="301"/>
                </a:lnTo>
                <a:lnTo>
                  <a:pt x="135" y="316"/>
                </a:lnTo>
                <a:lnTo>
                  <a:pt x="150" y="316"/>
                </a:lnTo>
                <a:lnTo>
                  <a:pt x="150" y="331"/>
                </a:lnTo>
                <a:lnTo>
                  <a:pt x="165" y="346"/>
                </a:lnTo>
                <a:lnTo>
                  <a:pt x="180" y="361"/>
                </a:lnTo>
                <a:lnTo>
                  <a:pt x="180" y="376"/>
                </a:lnTo>
                <a:lnTo>
                  <a:pt x="195" y="376"/>
                </a:lnTo>
                <a:lnTo>
                  <a:pt x="195" y="391"/>
                </a:lnTo>
                <a:lnTo>
                  <a:pt x="210" y="406"/>
                </a:lnTo>
                <a:lnTo>
                  <a:pt x="225" y="421"/>
                </a:lnTo>
                <a:lnTo>
                  <a:pt x="240" y="436"/>
                </a:lnTo>
                <a:lnTo>
                  <a:pt x="240" y="451"/>
                </a:lnTo>
                <a:lnTo>
                  <a:pt x="255" y="451"/>
                </a:lnTo>
                <a:lnTo>
                  <a:pt x="255" y="466"/>
                </a:lnTo>
                <a:lnTo>
                  <a:pt x="270" y="466"/>
                </a:lnTo>
                <a:lnTo>
                  <a:pt x="270" y="481"/>
                </a:lnTo>
                <a:lnTo>
                  <a:pt x="285" y="481"/>
                </a:lnTo>
                <a:lnTo>
                  <a:pt x="300" y="496"/>
                </a:lnTo>
                <a:lnTo>
                  <a:pt x="300" y="511"/>
                </a:lnTo>
                <a:lnTo>
                  <a:pt x="315" y="511"/>
                </a:lnTo>
                <a:lnTo>
                  <a:pt x="315" y="526"/>
                </a:lnTo>
                <a:lnTo>
                  <a:pt x="331" y="526"/>
                </a:lnTo>
                <a:lnTo>
                  <a:pt x="346" y="541"/>
                </a:lnTo>
                <a:lnTo>
                  <a:pt x="361" y="556"/>
                </a:lnTo>
                <a:lnTo>
                  <a:pt x="376" y="571"/>
                </a:lnTo>
                <a:lnTo>
                  <a:pt x="391" y="571"/>
                </a:lnTo>
                <a:lnTo>
                  <a:pt x="391" y="586"/>
                </a:lnTo>
                <a:lnTo>
                  <a:pt x="406" y="586"/>
                </a:lnTo>
                <a:lnTo>
                  <a:pt x="421" y="601"/>
                </a:lnTo>
                <a:lnTo>
                  <a:pt x="436" y="601"/>
                </a:lnTo>
                <a:lnTo>
                  <a:pt x="436" y="617"/>
                </a:lnTo>
                <a:lnTo>
                  <a:pt x="451" y="617"/>
                </a:lnTo>
                <a:lnTo>
                  <a:pt x="466" y="632"/>
                </a:lnTo>
                <a:lnTo>
                  <a:pt x="481" y="632"/>
                </a:lnTo>
                <a:lnTo>
                  <a:pt x="481" y="647"/>
                </a:lnTo>
                <a:lnTo>
                  <a:pt x="496" y="647"/>
                </a:lnTo>
                <a:lnTo>
                  <a:pt x="511" y="662"/>
                </a:lnTo>
                <a:lnTo>
                  <a:pt x="526" y="662"/>
                </a:lnTo>
                <a:lnTo>
                  <a:pt x="526" y="677"/>
                </a:lnTo>
                <a:lnTo>
                  <a:pt x="541" y="677"/>
                </a:lnTo>
                <a:lnTo>
                  <a:pt x="556" y="692"/>
                </a:lnTo>
                <a:lnTo>
                  <a:pt x="571" y="692"/>
                </a:lnTo>
                <a:lnTo>
                  <a:pt x="586" y="692"/>
                </a:lnTo>
                <a:lnTo>
                  <a:pt x="601" y="707"/>
                </a:lnTo>
                <a:lnTo>
                  <a:pt x="616" y="707"/>
                </a:lnTo>
                <a:lnTo>
                  <a:pt x="631" y="722"/>
                </a:lnTo>
                <a:lnTo>
                  <a:pt x="646" y="722"/>
                </a:lnTo>
                <a:lnTo>
                  <a:pt x="661" y="737"/>
                </a:lnTo>
                <a:lnTo>
                  <a:pt x="676" y="737"/>
                </a:lnTo>
                <a:lnTo>
                  <a:pt x="691" y="737"/>
                </a:lnTo>
                <a:lnTo>
                  <a:pt x="706" y="752"/>
                </a:lnTo>
                <a:lnTo>
                  <a:pt x="721" y="752"/>
                </a:lnTo>
                <a:lnTo>
                  <a:pt x="736" y="752"/>
                </a:lnTo>
                <a:lnTo>
                  <a:pt x="751" y="767"/>
                </a:lnTo>
                <a:lnTo>
                  <a:pt x="766" y="767"/>
                </a:lnTo>
                <a:lnTo>
                  <a:pt x="781" y="767"/>
                </a:lnTo>
                <a:lnTo>
                  <a:pt x="796" y="782"/>
                </a:lnTo>
                <a:lnTo>
                  <a:pt x="811" y="782"/>
                </a:lnTo>
                <a:lnTo>
                  <a:pt x="841" y="782"/>
                </a:lnTo>
                <a:lnTo>
                  <a:pt x="856" y="782"/>
                </a:lnTo>
                <a:lnTo>
                  <a:pt x="871" y="782"/>
                </a:lnTo>
                <a:lnTo>
                  <a:pt x="886" y="797"/>
                </a:lnTo>
                <a:lnTo>
                  <a:pt x="901" y="797"/>
                </a:lnTo>
                <a:lnTo>
                  <a:pt x="916" y="797"/>
                </a:lnTo>
                <a:lnTo>
                  <a:pt x="931" y="797"/>
                </a:lnTo>
                <a:lnTo>
                  <a:pt x="962" y="797"/>
                </a:lnTo>
                <a:lnTo>
                  <a:pt x="977" y="812"/>
                </a:lnTo>
                <a:lnTo>
                  <a:pt x="992" y="812"/>
                </a:lnTo>
                <a:lnTo>
                  <a:pt x="1007" y="812"/>
                </a:lnTo>
                <a:lnTo>
                  <a:pt x="1022" y="812"/>
                </a:lnTo>
                <a:lnTo>
                  <a:pt x="1052" y="812"/>
                </a:lnTo>
                <a:lnTo>
                  <a:pt x="1067" y="812"/>
                </a:lnTo>
                <a:lnTo>
                  <a:pt x="1082" y="812"/>
                </a:lnTo>
                <a:lnTo>
                  <a:pt x="1097" y="812"/>
                </a:lnTo>
                <a:lnTo>
                  <a:pt x="1127" y="812"/>
                </a:lnTo>
                <a:lnTo>
                  <a:pt x="1142" y="812"/>
                </a:lnTo>
                <a:lnTo>
                  <a:pt x="1157" y="812"/>
                </a:lnTo>
                <a:lnTo>
                  <a:pt x="1187" y="812"/>
                </a:lnTo>
                <a:lnTo>
                  <a:pt x="1202" y="812"/>
                </a:lnTo>
                <a:lnTo>
                  <a:pt x="1232" y="812"/>
                </a:lnTo>
                <a:lnTo>
                  <a:pt x="1247" y="812"/>
                </a:lnTo>
                <a:lnTo>
                  <a:pt x="1262" y="812"/>
                </a:lnTo>
                <a:lnTo>
                  <a:pt x="1292" y="812"/>
                </a:lnTo>
                <a:lnTo>
                  <a:pt x="1307" y="812"/>
                </a:lnTo>
                <a:lnTo>
                  <a:pt x="1337" y="812"/>
                </a:lnTo>
                <a:lnTo>
                  <a:pt x="1352" y="797"/>
                </a:lnTo>
                <a:lnTo>
                  <a:pt x="1382" y="797"/>
                </a:lnTo>
                <a:lnTo>
                  <a:pt x="1397" y="797"/>
                </a:lnTo>
                <a:lnTo>
                  <a:pt x="1427" y="797"/>
                </a:lnTo>
                <a:lnTo>
                  <a:pt x="1442" y="797"/>
                </a:lnTo>
                <a:lnTo>
                  <a:pt x="1472" y="782"/>
                </a:lnTo>
                <a:lnTo>
                  <a:pt x="1487" y="782"/>
                </a:lnTo>
                <a:lnTo>
                  <a:pt x="1517" y="782"/>
                </a:lnTo>
                <a:lnTo>
                  <a:pt x="1547" y="767"/>
                </a:lnTo>
                <a:lnTo>
                  <a:pt x="1562" y="767"/>
                </a:lnTo>
                <a:lnTo>
                  <a:pt x="1593" y="767"/>
                </a:lnTo>
                <a:lnTo>
                  <a:pt x="1623" y="752"/>
                </a:lnTo>
                <a:lnTo>
                  <a:pt x="1638" y="752"/>
                </a:lnTo>
                <a:lnTo>
                  <a:pt x="1668" y="752"/>
                </a:lnTo>
                <a:lnTo>
                  <a:pt x="1698" y="737"/>
                </a:lnTo>
                <a:lnTo>
                  <a:pt x="1713" y="737"/>
                </a:lnTo>
                <a:lnTo>
                  <a:pt x="1743" y="722"/>
                </a:lnTo>
                <a:lnTo>
                  <a:pt x="1773" y="722"/>
                </a:lnTo>
                <a:lnTo>
                  <a:pt x="1803" y="707"/>
                </a:lnTo>
                <a:lnTo>
                  <a:pt x="1818" y="707"/>
                </a:lnTo>
                <a:lnTo>
                  <a:pt x="1848" y="692"/>
                </a:lnTo>
                <a:lnTo>
                  <a:pt x="1878" y="692"/>
                </a:lnTo>
                <a:lnTo>
                  <a:pt x="1908" y="677"/>
                </a:lnTo>
                <a:lnTo>
                  <a:pt x="1938" y="662"/>
                </a:lnTo>
                <a:lnTo>
                  <a:pt x="1968" y="662"/>
                </a:lnTo>
                <a:lnTo>
                  <a:pt x="1998" y="647"/>
                </a:lnTo>
                <a:lnTo>
                  <a:pt x="2028" y="632"/>
                </a:lnTo>
                <a:lnTo>
                  <a:pt x="2043" y="632"/>
                </a:lnTo>
                <a:lnTo>
                  <a:pt x="2073" y="617"/>
                </a:lnTo>
                <a:lnTo>
                  <a:pt x="2103" y="601"/>
                </a:lnTo>
                <a:lnTo>
                  <a:pt x="2133" y="586"/>
                </a:lnTo>
                <a:lnTo>
                  <a:pt x="2163" y="586"/>
                </a:lnTo>
                <a:lnTo>
                  <a:pt x="2193" y="571"/>
                </a:lnTo>
                <a:lnTo>
                  <a:pt x="2224" y="556"/>
                </a:lnTo>
                <a:lnTo>
                  <a:pt x="2254" y="541"/>
                </a:lnTo>
                <a:lnTo>
                  <a:pt x="2299" y="526"/>
                </a:lnTo>
                <a:lnTo>
                  <a:pt x="2329" y="511"/>
                </a:lnTo>
                <a:lnTo>
                  <a:pt x="2359" y="496"/>
                </a:lnTo>
                <a:lnTo>
                  <a:pt x="2389" y="481"/>
                </a:lnTo>
                <a:lnTo>
                  <a:pt x="2419" y="466"/>
                </a:lnTo>
                <a:lnTo>
                  <a:pt x="2449" y="451"/>
                </a:lnTo>
                <a:lnTo>
                  <a:pt x="2479" y="436"/>
                </a:lnTo>
                <a:lnTo>
                  <a:pt x="2524" y="421"/>
                </a:lnTo>
              </a:path>
            </a:pathLst>
          </a:custGeom>
          <a:noFill/>
          <a:ln w="38100" cap="rnd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958" name="Freeform 2062"/>
          <p:cNvSpPr>
            <a:spLocks/>
          </p:cNvSpPr>
          <p:nvPr/>
        </p:nvSpPr>
        <p:spPr bwMode="auto">
          <a:xfrm>
            <a:off x="2674938" y="4408488"/>
            <a:ext cx="3627437" cy="955675"/>
          </a:xfrm>
          <a:custGeom>
            <a:avLst/>
            <a:gdLst/>
            <a:ahLst/>
            <a:cxnLst>
              <a:cxn ang="0">
                <a:pos x="0" y="316"/>
              </a:cxn>
              <a:cxn ang="0">
                <a:pos x="15" y="331"/>
              </a:cxn>
              <a:cxn ang="0">
                <a:pos x="45" y="361"/>
              </a:cxn>
              <a:cxn ang="0">
                <a:pos x="60" y="376"/>
              </a:cxn>
              <a:cxn ang="0">
                <a:pos x="75" y="406"/>
              </a:cxn>
              <a:cxn ang="0">
                <a:pos x="105" y="436"/>
              </a:cxn>
              <a:cxn ang="0">
                <a:pos x="120" y="451"/>
              </a:cxn>
              <a:cxn ang="0">
                <a:pos x="150" y="481"/>
              </a:cxn>
              <a:cxn ang="0">
                <a:pos x="165" y="496"/>
              </a:cxn>
              <a:cxn ang="0">
                <a:pos x="180" y="511"/>
              </a:cxn>
              <a:cxn ang="0">
                <a:pos x="210" y="526"/>
              </a:cxn>
              <a:cxn ang="0">
                <a:pos x="225" y="541"/>
              </a:cxn>
              <a:cxn ang="0">
                <a:pos x="255" y="541"/>
              </a:cxn>
              <a:cxn ang="0">
                <a:pos x="270" y="556"/>
              </a:cxn>
              <a:cxn ang="0">
                <a:pos x="285" y="571"/>
              </a:cxn>
              <a:cxn ang="0">
                <a:pos x="316" y="571"/>
              </a:cxn>
              <a:cxn ang="0">
                <a:pos x="346" y="586"/>
              </a:cxn>
              <a:cxn ang="0">
                <a:pos x="376" y="586"/>
              </a:cxn>
              <a:cxn ang="0">
                <a:pos x="406" y="601"/>
              </a:cxn>
              <a:cxn ang="0">
                <a:pos x="436" y="601"/>
              </a:cxn>
              <a:cxn ang="0">
                <a:pos x="466" y="601"/>
              </a:cxn>
              <a:cxn ang="0">
                <a:pos x="496" y="601"/>
              </a:cxn>
              <a:cxn ang="0">
                <a:pos x="526" y="601"/>
              </a:cxn>
              <a:cxn ang="0">
                <a:pos x="556" y="601"/>
              </a:cxn>
              <a:cxn ang="0">
                <a:pos x="586" y="601"/>
              </a:cxn>
              <a:cxn ang="0">
                <a:pos x="616" y="601"/>
              </a:cxn>
              <a:cxn ang="0">
                <a:pos x="646" y="601"/>
              </a:cxn>
              <a:cxn ang="0">
                <a:pos x="691" y="601"/>
              </a:cxn>
              <a:cxn ang="0">
                <a:pos x="721" y="586"/>
              </a:cxn>
              <a:cxn ang="0">
                <a:pos x="751" y="586"/>
              </a:cxn>
              <a:cxn ang="0">
                <a:pos x="796" y="586"/>
              </a:cxn>
              <a:cxn ang="0">
                <a:pos x="826" y="571"/>
              </a:cxn>
              <a:cxn ang="0">
                <a:pos x="872" y="556"/>
              </a:cxn>
              <a:cxn ang="0">
                <a:pos x="902" y="556"/>
              </a:cxn>
              <a:cxn ang="0">
                <a:pos x="947" y="541"/>
              </a:cxn>
              <a:cxn ang="0">
                <a:pos x="992" y="526"/>
              </a:cxn>
              <a:cxn ang="0">
                <a:pos x="1037" y="511"/>
              </a:cxn>
              <a:cxn ang="0">
                <a:pos x="1082" y="511"/>
              </a:cxn>
              <a:cxn ang="0">
                <a:pos x="1127" y="496"/>
              </a:cxn>
              <a:cxn ang="0">
                <a:pos x="1172" y="481"/>
              </a:cxn>
              <a:cxn ang="0">
                <a:pos x="1232" y="451"/>
              </a:cxn>
              <a:cxn ang="0">
                <a:pos x="1277" y="436"/>
              </a:cxn>
              <a:cxn ang="0">
                <a:pos x="1337" y="421"/>
              </a:cxn>
              <a:cxn ang="0">
                <a:pos x="1397" y="391"/>
              </a:cxn>
              <a:cxn ang="0">
                <a:pos x="1443" y="376"/>
              </a:cxn>
              <a:cxn ang="0">
                <a:pos x="1503" y="346"/>
              </a:cxn>
              <a:cxn ang="0">
                <a:pos x="1563" y="331"/>
              </a:cxn>
              <a:cxn ang="0">
                <a:pos x="1623" y="300"/>
              </a:cxn>
              <a:cxn ang="0">
                <a:pos x="1698" y="270"/>
              </a:cxn>
              <a:cxn ang="0">
                <a:pos x="1758" y="240"/>
              </a:cxn>
              <a:cxn ang="0">
                <a:pos x="1833" y="210"/>
              </a:cxn>
              <a:cxn ang="0">
                <a:pos x="1893" y="180"/>
              </a:cxn>
              <a:cxn ang="0">
                <a:pos x="1968" y="150"/>
              </a:cxn>
              <a:cxn ang="0">
                <a:pos x="2044" y="105"/>
              </a:cxn>
              <a:cxn ang="0">
                <a:pos x="2119" y="75"/>
              </a:cxn>
              <a:cxn ang="0">
                <a:pos x="2194" y="30"/>
              </a:cxn>
              <a:cxn ang="0">
                <a:pos x="2284" y="0"/>
              </a:cxn>
            </a:cxnLst>
            <a:rect l="0" t="0" r="r" b="b"/>
            <a:pathLst>
              <a:path w="2285" h="602">
                <a:moveTo>
                  <a:pt x="0" y="300"/>
                </a:moveTo>
                <a:lnTo>
                  <a:pt x="0" y="316"/>
                </a:lnTo>
                <a:lnTo>
                  <a:pt x="15" y="316"/>
                </a:lnTo>
                <a:lnTo>
                  <a:pt x="15" y="331"/>
                </a:lnTo>
                <a:lnTo>
                  <a:pt x="30" y="346"/>
                </a:lnTo>
                <a:lnTo>
                  <a:pt x="45" y="361"/>
                </a:lnTo>
                <a:lnTo>
                  <a:pt x="45" y="376"/>
                </a:lnTo>
                <a:lnTo>
                  <a:pt x="60" y="376"/>
                </a:lnTo>
                <a:lnTo>
                  <a:pt x="60" y="391"/>
                </a:lnTo>
                <a:lnTo>
                  <a:pt x="75" y="406"/>
                </a:lnTo>
                <a:lnTo>
                  <a:pt x="90" y="421"/>
                </a:lnTo>
                <a:lnTo>
                  <a:pt x="105" y="436"/>
                </a:lnTo>
                <a:lnTo>
                  <a:pt x="105" y="451"/>
                </a:lnTo>
                <a:lnTo>
                  <a:pt x="120" y="451"/>
                </a:lnTo>
                <a:lnTo>
                  <a:pt x="135" y="466"/>
                </a:lnTo>
                <a:lnTo>
                  <a:pt x="150" y="481"/>
                </a:lnTo>
                <a:lnTo>
                  <a:pt x="165" y="481"/>
                </a:lnTo>
                <a:lnTo>
                  <a:pt x="165" y="496"/>
                </a:lnTo>
                <a:lnTo>
                  <a:pt x="180" y="496"/>
                </a:lnTo>
                <a:lnTo>
                  <a:pt x="180" y="511"/>
                </a:lnTo>
                <a:lnTo>
                  <a:pt x="195" y="511"/>
                </a:lnTo>
                <a:lnTo>
                  <a:pt x="210" y="526"/>
                </a:lnTo>
                <a:lnTo>
                  <a:pt x="225" y="526"/>
                </a:lnTo>
                <a:lnTo>
                  <a:pt x="225" y="541"/>
                </a:lnTo>
                <a:lnTo>
                  <a:pt x="240" y="541"/>
                </a:lnTo>
                <a:lnTo>
                  <a:pt x="255" y="541"/>
                </a:lnTo>
                <a:lnTo>
                  <a:pt x="255" y="556"/>
                </a:lnTo>
                <a:lnTo>
                  <a:pt x="270" y="556"/>
                </a:lnTo>
                <a:lnTo>
                  <a:pt x="285" y="556"/>
                </a:lnTo>
                <a:lnTo>
                  <a:pt x="285" y="571"/>
                </a:lnTo>
                <a:lnTo>
                  <a:pt x="301" y="571"/>
                </a:lnTo>
                <a:lnTo>
                  <a:pt x="316" y="571"/>
                </a:lnTo>
                <a:lnTo>
                  <a:pt x="331" y="586"/>
                </a:lnTo>
                <a:lnTo>
                  <a:pt x="346" y="586"/>
                </a:lnTo>
                <a:lnTo>
                  <a:pt x="361" y="586"/>
                </a:lnTo>
                <a:lnTo>
                  <a:pt x="376" y="586"/>
                </a:lnTo>
                <a:lnTo>
                  <a:pt x="391" y="586"/>
                </a:lnTo>
                <a:lnTo>
                  <a:pt x="406" y="601"/>
                </a:lnTo>
                <a:lnTo>
                  <a:pt x="421" y="601"/>
                </a:lnTo>
                <a:lnTo>
                  <a:pt x="436" y="601"/>
                </a:lnTo>
                <a:lnTo>
                  <a:pt x="451" y="601"/>
                </a:lnTo>
                <a:lnTo>
                  <a:pt x="466" y="601"/>
                </a:lnTo>
                <a:lnTo>
                  <a:pt x="481" y="601"/>
                </a:lnTo>
                <a:lnTo>
                  <a:pt x="496" y="601"/>
                </a:lnTo>
                <a:lnTo>
                  <a:pt x="511" y="601"/>
                </a:lnTo>
                <a:lnTo>
                  <a:pt x="526" y="601"/>
                </a:lnTo>
                <a:lnTo>
                  <a:pt x="541" y="601"/>
                </a:lnTo>
                <a:lnTo>
                  <a:pt x="556" y="601"/>
                </a:lnTo>
                <a:lnTo>
                  <a:pt x="571" y="601"/>
                </a:lnTo>
                <a:lnTo>
                  <a:pt x="586" y="601"/>
                </a:lnTo>
                <a:lnTo>
                  <a:pt x="601" y="601"/>
                </a:lnTo>
                <a:lnTo>
                  <a:pt x="616" y="601"/>
                </a:lnTo>
                <a:lnTo>
                  <a:pt x="631" y="601"/>
                </a:lnTo>
                <a:lnTo>
                  <a:pt x="646" y="601"/>
                </a:lnTo>
                <a:lnTo>
                  <a:pt x="676" y="601"/>
                </a:lnTo>
                <a:lnTo>
                  <a:pt x="691" y="601"/>
                </a:lnTo>
                <a:lnTo>
                  <a:pt x="706" y="586"/>
                </a:lnTo>
                <a:lnTo>
                  <a:pt x="721" y="586"/>
                </a:lnTo>
                <a:lnTo>
                  <a:pt x="736" y="586"/>
                </a:lnTo>
                <a:lnTo>
                  <a:pt x="751" y="586"/>
                </a:lnTo>
                <a:lnTo>
                  <a:pt x="766" y="586"/>
                </a:lnTo>
                <a:lnTo>
                  <a:pt x="796" y="586"/>
                </a:lnTo>
                <a:lnTo>
                  <a:pt x="811" y="571"/>
                </a:lnTo>
                <a:lnTo>
                  <a:pt x="826" y="571"/>
                </a:lnTo>
                <a:lnTo>
                  <a:pt x="841" y="571"/>
                </a:lnTo>
                <a:lnTo>
                  <a:pt x="872" y="556"/>
                </a:lnTo>
                <a:lnTo>
                  <a:pt x="887" y="556"/>
                </a:lnTo>
                <a:lnTo>
                  <a:pt x="902" y="556"/>
                </a:lnTo>
                <a:lnTo>
                  <a:pt x="932" y="541"/>
                </a:lnTo>
                <a:lnTo>
                  <a:pt x="947" y="541"/>
                </a:lnTo>
                <a:lnTo>
                  <a:pt x="977" y="541"/>
                </a:lnTo>
                <a:lnTo>
                  <a:pt x="992" y="526"/>
                </a:lnTo>
                <a:lnTo>
                  <a:pt x="1007" y="526"/>
                </a:lnTo>
                <a:lnTo>
                  <a:pt x="1037" y="511"/>
                </a:lnTo>
                <a:lnTo>
                  <a:pt x="1052" y="511"/>
                </a:lnTo>
                <a:lnTo>
                  <a:pt x="1082" y="511"/>
                </a:lnTo>
                <a:lnTo>
                  <a:pt x="1112" y="496"/>
                </a:lnTo>
                <a:lnTo>
                  <a:pt x="1127" y="496"/>
                </a:lnTo>
                <a:lnTo>
                  <a:pt x="1157" y="481"/>
                </a:lnTo>
                <a:lnTo>
                  <a:pt x="1172" y="481"/>
                </a:lnTo>
                <a:lnTo>
                  <a:pt x="1202" y="466"/>
                </a:lnTo>
                <a:lnTo>
                  <a:pt x="1232" y="451"/>
                </a:lnTo>
                <a:lnTo>
                  <a:pt x="1262" y="451"/>
                </a:lnTo>
                <a:lnTo>
                  <a:pt x="1277" y="436"/>
                </a:lnTo>
                <a:lnTo>
                  <a:pt x="1307" y="421"/>
                </a:lnTo>
                <a:lnTo>
                  <a:pt x="1337" y="421"/>
                </a:lnTo>
                <a:lnTo>
                  <a:pt x="1367" y="406"/>
                </a:lnTo>
                <a:lnTo>
                  <a:pt x="1397" y="391"/>
                </a:lnTo>
                <a:lnTo>
                  <a:pt x="1412" y="391"/>
                </a:lnTo>
                <a:lnTo>
                  <a:pt x="1443" y="376"/>
                </a:lnTo>
                <a:lnTo>
                  <a:pt x="1473" y="361"/>
                </a:lnTo>
                <a:lnTo>
                  <a:pt x="1503" y="346"/>
                </a:lnTo>
                <a:lnTo>
                  <a:pt x="1533" y="346"/>
                </a:lnTo>
                <a:lnTo>
                  <a:pt x="1563" y="331"/>
                </a:lnTo>
                <a:lnTo>
                  <a:pt x="1593" y="316"/>
                </a:lnTo>
                <a:lnTo>
                  <a:pt x="1623" y="300"/>
                </a:lnTo>
                <a:lnTo>
                  <a:pt x="1668" y="285"/>
                </a:lnTo>
                <a:lnTo>
                  <a:pt x="1698" y="270"/>
                </a:lnTo>
                <a:lnTo>
                  <a:pt x="1728" y="255"/>
                </a:lnTo>
                <a:lnTo>
                  <a:pt x="1758" y="240"/>
                </a:lnTo>
                <a:lnTo>
                  <a:pt x="1788" y="225"/>
                </a:lnTo>
                <a:lnTo>
                  <a:pt x="1833" y="210"/>
                </a:lnTo>
                <a:lnTo>
                  <a:pt x="1863" y="195"/>
                </a:lnTo>
                <a:lnTo>
                  <a:pt x="1893" y="180"/>
                </a:lnTo>
                <a:lnTo>
                  <a:pt x="1938" y="165"/>
                </a:lnTo>
                <a:lnTo>
                  <a:pt x="1968" y="150"/>
                </a:lnTo>
                <a:lnTo>
                  <a:pt x="2014" y="135"/>
                </a:lnTo>
                <a:lnTo>
                  <a:pt x="2044" y="105"/>
                </a:lnTo>
                <a:lnTo>
                  <a:pt x="2089" y="90"/>
                </a:lnTo>
                <a:lnTo>
                  <a:pt x="2119" y="75"/>
                </a:lnTo>
                <a:lnTo>
                  <a:pt x="2164" y="60"/>
                </a:lnTo>
                <a:lnTo>
                  <a:pt x="2194" y="30"/>
                </a:lnTo>
                <a:lnTo>
                  <a:pt x="2239" y="15"/>
                </a:lnTo>
                <a:lnTo>
                  <a:pt x="2284" y="0"/>
                </a:lnTo>
              </a:path>
            </a:pathLst>
          </a:custGeom>
          <a:noFill/>
          <a:ln w="38100" cap="rnd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959" name="Freeform 2063"/>
          <p:cNvSpPr>
            <a:spLocks/>
          </p:cNvSpPr>
          <p:nvPr/>
        </p:nvSpPr>
        <p:spPr bwMode="auto">
          <a:xfrm>
            <a:off x="2293938" y="1808163"/>
            <a:ext cx="6059487" cy="4629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915"/>
              </a:cxn>
              <a:cxn ang="0">
                <a:pos x="3816" y="2915"/>
              </a:cxn>
            </a:cxnLst>
            <a:rect l="0" t="0" r="r" b="b"/>
            <a:pathLst>
              <a:path w="3817" h="2916">
                <a:moveTo>
                  <a:pt x="0" y="0"/>
                </a:moveTo>
                <a:lnTo>
                  <a:pt x="0" y="2915"/>
                </a:lnTo>
                <a:lnTo>
                  <a:pt x="3816" y="2915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2079"/>
          <p:cNvGrpSpPr>
            <a:grpSpLocks/>
          </p:cNvGrpSpPr>
          <p:nvPr/>
        </p:nvGrpSpPr>
        <p:grpSpPr bwMode="auto">
          <a:xfrm>
            <a:off x="5029200" y="3886200"/>
            <a:ext cx="568325" cy="2819400"/>
            <a:chOff x="3168" y="2448"/>
            <a:chExt cx="358" cy="1776"/>
          </a:xfrm>
        </p:grpSpPr>
        <p:sp>
          <p:nvSpPr>
            <p:cNvPr id="1874956" name="Rectangle 2060"/>
            <p:cNvSpPr>
              <a:spLocks noChangeArrowheads="1"/>
            </p:cNvSpPr>
            <p:nvPr/>
          </p:nvSpPr>
          <p:spPr bwMode="auto">
            <a:xfrm>
              <a:off x="3168" y="4032"/>
              <a:ext cx="3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en-US" b="1" i="1">
                  <a:solidFill>
                    <a:srgbClr val="000000"/>
                  </a:solidFill>
                  <a:effectLst/>
                </a:rPr>
                <a:t>Q</a:t>
              </a:r>
              <a:r>
                <a:rPr lang="en-US" b="1" i="1" baseline="-25000">
                  <a:solidFill>
                    <a:srgbClr val="000000"/>
                  </a:solidFill>
                  <a:effectLst/>
                </a:rPr>
                <a:t>1</a:t>
              </a:r>
              <a:endParaRPr lang="en-US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1874963" name="Line 2067"/>
            <p:cNvSpPr>
              <a:spLocks noChangeShapeType="1"/>
            </p:cNvSpPr>
            <p:nvPr/>
          </p:nvSpPr>
          <p:spPr bwMode="auto">
            <a:xfrm>
              <a:off x="3264" y="2448"/>
              <a:ext cx="0" cy="16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964" name="Oval 2068"/>
            <p:cNvSpPr>
              <a:spLocks noChangeArrowheads="1"/>
            </p:cNvSpPr>
            <p:nvPr/>
          </p:nvSpPr>
          <p:spPr bwMode="auto">
            <a:xfrm flipV="1">
              <a:off x="3216" y="2448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078"/>
          <p:cNvGrpSpPr>
            <a:grpSpLocks/>
          </p:cNvGrpSpPr>
          <p:nvPr/>
        </p:nvGrpSpPr>
        <p:grpSpPr bwMode="auto">
          <a:xfrm>
            <a:off x="1905000" y="3657600"/>
            <a:ext cx="3276600" cy="304800"/>
            <a:chOff x="1200" y="2304"/>
            <a:chExt cx="2064" cy="192"/>
          </a:xfrm>
        </p:grpSpPr>
        <p:sp>
          <p:nvSpPr>
            <p:cNvPr id="1874962" name="Line 2066"/>
            <p:cNvSpPr>
              <a:spLocks noChangeShapeType="1"/>
            </p:cNvSpPr>
            <p:nvPr/>
          </p:nvSpPr>
          <p:spPr bwMode="auto">
            <a:xfrm>
              <a:off x="1440" y="2448"/>
              <a:ext cx="182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965" name="Rectangle 2069"/>
            <p:cNvSpPr>
              <a:spLocks noChangeArrowheads="1"/>
            </p:cNvSpPr>
            <p:nvPr/>
          </p:nvSpPr>
          <p:spPr bwMode="auto">
            <a:xfrm>
              <a:off x="1200" y="2304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b="1" i="1">
                  <a:solidFill>
                    <a:srgbClr val="000000"/>
                  </a:solidFill>
                  <a:effectLst/>
                </a:rPr>
                <a:t> P</a:t>
              </a:r>
              <a:r>
                <a:rPr lang="en-US" b="1" i="1" baseline="-25000">
                  <a:solidFill>
                    <a:srgbClr val="000000"/>
                  </a:solidFill>
                  <a:effectLst/>
                </a:rPr>
                <a:t>1</a:t>
              </a:r>
              <a:endParaRPr lang="en-US" b="1" i="1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5" name="Group 2080"/>
          <p:cNvGrpSpPr>
            <a:grpSpLocks/>
          </p:cNvGrpSpPr>
          <p:nvPr/>
        </p:nvGrpSpPr>
        <p:grpSpPr bwMode="auto">
          <a:xfrm>
            <a:off x="1676400" y="3124200"/>
            <a:ext cx="4267200" cy="304800"/>
            <a:chOff x="1056" y="1968"/>
            <a:chExt cx="2688" cy="192"/>
          </a:xfrm>
        </p:grpSpPr>
        <p:sp>
          <p:nvSpPr>
            <p:cNvPr id="1874966" name="Rectangle 2070"/>
            <p:cNvSpPr>
              <a:spLocks noChangeArrowheads="1"/>
            </p:cNvSpPr>
            <p:nvPr/>
          </p:nvSpPr>
          <p:spPr bwMode="auto">
            <a:xfrm>
              <a:off x="1056" y="1968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b="1" i="1">
                  <a:solidFill>
                    <a:srgbClr val="000000"/>
                  </a:solidFill>
                  <a:effectLst/>
                </a:rPr>
                <a:t> P</a:t>
              </a:r>
              <a:r>
                <a:rPr lang="en-US" b="1" i="1" baseline="-25000">
                  <a:solidFill>
                    <a:srgbClr val="000000"/>
                  </a:solidFill>
                  <a:effectLst/>
                </a:rPr>
                <a:t>2</a:t>
              </a:r>
              <a:endParaRPr lang="en-US" b="1" i="1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1874967" name="Line 2071"/>
            <p:cNvSpPr>
              <a:spLocks noChangeShapeType="1"/>
            </p:cNvSpPr>
            <p:nvPr/>
          </p:nvSpPr>
          <p:spPr bwMode="auto">
            <a:xfrm>
              <a:off x="1440" y="2064"/>
              <a:ext cx="2304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081"/>
          <p:cNvGrpSpPr>
            <a:grpSpLocks/>
          </p:cNvGrpSpPr>
          <p:nvPr/>
        </p:nvGrpSpPr>
        <p:grpSpPr bwMode="auto">
          <a:xfrm>
            <a:off x="5791200" y="3200400"/>
            <a:ext cx="568325" cy="3505200"/>
            <a:chOff x="3648" y="2016"/>
            <a:chExt cx="358" cy="2208"/>
          </a:xfrm>
        </p:grpSpPr>
        <p:sp>
          <p:nvSpPr>
            <p:cNvPr id="1874968" name="Line 2072"/>
            <p:cNvSpPr>
              <a:spLocks noChangeShapeType="1"/>
            </p:cNvSpPr>
            <p:nvPr/>
          </p:nvSpPr>
          <p:spPr bwMode="auto">
            <a:xfrm>
              <a:off x="3744" y="2064"/>
              <a:ext cx="0" cy="1968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969" name="Rectangle 2073"/>
            <p:cNvSpPr>
              <a:spLocks noChangeArrowheads="1"/>
            </p:cNvSpPr>
            <p:nvPr/>
          </p:nvSpPr>
          <p:spPr bwMode="auto">
            <a:xfrm>
              <a:off x="3648" y="4032"/>
              <a:ext cx="3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l"/>
              <a:r>
                <a:rPr lang="en-US" b="1" i="1">
                  <a:solidFill>
                    <a:srgbClr val="000000"/>
                  </a:solidFill>
                  <a:effectLst/>
                </a:rPr>
                <a:t>Q</a:t>
              </a:r>
              <a:r>
                <a:rPr lang="en-US" b="1" i="1" baseline="-25000">
                  <a:solidFill>
                    <a:srgbClr val="000000"/>
                  </a:solidFill>
                  <a:effectLst/>
                </a:rPr>
                <a:t>2</a:t>
              </a:r>
              <a:endParaRPr lang="en-US" b="1" baseline="-25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1874970" name="Oval 2074"/>
            <p:cNvSpPr>
              <a:spLocks noChangeArrowheads="1"/>
            </p:cNvSpPr>
            <p:nvPr/>
          </p:nvSpPr>
          <p:spPr bwMode="auto">
            <a:xfrm flipV="1">
              <a:off x="3696" y="2016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086"/>
          <p:cNvGrpSpPr>
            <a:grpSpLocks/>
          </p:cNvGrpSpPr>
          <p:nvPr/>
        </p:nvGrpSpPr>
        <p:grpSpPr bwMode="auto">
          <a:xfrm>
            <a:off x="2895600" y="1676400"/>
            <a:ext cx="3771900" cy="1866900"/>
            <a:chOff x="1824" y="1056"/>
            <a:chExt cx="2376" cy="1176"/>
          </a:xfrm>
        </p:grpSpPr>
        <p:sp>
          <p:nvSpPr>
            <p:cNvPr id="1874973" name="Text Box 2077"/>
            <p:cNvSpPr txBox="1">
              <a:spLocks noChangeArrowheads="1"/>
            </p:cNvSpPr>
            <p:nvPr/>
          </p:nvSpPr>
          <p:spPr bwMode="auto">
            <a:xfrm>
              <a:off x="1824" y="1056"/>
              <a:ext cx="1632" cy="846"/>
            </a:xfrm>
            <a:prstGeom prst="rect">
              <a:avLst/>
            </a:prstGeom>
            <a:noFill/>
            <a:ln w="31750">
              <a:solidFill>
                <a:srgbClr val="474A8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A50021"/>
                  </a:solidFill>
                  <a:effectLst/>
                </a:rPr>
                <a:t>This section of the firm’s MC curve is also the firm’s supply curve.</a:t>
              </a:r>
            </a:p>
          </p:txBody>
        </p:sp>
        <p:sp>
          <p:nvSpPr>
            <p:cNvPr id="1874978" name="AutoShape 2082"/>
            <p:cNvSpPr>
              <a:spLocks/>
            </p:cNvSpPr>
            <p:nvPr/>
          </p:nvSpPr>
          <p:spPr bwMode="auto">
            <a:xfrm rot="2904042">
              <a:off x="3216" y="1248"/>
              <a:ext cx="240" cy="1728"/>
            </a:xfrm>
            <a:prstGeom prst="leftBrace">
              <a:avLst>
                <a:gd name="adj1" fmla="val 60000"/>
                <a:gd name="adj2" fmla="val 50000"/>
              </a:avLst>
            </a:prstGeom>
            <a:noFill/>
            <a:ln w="50800">
              <a:solidFill>
                <a:srgbClr val="A5002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979" name="Line 2083"/>
            <p:cNvSpPr>
              <a:spLocks noChangeShapeType="1"/>
            </p:cNvSpPr>
            <p:nvPr/>
          </p:nvSpPr>
          <p:spPr bwMode="auto">
            <a:xfrm flipH="1" flipV="1">
              <a:off x="3072" y="1920"/>
              <a:ext cx="192" cy="96"/>
            </a:xfrm>
            <a:prstGeom prst="line">
              <a:avLst/>
            </a:prstGeom>
            <a:noFill/>
            <a:ln w="38100" cap="rnd">
              <a:solidFill>
                <a:srgbClr val="474A8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6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Firm’s Short-Run Decision to Shut Down</a:t>
            </a:r>
            <a:endParaRPr lang="en-US"/>
          </a:p>
        </p:txBody>
      </p:sp>
      <p:sp>
        <p:nvSpPr>
          <p:cNvPr id="18769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shutdown refers to a short-run decision not to produce anything during a specific period of time because of current market conditions.</a:t>
            </a:r>
          </a:p>
          <a:p>
            <a:r>
              <a:rPr lang="en-US" smtClean="0"/>
              <a:t>Exit refers to a long-run decision to leave the market.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6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6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9A0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76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6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9A0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699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90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Firm’s Short-Run Decision to Shut Down</a:t>
            </a:r>
            <a:endParaRPr lang="en-US"/>
          </a:p>
        </p:txBody>
      </p:sp>
      <p:sp>
        <p:nvSpPr>
          <p:cNvPr id="187904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firm considers its sunk costs when deciding to exit, but ignores them when deciding whether to shut down.</a:t>
            </a:r>
          </a:p>
          <a:p>
            <a:pPr lvl="1"/>
            <a:r>
              <a:rPr lang="en-US" smtClean="0"/>
              <a:t>Sunk costs are costs that have already been committed and cannot be recovered.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9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9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79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9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9047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Firm’s Short-Run Decision to Shut Down</a:t>
            </a:r>
            <a:endParaRPr lang="en-US"/>
          </a:p>
        </p:txBody>
      </p:sp>
      <p:sp>
        <p:nvSpPr>
          <p:cNvPr id="18810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firm shuts down if the revenue it gets from producing is less than the variable cost of production.</a:t>
            </a:r>
          </a:p>
          <a:p>
            <a:r>
              <a:rPr lang="en-US" smtClean="0"/>
              <a:t>Shut down if TR &lt; VC</a:t>
            </a:r>
          </a:p>
          <a:p>
            <a:r>
              <a:rPr lang="en-US" smtClean="0"/>
              <a:t>Shut down if TR/Q &lt; VC/Q</a:t>
            </a:r>
          </a:p>
          <a:p>
            <a:r>
              <a:rPr lang="en-US" smtClean="0"/>
              <a:t>Shut down if P &lt; AVC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81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81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1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81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81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1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81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81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1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81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81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1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1093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3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Meaning of Competition</a:t>
            </a:r>
            <a:endParaRPr lang="en-US"/>
          </a:p>
        </p:txBody>
      </p:sp>
      <p:sp>
        <p:nvSpPr>
          <p:cNvPr id="18237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perfectly competitive market has the following characteristics:</a:t>
            </a:r>
          </a:p>
          <a:p>
            <a:pPr lvl="1"/>
            <a:r>
              <a:rPr lang="en-US" smtClean="0"/>
              <a:t>There are many buyers and sellers in the market.</a:t>
            </a:r>
          </a:p>
          <a:p>
            <a:pPr lvl="1"/>
            <a:r>
              <a:rPr lang="en-US" smtClean="0"/>
              <a:t>The goods offered by the various sellers are largely the same.</a:t>
            </a:r>
          </a:p>
          <a:p>
            <a:pPr lvl="1"/>
            <a:r>
              <a:rPr lang="en-US" smtClean="0"/>
              <a:t>Firms can freely enter or exit the market.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23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3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23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3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23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3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749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3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Firm’s Short-Run Decision to Shut Down...</a:t>
            </a:r>
            <a:endParaRPr lang="en-US"/>
          </a:p>
        </p:txBody>
      </p:sp>
      <p:sp>
        <p:nvSpPr>
          <p:cNvPr id="1883141" name="Rectangle 5"/>
          <p:cNvSpPr>
            <a:spLocks noChangeArrowheads="1"/>
          </p:cNvSpPr>
          <p:nvPr/>
        </p:nvSpPr>
        <p:spPr bwMode="auto">
          <a:xfrm>
            <a:off x="7237413" y="6081713"/>
            <a:ext cx="1103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</a:rPr>
              <a:t>Quantity</a:t>
            </a:r>
          </a:p>
        </p:txBody>
      </p:sp>
      <p:sp>
        <p:nvSpPr>
          <p:cNvPr id="1883143" name="Rectangle 7"/>
          <p:cNvSpPr>
            <a:spLocks noChangeArrowheads="1"/>
          </p:cNvSpPr>
          <p:nvPr/>
        </p:nvSpPr>
        <p:spPr bwMode="auto">
          <a:xfrm>
            <a:off x="7285038" y="3414713"/>
            <a:ext cx="522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  <a:latin typeface="Arial" pitchFamily="34" charset="0"/>
              </a:rPr>
              <a:t>ATC</a:t>
            </a:r>
          </a:p>
        </p:txBody>
      </p:sp>
      <p:sp>
        <p:nvSpPr>
          <p:cNvPr id="1883144" name="Rectangle 8"/>
          <p:cNvSpPr>
            <a:spLocks noChangeArrowheads="1"/>
          </p:cNvSpPr>
          <p:nvPr/>
        </p:nvSpPr>
        <p:spPr bwMode="auto">
          <a:xfrm>
            <a:off x="7285038" y="3962400"/>
            <a:ext cx="536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  <a:latin typeface="Arial" pitchFamily="34" charset="0"/>
              </a:rPr>
              <a:t>AVC</a:t>
            </a:r>
          </a:p>
        </p:txBody>
      </p:sp>
      <p:sp>
        <p:nvSpPr>
          <p:cNvPr id="1883146" name="Rectangle 10"/>
          <p:cNvSpPr>
            <a:spLocks noChangeArrowheads="1"/>
          </p:cNvSpPr>
          <p:nvPr/>
        </p:nvSpPr>
        <p:spPr bwMode="auto">
          <a:xfrm>
            <a:off x="2020888" y="6081713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  <a:latin typeface="Arial" pitchFamily="34" charset="0"/>
              </a:rPr>
              <a:t>0</a:t>
            </a:r>
          </a:p>
        </p:txBody>
      </p:sp>
      <p:sp>
        <p:nvSpPr>
          <p:cNvPr id="1883147" name="Rectangle 11"/>
          <p:cNvSpPr>
            <a:spLocks noChangeArrowheads="1"/>
          </p:cNvSpPr>
          <p:nvPr/>
        </p:nvSpPr>
        <p:spPr bwMode="auto">
          <a:xfrm>
            <a:off x="1435100" y="1843088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</a:rPr>
              <a:t>Costs</a:t>
            </a:r>
          </a:p>
        </p:txBody>
      </p:sp>
      <p:sp>
        <p:nvSpPr>
          <p:cNvPr id="1883151" name="Freeform 15"/>
          <p:cNvSpPr>
            <a:spLocks/>
          </p:cNvSpPr>
          <p:nvPr/>
        </p:nvSpPr>
        <p:spPr bwMode="auto">
          <a:xfrm>
            <a:off x="2211388" y="1890713"/>
            <a:ext cx="5694362" cy="4144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610"/>
              </a:cxn>
              <a:cxn ang="0">
                <a:pos x="3586" y="2610"/>
              </a:cxn>
            </a:cxnLst>
            <a:rect l="0" t="0" r="r" b="b"/>
            <a:pathLst>
              <a:path w="3587" h="2611">
                <a:moveTo>
                  <a:pt x="0" y="0"/>
                </a:moveTo>
                <a:lnTo>
                  <a:pt x="0" y="2610"/>
                </a:lnTo>
                <a:lnTo>
                  <a:pt x="3586" y="261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209800" y="2366963"/>
            <a:ext cx="5256213" cy="3673475"/>
            <a:chOff x="1392" y="1491"/>
            <a:chExt cx="3311" cy="2314"/>
          </a:xfrm>
        </p:grpSpPr>
        <p:sp>
          <p:nvSpPr>
            <p:cNvPr id="1883142" name="Rectangle 6"/>
            <p:cNvSpPr>
              <a:spLocks noChangeArrowheads="1"/>
            </p:cNvSpPr>
            <p:nvPr/>
          </p:nvSpPr>
          <p:spPr bwMode="auto">
            <a:xfrm>
              <a:off x="4454" y="1491"/>
              <a:ext cx="2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b="1" i="1">
                  <a:solidFill>
                    <a:srgbClr val="000000"/>
                  </a:solidFill>
                  <a:effectLst/>
                  <a:latin typeface="Arial" pitchFamily="34" charset="0"/>
                </a:rPr>
                <a:t>MC</a:t>
              </a:r>
            </a:p>
          </p:txBody>
        </p:sp>
        <p:sp>
          <p:nvSpPr>
            <p:cNvPr id="1883145" name="Freeform 9"/>
            <p:cNvSpPr>
              <a:spLocks/>
            </p:cNvSpPr>
            <p:nvPr/>
          </p:nvSpPr>
          <p:spPr bwMode="auto">
            <a:xfrm>
              <a:off x="1392" y="1584"/>
              <a:ext cx="3017" cy="2221"/>
            </a:xfrm>
            <a:custGeom>
              <a:avLst/>
              <a:gdLst/>
              <a:ahLst/>
              <a:cxnLst>
                <a:cxn ang="0">
                  <a:pos x="3016" y="0"/>
                </a:cxn>
                <a:cxn ang="0">
                  <a:pos x="1020" y="1710"/>
                </a:cxn>
                <a:cxn ang="0">
                  <a:pos x="0" y="1710"/>
                </a:cxn>
                <a:cxn ang="0">
                  <a:pos x="0" y="2220"/>
                </a:cxn>
              </a:cxnLst>
              <a:rect l="0" t="0" r="r" b="b"/>
              <a:pathLst>
                <a:path w="3017" h="2221">
                  <a:moveTo>
                    <a:pt x="3016" y="0"/>
                  </a:moveTo>
                  <a:lnTo>
                    <a:pt x="1020" y="1710"/>
                  </a:lnTo>
                  <a:lnTo>
                    <a:pt x="0" y="1710"/>
                  </a:lnTo>
                  <a:lnTo>
                    <a:pt x="0" y="2220"/>
                  </a:lnTo>
                </a:path>
              </a:pathLst>
            </a:custGeom>
            <a:noFill/>
            <a:ln w="38100" cap="rnd" cmpd="sng">
              <a:solidFill>
                <a:srgbClr val="80008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83154" name="Line 18"/>
            <p:cNvSpPr>
              <a:spLocks noChangeShapeType="1"/>
            </p:cNvSpPr>
            <p:nvPr/>
          </p:nvSpPr>
          <p:spPr bwMode="auto">
            <a:xfrm flipV="1">
              <a:off x="2064" y="3253"/>
              <a:ext cx="410" cy="346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83159" name="Freeform 23"/>
          <p:cNvSpPr>
            <a:spLocks/>
          </p:cNvSpPr>
          <p:nvPr/>
        </p:nvSpPr>
        <p:spPr bwMode="auto">
          <a:xfrm>
            <a:off x="2667000" y="4038600"/>
            <a:ext cx="4487863" cy="1173163"/>
          </a:xfrm>
          <a:custGeom>
            <a:avLst/>
            <a:gdLst/>
            <a:ahLst/>
            <a:cxnLst>
              <a:cxn ang="0">
                <a:pos x="0" y="316"/>
              </a:cxn>
              <a:cxn ang="0">
                <a:pos x="15" y="331"/>
              </a:cxn>
              <a:cxn ang="0">
                <a:pos x="45" y="361"/>
              </a:cxn>
              <a:cxn ang="0">
                <a:pos x="60" y="376"/>
              </a:cxn>
              <a:cxn ang="0">
                <a:pos x="75" y="406"/>
              </a:cxn>
              <a:cxn ang="0">
                <a:pos x="105" y="436"/>
              </a:cxn>
              <a:cxn ang="0">
                <a:pos x="120" y="451"/>
              </a:cxn>
              <a:cxn ang="0">
                <a:pos x="150" y="481"/>
              </a:cxn>
              <a:cxn ang="0">
                <a:pos x="165" y="496"/>
              </a:cxn>
              <a:cxn ang="0">
                <a:pos x="180" y="511"/>
              </a:cxn>
              <a:cxn ang="0">
                <a:pos x="210" y="526"/>
              </a:cxn>
              <a:cxn ang="0">
                <a:pos x="225" y="541"/>
              </a:cxn>
              <a:cxn ang="0">
                <a:pos x="255" y="541"/>
              </a:cxn>
              <a:cxn ang="0">
                <a:pos x="270" y="556"/>
              </a:cxn>
              <a:cxn ang="0">
                <a:pos x="285" y="571"/>
              </a:cxn>
              <a:cxn ang="0">
                <a:pos x="316" y="571"/>
              </a:cxn>
              <a:cxn ang="0">
                <a:pos x="346" y="586"/>
              </a:cxn>
              <a:cxn ang="0">
                <a:pos x="376" y="586"/>
              </a:cxn>
              <a:cxn ang="0">
                <a:pos x="406" y="601"/>
              </a:cxn>
              <a:cxn ang="0">
                <a:pos x="436" y="601"/>
              </a:cxn>
              <a:cxn ang="0">
                <a:pos x="466" y="601"/>
              </a:cxn>
              <a:cxn ang="0">
                <a:pos x="496" y="601"/>
              </a:cxn>
              <a:cxn ang="0">
                <a:pos x="526" y="601"/>
              </a:cxn>
              <a:cxn ang="0">
                <a:pos x="556" y="601"/>
              </a:cxn>
              <a:cxn ang="0">
                <a:pos x="586" y="601"/>
              </a:cxn>
              <a:cxn ang="0">
                <a:pos x="616" y="601"/>
              </a:cxn>
              <a:cxn ang="0">
                <a:pos x="646" y="601"/>
              </a:cxn>
              <a:cxn ang="0">
                <a:pos x="691" y="601"/>
              </a:cxn>
              <a:cxn ang="0">
                <a:pos x="721" y="586"/>
              </a:cxn>
              <a:cxn ang="0">
                <a:pos x="751" y="586"/>
              </a:cxn>
              <a:cxn ang="0">
                <a:pos x="796" y="586"/>
              </a:cxn>
              <a:cxn ang="0">
                <a:pos x="826" y="571"/>
              </a:cxn>
              <a:cxn ang="0">
                <a:pos x="872" y="556"/>
              </a:cxn>
              <a:cxn ang="0">
                <a:pos x="902" y="556"/>
              </a:cxn>
              <a:cxn ang="0">
                <a:pos x="947" y="541"/>
              </a:cxn>
              <a:cxn ang="0">
                <a:pos x="992" y="526"/>
              </a:cxn>
              <a:cxn ang="0">
                <a:pos x="1037" y="511"/>
              </a:cxn>
              <a:cxn ang="0">
                <a:pos x="1082" y="511"/>
              </a:cxn>
              <a:cxn ang="0">
                <a:pos x="1127" y="496"/>
              </a:cxn>
              <a:cxn ang="0">
                <a:pos x="1172" y="481"/>
              </a:cxn>
              <a:cxn ang="0">
                <a:pos x="1232" y="451"/>
              </a:cxn>
              <a:cxn ang="0">
                <a:pos x="1277" y="436"/>
              </a:cxn>
              <a:cxn ang="0">
                <a:pos x="1337" y="421"/>
              </a:cxn>
              <a:cxn ang="0">
                <a:pos x="1397" y="391"/>
              </a:cxn>
              <a:cxn ang="0">
                <a:pos x="1443" y="376"/>
              </a:cxn>
              <a:cxn ang="0">
                <a:pos x="1503" y="346"/>
              </a:cxn>
              <a:cxn ang="0">
                <a:pos x="1563" y="331"/>
              </a:cxn>
              <a:cxn ang="0">
                <a:pos x="1623" y="300"/>
              </a:cxn>
              <a:cxn ang="0">
                <a:pos x="1698" y="270"/>
              </a:cxn>
              <a:cxn ang="0">
                <a:pos x="1758" y="240"/>
              </a:cxn>
              <a:cxn ang="0">
                <a:pos x="1833" y="210"/>
              </a:cxn>
              <a:cxn ang="0">
                <a:pos x="1893" y="180"/>
              </a:cxn>
              <a:cxn ang="0">
                <a:pos x="1968" y="150"/>
              </a:cxn>
              <a:cxn ang="0">
                <a:pos x="2044" y="105"/>
              </a:cxn>
              <a:cxn ang="0">
                <a:pos x="2119" y="75"/>
              </a:cxn>
              <a:cxn ang="0">
                <a:pos x="2194" y="30"/>
              </a:cxn>
              <a:cxn ang="0">
                <a:pos x="2284" y="0"/>
              </a:cxn>
            </a:cxnLst>
            <a:rect l="0" t="0" r="r" b="b"/>
            <a:pathLst>
              <a:path w="2285" h="602">
                <a:moveTo>
                  <a:pt x="0" y="300"/>
                </a:moveTo>
                <a:lnTo>
                  <a:pt x="0" y="316"/>
                </a:lnTo>
                <a:lnTo>
                  <a:pt x="15" y="316"/>
                </a:lnTo>
                <a:lnTo>
                  <a:pt x="15" y="331"/>
                </a:lnTo>
                <a:lnTo>
                  <a:pt x="30" y="346"/>
                </a:lnTo>
                <a:lnTo>
                  <a:pt x="45" y="361"/>
                </a:lnTo>
                <a:lnTo>
                  <a:pt x="45" y="376"/>
                </a:lnTo>
                <a:lnTo>
                  <a:pt x="60" y="376"/>
                </a:lnTo>
                <a:lnTo>
                  <a:pt x="60" y="391"/>
                </a:lnTo>
                <a:lnTo>
                  <a:pt x="75" y="406"/>
                </a:lnTo>
                <a:lnTo>
                  <a:pt x="90" y="421"/>
                </a:lnTo>
                <a:lnTo>
                  <a:pt x="105" y="436"/>
                </a:lnTo>
                <a:lnTo>
                  <a:pt x="105" y="451"/>
                </a:lnTo>
                <a:lnTo>
                  <a:pt x="120" y="451"/>
                </a:lnTo>
                <a:lnTo>
                  <a:pt x="135" y="466"/>
                </a:lnTo>
                <a:lnTo>
                  <a:pt x="150" y="481"/>
                </a:lnTo>
                <a:lnTo>
                  <a:pt x="165" y="481"/>
                </a:lnTo>
                <a:lnTo>
                  <a:pt x="165" y="496"/>
                </a:lnTo>
                <a:lnTo>
                  <a:pt x="180" y="496"/>
                </a:lnTo>
                <a:lnTo>
                  <a:pt x="180" y="511"/>
                </a:lnTo>
                <a:lnTo>
                  <a:pt x="195" y="511"/>
                </a:lnTo>
                <a:lnTo>
                  <a:pt x="210" y="526"/>
                </a:lnTo>
                <a:lnTo>
                  <a:pt x="225" y="526"/>
                </a:lnTo>
                <a:lnTo>
                  <a:pt x="225" y="541"/>
                </a:lnTo>
                <a:lnTo>
                  <a:pt x="240" y="541"/>
                </a:lnTo>
                <a:lnTo>
                  <a:pt x="255" y="541"/>
                </a:lnTo>
                <a:lnTo>
                  <a:pt x="255" y="556"/>
                </a:lnTo>
                <a:lnTo>
                  <a:pt x="270" y="556"/>
                </a:lnTo>
                <a:lnTo>
                  <a:pt x="285" y="556"/>
                </a:lnTo>
                <a:lnTo>
                  <a:pt x="285" y="571"/>
                </a:lnTo>
                <a:lnTo>
                  <a:pt x="301" y="571"/>
                </a:lnTo>
                <a:lnTo>
                  <a:pt x="316" y="571"/>
                </a:lnTo>
                <a:lnTo>
                  <a:pt x="331" y="586"/>
                </a:lnTo>
                <a:lnTo>
                  <a:pt x="346" y="586"/>
                </a:lnTo>
                <a:lnTo>
                  <a:pt x="361" y="586"/>
                </a:lnTo>
                <a:lnTo>
                  <a:pt x="376" y="586"/>
                </a:lnTo>
                <a:lnTo>
                  <a:pt x="391" y="586"/>
                </a:lnTo>
                <a:lnTo>
                  <a:pt x="406" y="601"/>
                </a:lnTo>
                <a:lnTo>
                  <a:pt x="421" y="601"/>
                </a:lnTo>
                <a:lnTo>
                  <a:pt x="436" y="601"/>
                </a:lnTo>
                <a:lnTo>
                  <a:pt x="451" y="601"/>
                </a:lnTo>
                <a:lnTo>
                  <a:pt x="466" y="601"/>
                </a:lnTo>
                <a:lnTo>
                  <a:pt x="481" y="601"/>
                </a:lnTo>
                <a:lnTo>
                  <a:pt x="496" y="601"/>
                </a:lnTo>
                <a:lnTo>
                  <a:pt x="511" y="601"/>
                </a:lnTo>
                <a:lnTo>
                  <a:pt x="526" y="601"/>
                </a:lnTo>
                <a:lnTo>
                  <a:pt x="541" y="601"/>
                </a:lnTo>
                <a:lnTo>
                  <a:pt x="556" y="601"/>
                </a:lnTo>
                <a:lnTo>
                  <a:pt x="571" y="601"/>
                </a:lnTo>
                <a:lnTo>
                  <a:pt x="586" y="601"/>
                </a:lnTo>
                <a:lnTo>
                  <a:pt x="601" y="601"/>
                </a:lnTo>
                <a:lnTo>
                  <a:pt x="616" y="601"/>
                </a:lnTo>
                <a:lnTo>
                  <a:pt x="631" y="601"/>
                </a:lnTo>
                <a:lnTo>
                  <a:pt x="646" y="601"/>
                </a:lnTo>
                <a:lnTo>
                  <a:pt x="676" y="601"/>
                </a:lnTo>
                <a:lnTo>
                  <a:pt x="691" y="601"/>
                </a:lnTo>
                <a:lnTo>
                  <a:pt x="706" y="586"/>
                </a:lnTo>
                <a:lnTo>
                  <a:pt x="721" y="586"/>
                </a:lnTo>
                <a:lnTo>
                  <a:pt x="736" y="586"/>
                </a:lnTo>
                <a:lnTo>
                  <a:pt x="751" y="586"/>
                </a:lnTo>
                <a:lnTo>
                  <a:pt x="766" y="586"/>
                </a:lnTo>
                <a:lnTo>
                  <a:pt x="796" y="586"/>
                </a:lnTo>
                <a:lnTo>
                  <a:pt x="811" y="571"/>
                </a:lnTo>
                <a:lnTo>
                  <a:pt x="826" y="571"/>
                </a:lnTo>
                <a:lnTo>
                  <a:pt x="841" y="571"/>
                </a:lnTo>
                <a:lnTo>
                  <a:pt x="872" y="556"/>
                </a:lnTo>
                <a:lnTo>
                  <a:pt x="887" y="556"/>
                </a:lnTo>
                <a:lnTo>
                  <a:pt x="902" y="556"/>
                </a:lnTo>
                <a:lnTo>
                  <a:pt x="932" y="541"/>
                </a:lnTo>
                <a:lnTo>
                  <a:pt x="947" y="541"/>
                </a:lnTo>
                <a:lnTo>
                  <a:pt x="977" y="541"/>
                </a:lnTo>
                <a:lnTo>
                  <a:pt x="992" y="526"/>
                </a:lnTo>
                <a:lnTo>
                  <a:pt x="1007" y="526"/>
                </a:lnTo>
                <a:lnTo>
                  <a:pt x="1037" y="511"/>
                </a:lnTo>
                <a:lnTo>
                  <a:pt x="1052" y="511"/>
                </a:lnTo>
                <a:lnTo>
                  <a:pt x="1082" y="511"/>
                </a:lnTo>
                <a:lnTo>
                  <a:pt x="1112" y="496"/>
                </a:lnTo>
                <a:lnTo>
                  <a:pt x="1127" y="496"/>
                </a:lnTo>
                <a:lnTo>
                  <a:pt x="1157" y="481"/>
                </a:lnTo>
                <a:lnTo>
                  <a:pt x="1172" y="481"/>
                </a:lnTo>
                <a:lnTo>
                  <a:pt x="1202" y="466"/>
                </a:lnTo>
                <a:lnTo>
                  <a:pt x="1232" y="451"/>
                </a:lnTo>
                <a:lnTo>
                  <a:pt x="1262" y="451"/>
                </a:lnTo>
                <a:lnTo>
                  <a:pt x="1277" y="436"/>
                </a:lnTo>
                <a:lnTo>
                  <a:pt x="1307" y="421"/>
                </a:lnTo>
                <a:lnTo>
                  <a:pt x="1337" y="421"/>
                </a:lnTo>
                <a:lnTo>
                  <a:pt x="1367" y="406"/>
                </a:lnTo>
                <a:lnTo>
                  <a:pt x="1397" y="391"/>
                </a:lnTo>
                <a:lnTo>
                  <a:pt x="1412" y="391"/>
                </a:lnTo>
                <a:lnTo>
                  <a:pt x="1443" y="376"/>
                </a:lnTo>
                <a:lnTo>
                  <a:pt x="1473" y="361"/>
                </a:lnTo>
                <a:lnTo>
                  <a:pt x="1503" y="346"/>
                </a:lnTo>
                <a:lnTo>
                  <a:pt x="1533" y="346"/>
                </a:lnTo>
                <a:lnTo>
                  <a:pt x="1563" y="331"/>
                </a:lnTo>
                <a:lnTo>
                  <a:pt x="1593" y="316"/>
                </a:lnTo>
                <a:lnTo>
                  <a:pt x="1623" y="300"/>
                </a:lnTo>
                <a:lnTo>
                  <a:pt x="1668" y="285"/>
                </a:lnTo>
                <a:lnTo>
                  <a:pt x="1698" y="270"/>
                </a:lnTo>
                <a:lnTo>
                  <a:pt x="1728" y="255"/>
                </a:lnTo>
                <a:lnTo>
                  <a:pt x="1758" y="240"/>
                </a:lnTo>
                <a:lnTo>
                  <a:pt x="1788" y="225"/>
                </a:lnTo>
                <a:lnTo>
                  <a:pt x="1833" y="210"/>
                </a:lnTo>
                <a:lnTo>
                  <a:pt x="1863" y="195"/>
                </a:lnTo>
                <a:lnTo>
                  <a:pt x="1893" y="180"/>
                </a:lnTo>
                <a:lnTo>
                  <a:pt x="1938" y="165"/>
                </a:lnTo>
                <a:lnTo>
                  <a:pt x="1968" y="150"/>
                </a:lnTo>
                <a:lnTo>
                  <a:pt x="2014" y="135"/>
                </a:lnTo>
                <a:lnTo>
                  <a:pt x="2044" y="105"/>
                </a:lnTo>
                <a:lnTo>
                  <a:pt x="2089" y="90"/>
                </a:lnTo>
                <a:lnTo>
                  <a:pt x="2119" y="75"/>
                </a:lnTo>
                <a:lnTo>
                  <a:pt x="2164" y="60"/>
                </a:lnTo>
                <a:lnTo>
                  <a:pt x="2194" y="30"/>
                </a:lnTo>
                <a:lnTo>
                  <a:pt x="2239" y="15"/>
                </a:lnTo>
                <a:lnTo>
                  <a:pt x="2284" y="0"/>
                </a:lnTo>
              </a:path>
            </a:pathLst>
          </a:custGeom>
          <a:noFill/>
          <a:ln w="38100" cap="rnd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3160" name="Freeform 24"/>
          <p:cNvSpPr>
            <a:spLocks/>
          </p:cNvSpPr>
          <p:nvPr/>
        </p:nvSpPr>
        <p:spPr bwMode="auto">
          <a:xfrm>
            <a:off x="2674938" y="2667000"/>
            <a:ext cx="4487862" cy="1838325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5" y="75"/>
              </a:cxn>
              <a:cxn ang="0">
                <a:pos x="30" y="105"/>
              </a:cxn>
              <a:cxn ang="0">
                <a:pos x="45" y="135"/>
              </a:cxn>
              <a:cxn ang="0">
                <a:pos x="60" y="165"/>
              </a:cxn>
              <a:cxn ang="0">
                <a:pos x="75" y="195"/>
              </a:cxn>
              <a:cxn ang="0">
                <a:pos x="90" y="226"/>
              </a:cxn>
              <a:cxn ang="0">
                <a:pos x="105" y="256"/>
              </a:cxn>
              <a:cxn ang="0">
                <a:pos x="135" y="286"/>
              </a:cxn>
              <a:cxn ang="0">
                <a:pos x="150" y="316"/>
              </a:cxn>
              <a:cxn ang="0">
                <a:pos x="180" y="361"/>
              </a:cxn>
              <a:cxn ang="0">
                <a:pos x="195" y="391"/>
              </a:cxn>
              <a:cxn ang="0">
                <a:pos x="240" y="436"/>
              </a:cxn>
              <a:cxn ang="0">
                <a:pos x="255" y="466"/>
              </a:cxn>
              <a:cxn ang="0">
                <a:pos x="285" y="481"/>
              </a:cxn>
              <a:cxn ang="0">
                <a:pos x="315" y="511"/>
              </a:cxn>
              <a:cxn ang="0">
                <a:pos x="346" y="541"/>
              </a:cxn>
              <a:cxn ang="0">
                <a:pos x="391" y="571"/>
              </a:cxn>
              <a:cxn ang="0">
                <a:pos x="421" y="601"/>
              </a:cxn>
              <a:cxn ang="0">
                <a:pos x="451" y="617"/>
              </a:cxn>
              <a:cxn ang="0">
                <a:pos x="481" y="647"/>
              </a:cxn>
              <a:cxn ang="0">
                <a:pos x="526" y="662"/>
              </a:cxn>
              <a:cxn ang="0">
                <a:pos x="556" y="692"/>
              </a:cxn>
              <a:cxn ang="0">
                <a:pos x="601" y="707"/>
              </a:cxn>
              <a:cxn ang="0">
                <a:pos x="646" y="722"/>
              </a:cxn>
              <a:cxn ang="0">
                <a:pos x="691" y="737"/>
              </a:cxn>
              <a:cxn ang="0">
                <a:pos x="736" y="752"/>
              </a:cxn>
              <a:cxn ang="0">
                <a:pos x="781" y="767"/>
              </a:cxn>
              <a:cxn ang="0">
                <a:pos x="841" y="782"/>
              </a:cxn>
              <a:cxn ang="0">
                <a:pos x="886" y="797"/>
              </a:cxn>
              <a:cxn ang="0">
                <a:pos x="931" y="797"/>
              </a:cxn>
              <a:cxn ang="0">
                <a:pos x="992" y="812"/>
              </a:cxn>
              <a:cxn ang="0">
                <a:pos x="1052" y="812"/>
              </a:cxn>
              <a:cxn ang="0">
                <a:pos x="1097" y="812"/>
              </a:cxn>
              <a:cxn ang="0">
                <a:pos x="1157" y="812"/>
              </a:cxn>
              <a:cxn ang="0">
                <a:pos x="1232" y="812"/>
              </a:cxn>
              <a:cxn ang="0">
                <a:pos x="1292" y="812"/>
              </a:cxn>
              <a:cxn ang="0">
                <a:pos x="1352" y="797"/>
              </a:cxn>
              <a:cxn ang="0">
                <a:pos x="1427" y="797"/>
              </a:cxn>
              <a:cxn ang="0">
                <a:pos x="1487" y="782"/>
              </a:cxn>
              <a:cxn ang="0">
                <a:pos x="1562" y="767"/>
              </a:cxn>
              <a:cxn ang="0">
                <a:pos x="1638" y="752"/>
              </a:cxn>
              <a:cxn ang="0">
                <a:pos x="1713" y="737"/>
              </a:cxn>
              <a:cxn ang="0">
                <a:pos x="1803" y="707"/>
              </a:cxn>
              <a:cxn ang="0">
                <a:pos x="1878" y="692"/>
              </a:cxn>
              <a:cxn ang="0">
                <a:pos x="1968" y="662"/>
              </a:cxn>
              <a:cxn ang="0">
                <a:pos x="2043" y="632"/>
              </a:cxn>
              <a:cxn ang="0">
                <a:pos x="2133" y="586"/>
              </a:cxn>
              <a:cxn ang="0">
                <a:pos x="2224" y="556"/>
              </a:cxn>
              <a:cxn ang="0">
                <a:pos x="2329" y="511"/>
              </a:cxn>
              <a:cxn ang="0">
                <a:pos x="2419" y="466"/>
              </a:cxn>
              <a:cxn ang="0">
                <a:pos x="2524" y="421"/>
              </a:cxn>
            </a:cxnLst>
            <a:rect l="0" t="0" r="r" b="b"/>
            <a:pathLst>
              <a:path w="2525" h="813">
                <a:moveTo>
                  <a:pt x="0" y="0"/>
                </a:moveTo>
                <a:lnTo>
                  <a:pt x="0" y="15"/>
                </a:lnTo>
                <a:lnTo>
                  <a:pt x="0" y="30"/>
                </a:lnTo>
                <a:lnTo>
                  <a:pt x="15" y="45"/>
                </a:lnTo>
                <a:lnTo>
                  <a:pt x="15" y="60"/>
                </a:lnTo>
                <a:lnTo>
                  <a:pt x="15" y="75"/>
                </a:lnTo>
                <a:lnTo>
                  <a:pt x="30" y="75"/>
                </a:lnTo>
                <a:lnTo>
                  <a:pt x="30" y="90"/>
                </a:lnTo>
                <a:lnTo>
                  <a:pt x="30" y="105"/>
                </a:lnTo>
                <a:lnTo>
                  <a:pt x="30" y="120"/>
                </a:lnTo>
                <a:lnTo>
                  <a:pt x="45" y="120"/>
                </a:lnTo>
                <a:lnTo>
                  <a:pt x="45" y="135"/>
                </a:lnTo>
                <a:lnTo>
                  <a:pt x="45" y="150"/>
                </a:lnTo>
                <a:lnTo>
                  <a:pt x="60" y="150"/>
                </a:lnTo>
                <a:lnTo>
                  <a:pt x="60" y="165"/>
                </a:lnTo>
                <a:lnTo>
                  <a:pt x="60" y="180"/>
                </a:lnTo>
                <a:lnTo>
                  <a:pt x="75" y="180"/>
                </a:lnTo>
                <a:lnTo>
                  <a:pt x="75" y="195"/>
                </a:lnTo>
                <a:lnTo>
                  <a:pt x="75" y="211"/>
                </a:lnTo>
                <a:lnTo>
                  <a:pt x="90" y="211"/>
                </a:lnTo>
                <a:lnTo>
                  <a:pt x="90" y="226"/>
                </a:lnTo>
                <a:lnTo>
                  <a:pt x="90" y="241"/>
                </a:lnTo>
                <a:lnTo>
                  <a:pt x="105" y="241"/>
                </a:lnTo>
                <a:lnTo>
                  <a:pt x="105" y="256"/>
                </a:lnTo>
                <a:lnTo>
                  <a:pt x="120" y="271"/>
                </a:lnTo>
                <a:lnTo>
                  <a:pt x="120" y="286"/>
                </a:lnTo>
                <a:lnTo>
                  <a:pt x="135" y="286"/>
                </a:lnTo>
                <a:lnTo>
                  <a:pt x="135" y="301"/>
                </a:lnTo>
                <a:lnTo>
                  <a:pt x="135" y="316"/>
                </a:lnTo>
                <a:lnTo>
                  <a:pt x="150" y="316"/>
                </a:lnTo>
                <a:lnTo>
                  <a:pt x="150" y="331"/>
                </a:lnTo>
                <a:lnTo>
                  <a:pt x="165" y="346"/>
                </a:lnTo>
                <a:lnTo>
                  <a:pt x="180" y="361"/>
                </a:lnTo>
                <a:lnTo>
                  <a:pt x="180" y="376"/>
                </a:lnTo>
                <a:lnTo>
                  <a:pt x="195" y="376"/>
                </a:lnTo>
                <a:lnTo>
                  <a:pt x="195" y="391"/>
                </a:lnTo>
                <a:lnTo>
                  <a:pt x="210" y="406"/>
                </a:lnTo>
                <a:lnTo>
                  <a:pt x="225" y="421"/>
                </a:lnTo>
                <a:lnTo>
                  <a:pt x="240" y="436"/>
                </a:lnTo>
                <a:lnTo>
                  <a:pt x="240" y="451"/>
                </a:lnTo>
                <a:lnTo>
                  <a:pt x="255" y="451"/>
                </a:lnTo>
                <a:lnTo>
                  <a:pt x="255" y="466"/>
                </a:lnTo>
                <a:lnTo>
                  <a:pt x="270" y="466"/>
                </a:lnTo>
                <a:lnTo>
                  <a:pt x="270" y="481"/>
                </a:lnTo>
                <a:lnTo>
                  <a:pt x="285" y="481"/>
                </a:lnTo>
                <a:lnTo>
                  <a:pt x="300" y="496"/>
                </a:lnTo>
                <a:lnTo>
                  <a:pt x="300" y="511"/>
                </a:lnTo>
                <a:lnTo>
                  <a:pt x="315" y="511"/>
                </a:lnTo>
                <a:lnTo>
                  <a:pt x="315" y="526"/>
                </a:lnTo>
                <a:lnTo>
                  <a:pt x="331" y="526"/>
                </a:lnTo>
                <a:lnTo>
                  <a:pt x="346" y="541"/>
                </a:lnTo>
                <a:lnTo>
                  <a:pt x="361" y="556"/>
                </a:lnTo>
                <a:lnTo>
                  <a:pt x="376" y="571"/>
                </a:lnTo>
                <a:lnTo>
                  <a:pt x="391" y="571"/>
                </a:lnTo>
                <a:lnTo>
                  <a:pt x="391" y="586"/>
                </a:lnTo>
                <a:lnTo>
                  <a:pt x="406" y="586"/>
                </a:lnTo>
                <a:lnTo>
                  <a:pt x="421" y="601"/>
                </a:lnTo>
                <a:lnTo>
                  <a:pt x="436" y="601"/>
                </a:lnTo>
                <a:lnTo>
                  <a:pt x="436" y="617"/>
                </a:lnTo>
                <a:lnTo>
                  <a:pt x="451" y="617"/>
                </a:lnTo>
                <a:lnTo>
                  <a:pt x="466" y="632"/>
                </a:lnTo>
                <a:lnTo>
                  <a:pt x="481" y="632"/>
                </a:lnTo>
                <a:lnTo>
                  <a:pt x="481" y="647"/>
                </a:lnTo>
                <a:lnTo>
                  <a:pt x="496" y="647"/>
                </a:lnTo>
                <a:lnTo>
                  <a:pt x="511" y="662"/>
                </a:lnTo>
                <a:lnTo>
                  <a:pt x="526" y="662"/>
                </a:lnTo>
                <a:lnTo>
                  <a:pt x="526" y="677"/>
                </a:lnTo>
                <a:lnTo>
                  <a:pt x="541" y="677"/>
                </a:lnTo>
                <a:lnTo>
                  <a:pt x="556" y="692"/>
                </a:lnTo>
                <a:lnTo>
                  <a:pt x="571" y="692"/>
                </a:lnTo>
                <a:lnTo>
                  <a:pt x="586" y="692"/>
                </a:lnTo>
                <a:lnTo>
                  <a:pt x="601" y="707"/>
                </a:lnTo>
                <a:lnTo>
                  <a:pt x="616" y="707"/>
                </a:lnTo>
                <a:lnTo>
                  <a:pt x="631" y="722"/>
                </a:lnTo>
                <a:lnTo>
                  <a:pt x="646" y="722"/>
                </a:lnTo>
                <a:lnTo>
                  <a:pt x="661" y="737"/>
                </a:lnTo>
                <a:lnTo>
                  <a:pt x="676" y="737"/>
                </a:lnTo>
                <a:lnTo>
                  <a:pt x="691" y="737"/>
                </a:lnTo>
                <a:lnTo>
                  <a:pt x="706" y="752"/>
                </a:lnTo>
                <a:lnTo>
                  <a:pt x="721" y="752"/>
                </a:lnTo>
                <a:lnTo>
                  <a:pt x="736" y="752"/>
                </a:lnTo>
                <a:lnTo>
                  <a:pt x="751" y="767"/>
                </a:lnTo>
                <a:lnTo>
                  <a:pt x="766" y="767"/>
                </a:lnTo>
                <a:lnTo>
                  <a:pt x="781" y="767"/>
                </a:lnTo>
                <a:lnTo>
                  <a:pt x="796" y="782"/>
                </a:lnTo>
                <a:lnTo>
                  <a:pt x="811" y="782"/>
                </a:lnTo>
                <a:lnTo>
                  <a:pt x="841" y="782"/>
                </a:lnTo>
                <a:lnTo>
                  <a:pt x="856" y="782"/>
                </a:lnTo>
                <a:lnTo>
                  <a:pt x="871" y="782"/>
                </a:lnTo>
                <a:lnTo>
                  <a:pt x="886" y="797"/>
                </a:lnTo>
                <a:lnTo>
                  <a:pt x="901" y="797"/>
                </a:lnTo>
                <a:lnTo>
                  <a:pt x="916" y="797"/>
                </a:lnTo>
                <a:lnTo>
                  <a:pt x="931" y="797"/>
                </a:lnTo>
                <a:lnTo>
                  <a:pt x="962" y="797"/>
                </a:lnTo>
                <a:lnTo>
                  <a:pt x="977" y="812"/>
                </a:lnTo>
                <a:lnTo>
                  <a:pt x="992" y="812"/>
                </a:lnTo>
                <a:lnTo>
                  <a:pt x="1007" y="812"/>
                </a:lnTo>
                <a:lnTo>
                  <a:pt x="1022" y="812"/>
                </a:lnTo>
                <a:lnTo>
                  <a:pt x="1052" y="812"/>
                </a:lnTo>
                <a:lnTo>
                  <a:pt x="1067" y="812"/>
                </a:lnTo>
                <a:lnTo>
                  <a:pt x="1082" y="812"/>
                </a:lnTo>
                <a:lnTo>
                  <a:pt x="1097" y="812"/>
                </a:lnTo>
                <a:lnTo>
                  <a:pt x="1127" y="812"/>
                </a:lnTo>
                <a:lnTo>
                  <a:pt x="1142" y="812"/>
                </a:lnTo>
                <a:lnTo>
                  <a:pt x="1157" y="812"/>
                </a:lnTo>
                <a:lnTo>
                  <a:pt x="1187" y="812"/>
                </a:lnTo>
                <a:lnTo>
                  <a:pt x="1202" y="812"/>
                </a:lnTo>
                <a:lnTo>
                  <a:pt x="1232" y="812"/>
                </a:lnTo>
                <a:lnTo>
                  <a:pt x="1247" y="812"/>
                </a:lnTo>
                <a:lnTo>
                  <a:pt x="1262" y="812"/>
                </a:lnTo>
                <a:lnTo>
                  <a:pt x="1292" y="812"/>
                </a:lnTo>
                <a:lnTo>
                  <a:pt x="1307" y="812"/>
                </a:lnTo>
                <a:lnTo>
                  <a:pt x="1337" y="812"/>
                </a:lnTo>
                <a:lnTo>
                  <a:pt x="1352" y="797"/>
                </a:lnTo>
                <a:lnTo>
                  <a:pt x="1382" y="797"/>
                </a:lnTo>
                <a:lnTo>
                  <a:pt x="1397" y="797"/>
                </a:lnTo>
                <a:lnTo>
                  <a:pt x="1427" y="797"/>
                </a:lnTo>
                <a:lnTo>
                  <a:pt x="1442" y="797"/>
                </a:lnTo>
                <a:lnTo>
                  <a:pt x="1472" y="782"/>
                </a:lnTo>
                <a:lnTo>
                  <a:pt x="1487" y="782"/>
                </a:lnTo>
                <a:lnTo>
                  <a:pt x="1517" y="782"/>
                </a:lnTo>
                <a:lnTo>
                  <a:pt x="1547" y="767"/>
                </a:lnTo>
                <a:lnTo>
                  <a:pt x="1562" y="767"/>
                </a:lnTo>
                <a:lnTo>
                  <a:pt x="1593" y="767"/>
                </a:lnTo>
                <a:lnTo>
                  <a:pt x="1623" y="752"/>
                </a:lnTo>
                <a:lnTo>
                  <a:pt x="1638" y="752"/>
                </a:lnTo>
                <a:lnTo>
                  <a:pt x="1668" y="752"/>
                </a:lnTo>
                <a:lnTo>
                  <a:pt x="1698" y="737"/>
                </a:lnTo>
                <a:lnTo>
                  <a:pt x="1713" y="737"/>
                </a:lnTo>
                <a:lnTo>
                  <a:pt x="1743" y="722"/>
                </a:lnTo>
                <a:lnTo>
                  <a:pt x="1773" y="722"/>
                </a:lnTo>
                <a:lnTo>
                  <a:pt x="1803" y="707"/>
                </a:lnTo>
                <a:lnTo>
                  <a:pt x="1818" y="707"/>
                </a:lnTo>
                <a:lnTo>
                  <a:pt x="1848" y="692"/>
                </a:lnTo>
                <a:lnTo>
                  <a:pt x="1878" y="692"/>
                </a:lnTo>
                <a:lnTo>
                  <a:pt x="1908" y="677"/>
                </a:lnTo>
                <a:lnTo>
                  <a:pt x="1938" y="662"/>
                </a:lnTo>
                <a:lnTo>
                  <a:pt x="1968" y="662"/>
                </a:lnTo>
                <a:lnTo>
                  <a:pt x="1998" y="647"/>
                </a:lnTo>
                <a:lnTo>
                  <a:pt x="2028" y="632"/>
                </a:lnTo>
                <a:lnTo>
                  <a:pt x="2043" y="632"/>
                </a:lnTo>
                <a:lnTo>
                  <a:pt x="2073" y="617"/>
                </a:lnTo>
                <a:lnTo>
                  <a:pt x="2103" y="601"/>
                </a:lnTo>
                <a:lnTo>
                  <a:pt x="2133" y="586"/>
                </a:lnTo>
                <a:lnTo>
                  <a:pt x="2163" y="586"/>
                </a:lnTo>
                <a:lnTo>
                  <a:pt x="2193" y="571"/>
                </a:lnTo>
                <a:lnTo>
                  <a:pt x="2224" y="556"/>
                </a:lnTo>
                <a:lnTo>
                  <a:pt x="2254" y="541"/>
                </a:lnTo>
                <a:lnTo>
                  <a:pt x="2299" y="526"/>
                </a:lnTo>
                <a:lnTo>
                  <a:pt x="2329" y="511"/>
                </a:lnTo>
                <a:lnTo>
                  <a:pt x="2359" y="496"/>
                </a:lnTo>
                <a:lnTo>
                  <a:pt x="2389" y="481"/>
                </a:lnTo>
                <a:lnTo>
                  <a:pt x="2419" y="466"/>
                </a:lnTo>
                <a:lnTo>
                  <a:pt x="2449" y="451"/>
                </a:lnTo>
                <a:lnTo>
                  <a:pt x="2479" y="436"/>
                </a:lnTo>
                <a:lnTo>
                  <a:pt x="2524" y="421"/>
                </a:lnTo>
              </a:path>
            </a:pathLst>
          </a:custGeom>
          <a:noFill/>
          <a:ln w="38100" cap="rnd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28600" y="5181600"/>
            <a:ext cx="3657600" cy="838200"/>
            <a:chOff x="144" y="3264"/>
            <a:chExt cx="2304" cy="528"/>
          </a:xfrm>
        </p:grpSpPr>
        <p:sp>
          <p:nvSpPr>
            <p:cNvPr id="1883164" name="Line 28"/>
            <p:cNvSpPr>
              <a:spLocks noChangeShapeType="1"/>
            </p:cNvSpPr>
            <p:nvPr/>
          </p:nvSpPr>
          <p:spPr bwMode="auto">
            <a:xfrm flipV="1">
              <a:off x="1392" y="3264"/>
              <a:ext cx="0" cy="528"/>
            </a:xfrm>
            <a:prstGeom prst="line">
              <a:avLst/>
            </a:prstGeom>
            <a:noFill/>
            <a:ln w="50800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165" name="Line 29"/>
            <p:cNvSpPr>
              <a:spLocks noChangeShapeType="1"/>
            </p:cNvSpPr>
            <p:nvPr/>
          </p:nvSpPr>
          <p:spPr bwMode="auto">
            <a:xfrm flipV="1">
              <a:off x="1392" y="3264"/>
              <a:ext cx="1056" cy="0"/>
            </a:xfrm>
            <a:prstGeom prst="line">
              <a:avLst/>
            </a:prstGeom>
            <a:noFill/>
            <a:ln w="50800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167" name="Rectangle 31"/>
            <p:cNvSpPr>
              <a:spLocks noChangeArrowheads="1"/>
            </p:cNvSpPr>
            <p:nvPr/>
          </p:nvSpPr>
          <p:spPr bwMode="auto">
            <a:xfrm>
              <a:off x="144" y="3264"/>
              <a:ext cx="937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b="1">
                  <a:solidFill>
                    <a:srgbClr val="000000"/>
                  </a:solidFill>
                  <a:effectLst/>
                </a:rPr>
                <a:t>If P</a:t>
              </a:r>
              <a:r>
                <a:rPr lang="en-US" b="1" i="1">
                  <a:solidFill>
                    <a:srgbClr val="000000"/>
                  </a:solidFill>
                  <a:effectLst/>
                </a:rPr>
                <a:t> &lt; AVC,</a:t>
              </a:r>
              <a:r>
                <a:rPr lang="en-US" b="1">
                  <a:solidFill>
                    <a:srgbClr val="000000"/>
                  </a:solidFill>
                  <a:effectLst/>
                </a:rPr>
                <a:t> </a:t>
              </a:r>
            </a:p>
            <a:p>
              <a:pPr algn="l">
                <a:lnSpc>
                  <a:spcPct val="85000"/>
                </a:lnSpc>
              </a:pPr>
              <a:r>
                <a:rPr lang="en-US" b="1">
                  <a:solidFill>
                    <a:srgbClr val="000000"/>
                  </a:solidFill>
                  <a:effectLst/>
                </a:rPr>
                <a:t>shut down.</a:t>
              </a:r>
            </a:p>
          </p:txBody>
        </p:sp>
        <p:sp>
          <p:nvSpPr>
            <p:cNvPr id="1883168" name="Line 32"/>
            <p:cNvSpPr>
              <a:spLocks noChangeShapeType="1"/>
            </p:cNvSpPr>
            <p:nvPr/>
          </p:nvSpPr>
          <p:spPr bwMode="auto">
            <a:xfrm>
              <a:off x="1104" y="3408"/>
              <a:ext cx="288" cy="96"/>
            </a:xfrm>
            <a:prstGeom prst="line">
              <a:avLst/>
            </a:prstGeom>
            <a:noFill/>
            <a:ln w="50800" cap="rnd">
              <a:solidFill>
                <a:srgbClr val="FF9933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228600" y="3733800"/>
            <a:ext cx="4038600" cy="990600"/>
            <a:chOff x="144" y="2352"/>
            <a:chExt cx="2544" cy="624"/>
          </a:xfrm>
        </p:grpSpPr>
        <p:sp>
          <p:nvSpPr>
            <p:cNvPr id="1883171" name="Rectangle 35"/>
            <p:cNvSpPr>
              <a:spLocks noChangeArrowheads="1"/>
            </p:cNvSpPr>
            <p:nvPr/>
          </p:nvSpPr>
          <p:spPr bwMode="auto">
            <a:xfrm>
              <a:off x="144" y="2352"/>
              <a:ext cx="1234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1900" b="1">
                  <a:solidFill>
                    <a:srgbClr val="000000"/>
                  </a:solidFill>
                  <a:effectLst/>
                </a:rPr>
                <a:t>If P &gt; AVC, </a:t>
              </a:r>
            </a:p>
            <a:p>
              <a:pPr algn="l">
                <a:lnSpc>
                  <a:spcPct val="85000"/>
                </a:lnSpc>
              </a:pPr>
              <a:r>
                <a:rPr lang="en-US" sz="1900" b="1">
                  <a:solidFill>
                    <a:srgbClr val="000000"/>
                  </a:solidFill>
                  <a:effectLst/>
                </a:rPr>
                <a:t>keep producing </a:t>
              </a:r>
            </a:p>
            <a:p>
              <a:pPr algn="l">
                <a:lnSpc>
                  <a:spcPct val="85000"/>
                </a:lnSpc>
              </a:pPr>
              <a:r>
                <a:rPr lang="en-US" sz="1900" b="1">
                  <a:solidFill>
                    <a:srgbClr val="000000"/>
                  </a:solidFill>
                  <a:effectLst/>
                </a:rPr>
                <a:t>in the short run.</a:t>
              </a:r>
            </a:p>
          </p:txBody>
        </p:sp>
        <p:sp>
          <p:nvSpPr>
            <p:cNvPr id="1883172" name="Line 36"/>
            <p:cNvSpPr>
              <a:spLocks noChangeShapeType="1"/>
            </p:cNvSpPr>
            <p:nvPr/>
          </p:nvSpPr>
          <p:spPr bwMode="auto">
            <a:xfrm>
              <a:off x="1440" y="2688"/>
              <a:ext cx="1248" cy="288"/>
            </a:xfrm>
            <a:prstGeom prst="line">
              <a:avLst/>
            </a:prstGeom>
            <a:noFill/>
            <a:ln w="50800" cap="rnd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3429000" y="2667000"/>
            <a:ext cx="1946275" cy="1354138"/>
            <a:chOff x="2443" y="1446"/>
            <a:chExt cx="1226" cy="853"/>
          </a:xfrm>
        </p:grpSpPr>
        <p:sp>
          <p:nvSpPr>
            <p:cNvPr id="1883174" name="Line 38"/>
            <p:cNvSpPr>
              <a:spLocks noChangeShapeType="1"/>
            </p:cNvSpPr>
            <p:nvPr/>
          </p:nvSpPr>
          <p:spPr bwMode="auto">
            <a:xfrm flipH="1" flipV="1">
              <a:off x="3211" y="1928"/>
              <a:ext cx="296" cy="371"/>
            </a:xfrm>
            <a:prstGeom prst="line">
              <a:avLst/>
            </a:prstGeom>
            <a:noFill/>
            <a:ln w="50800" cap="rnd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3175" name="Rectangle 39"/>
            <p:cNvSpPr>
              <a:spLocks noChangeArrowheads="1"/>
            </p:cNvSpPr>
            <p:nvPr/>
          </p:nvSpPr>
          <p:spPr bwMode="auto">
            <a:xfrm>
              <a:off x="2443" y="1446"/>
              <a:ext cx="1226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1900" b="1">
                  <a:solidFill>
                    <a:srgbClr val="000000"/>
                  </a:solidFill>
                  <a:effectLst/>
                </a:rPr>
                <a:t>If P &gt; ATC, </a:t>
              </a:r>
            </a:p>
            <a:p>
              <a:pPr algn="l">
                <a:lnSpc>
                  <a:spcPct val="85000"/>
                </a:lnSpc>
              </a:pPr>
              <a:r>
                <a:rPr lang="en-US" sz="1900" b="1">
                  <a:solidFill>
                    <a:srgbClr val="000000"/>
                  </a:solidFill>
                  <a:effectLst/>
                </a:rPr>
                <a:t>keep producing </a:t>
              </a:r>
            </a:p>
            <a:p>
              <a:pPr algn="l">
                <a:lnSpc>
                  <a:spcPct val="85000"/>
                </a:lnSpc>
              </a:pPr>
              <a:r>
                <a:rPr lang="en-US" sz="1900" b="1">
                  <a:solidFill>
                    <a:srgbClr val="000000"/>
                  </a:solidFill>
                  <a:effectLst/>
                </a:rPr>
                <a:t>at a profit.</a:t>
              </a: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4419600" y="1752600"/>
            <a:ext cx="2598738" cy="1371600"/>
            <a:chOff x="3072" y="864"/>
            <a:chExt cx="1637" cy="864"/>
          </a:xfrm>
        </p:grpSpPr>
        <p:sp>
          <p:nvSpPr>
            <p:cNvPr id="1883179" name="Rectangle 43"/>
            <p:cNvSpPr>
              <a:spLocks noChangeArrowheads="1"/>
            </p:cNvSpPr>
            <p:nvPr/>
          </p:nvSpPr>
          <p:spPr bwMode="auto">
            <a:xfrm>
              <a:off x="3072" y="864"/>
              <a:ext cx="163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sz="1900" b="1">
                  <a:solidFill>
                    <a:srgbClr val="000000"/>
                  </a:solidFill>
                  <a:effectLst/>
                </a:rPr>
                <a:t>Firm’s short-run supply curve.</a:t>
              </a:r>
            </a:p>
          </p:txBody>
        </p:sp>
        <p:sp>
          <p:nvSpPr>
            <p:cNvPr id="1883180" name="Line 44"/>
            <p:cNvSpPr>
              <a:spLocks noChangeShapeType="1"/>
            </p:cNvSpPr>
            <p:nvPr/>
          </p:nvSpPr>
          <p:spPr bwMode="auto">
            <a:xfrm>
              <a:off x="3888" y="1200"/>
              <a:ext cx="288" cy="528"/>
            </a:xfrm>
            <a:prstGeom prst="line">
              <a:avLst/>
            </a:prstGeom>
            <a:noFill/>
            <a:ln w="50800" cap="rnd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Firm’s Short-Run Decision to Shut Down</a:t>
            </a:r>
            <a:endParaRPr lang="en-US"/>
          </a:p>
        </p:txBody>
      </p:sp>
      <p:sp>
        <p:nvSpPr>
          <p:cNvPr id="18944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portion of the marginal-cost curve that lies above average variable cost is the competitive firm’s short-run supply curve.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94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0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747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Firm’s Long-Run Decision to Exit or Enter a Market</a:t>
            </a:r>
            <a:endParaRPr lang="en-US"/>
          </a:p>
        </p:txBody>
      </p:sp>
      <p:sp>
        <p:nvSpPr>
          <p:cNvPr id="1897477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the long-run, the firm exits if the revenue it would get from producing is less than its total cost.</a:t>
            </a:r>
          </a:p>
          <a:p>
            <a:r>
              <a:rPr lang="en-US" smtClean="0"/>
              <a:t>Exit if TR &lt; TC</a:t>
            </a:r>
          </a:p>
          <a:p>
            <a:r>
              <a:rPr lang="en-US" smtClean="0"/>
              <a:t>Exit if TR/Q &lt; TC/Q</a:t>
            </a:r>
          </a:p>
          <a:p>
            <a:r>
              <a:rPr lang="en-US" smtClean="0"/>
              <a:t>Exit if P &lt; ATC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7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97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97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7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7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97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97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7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7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97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97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7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7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97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97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7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7477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9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Firm’s Long-Run Decision to Exit or Enter a Market</a:t>
            </a:r>
            <a:endParaRPr lang="en-US"/>
          </a:p>
        </p:txBody>
      </p:sp>
      <p:sp>
        <p:nvSpPr>
          <p:cNvPr id="18995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firm will enter the industry if such an action would be profitable. </a:t>
            </a:r>
          </a:p>
          <a:p>
            <a:r>
              <a:rPr lang="en-US" smtClean="0"/>
              <a:t>Enter if TR &gt; TC</a:t>
            </a:r>
          </a:p>
          <a:p>
            <a:r>
              <a:rPr lang="en-US" smtClean="0"/>
              <a:t>Enter if TR/Q &gt; TC/Q</a:t>
            </a:r>
          </a:p>
          <a:p>
            <a:r>
              <a:rPr lang="en-US" smtClean="0"/>
              <a:t>Enter if P &gt; ATC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9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9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9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99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99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9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9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99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99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9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9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99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99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9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9525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7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Competitive Firm’s Long-Run Supply Curve...</a:t>
            </a:r>
            <a:endParaRPr lang="en-US"/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2717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7957" name="Rectangle 5"/>
          <p:cNvSpPr>
            <a:spLocks noChangeArrowheads="1"/>
          </p:cNvSpPr>
          <p:nvPr/>
        </p:nvSpPr>
        <p:spPr bwMode="auto">
          <a:xfrm>
            <a:off x="6958013" y="6157913"/>
            <a:ext cx="1103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</a:rPr>
              <a:t>Quantity</a:t>
            </a:r>
          </a:p>
        </p:txBody>
      </p:sp>
      <p:sp>
        <p:nvSpPr>
          <p:cNvPr id="1917958" name="Rectangle 6"/>
          <p:cNvSpPr>
            <a:spLocks noChangeArrowheads="1"/>
          </p:cNvSpPr>
          <p:nvPr/>
        </p:nvSpPr>
        <p:spPr bwMode="auto">
          <a:xfrm>
            <a:off x="6629400" y="22860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</a:rPr>
              <a:t>MC = Long-run S</a:t>
            </a:r>
          </a:p>
        </p:txBody>
      </p:sp>
      <p:sp>
        <p:nvSpPr>
          <p:cNvPr id="1917959" name="Rectangle 7"/>
          <p:cNvSpPr>
            <a:spLocks noChangeArrowheads="1"/>
          </p:cNvSpPr>
          <p:nvPr/>
        </p:nvSpPr>
        <p:spPr bwMode="auto">
          <a:xfrm>
            <a:off x="7162800" y="3429000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</a:rPr>
              <a:t>ATC</a:t>
            </a:r>
          </a:p>
        </p:txBody>
      </p:sp>
      <p:sp>
        <p:nvSpPr>
          <p:cNvPr id="1917960" name="Rectangle 8"/>
          <p:cNvSpPr>
            <a:spLocks noChangeArrowheads="1"/>
          </p:cNvSpPr>
          <p:nvPr/>
        </p:nvSpPr>
        <p:spPr bwMode="auto">
          <a:xfrm>
            <a:off x="7391400" y="4038600"/>
            <a:ext cx="515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</a:rPr>
              <a:t>AVC</a:t>
            </a:r>
          </a:p>
        </p:txBody>
      </p:sp>
      <p:sp>
        <p:nvSpPr>
          <p:cNvPr id="1917961" name="Rectangle 9"/>
          <p:cNvSpPr>
            <a:spLocks noChangeArrowheads="1"/>
          </p:cNvSpPr>
          <p:nvPr/>
        </p:nvSpPr>
        <p:spPr bwMode="auto">
          <a:xfrm>
            <a:off x="1743075" y="6157913"/>
            <a:ext cx="16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1917962" name="Rectangle 10"/>
          <p:cNvSpPr>
            <a:spLocks noChangeArrowheads="1"/>
          </p:cNvSpPr>
          <p:nvPr/>
        </p:nvSpPr>
        <p:spPr bwMode="auto">
          <a:xfrm>
            <a:off x="1157288" y="1919288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</a:rPr>
              <a:t>Costs</a:t>
            </a:r>
          </a:p>
        </p:txBody>
      </p:sp>
      <p:sp>
        <p:nvSpPr>
          <p:cNvPr id="1917963" name="Freeform 11"/>
          <p:cNvSpPr>
            <a:spLocks/>
          </p:cNvSpPr>
          <p:nvPr/>
        </p:nvSpPr>
        <p:spPr bwMode="auto">
          <a:xfrm>
            <a:off x="1933575" y="1966913"/>
            <a:ext cx="5692775" cy="4144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610"/>
              </a:cxn>
              <a:cxn ang="0">
                <a:pos x="3585" y="2610"/>
              </a:cxn>
            </a:cxnLst>
            <a:rect l="0" t="0" r="r" b="b"/>
            <a:pathLst>
              <a:path w="3586" h="2611">
                <a:moveTo>
                  <a:pt x="0" y="0"/>
                </a:moveTo>
                <a:lnTo>
                  <a:pt x="0" y="2610"/>
                </a:lnTo>
                <a:lnTo>
                  <a:pt x="3585" y="261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7964" name="Freeform 12"/>
          <p:cNvSpPr>
            <a:spLocks/>
          </p:cNvSpPr>
          <p:nvPr/>
        </p:nvSpPr>
        <p:spPr bwMode="auto">
          <a:xfrm>
            <a:off x="2590800" y="3276600"/>
            <a:ext cx="4549775" cy="1239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0" y="150"/>
              </a:cxn>
              <a:cxn ang="0">
                <a:pos x="240" y="345"/>
              </a:cxn>
              <a:cxn ang="0">
                <a:pos x="465" y="525"/>
              </a:cxn>
              <a:cxn ang="0">
                <a:pos x="765" y="690"/>
              </a:cxn>
              <a:cxn ang="0">
                <a:pos x="1140" y="780"/>
              </a:cxn>
              <a:cxn ang="0">
                <a:pos x="1620" y="780"/>
              </a:cxn>
              <a:cxn ang="0">
                <a:pos x="2190" y="630"/>
              </a:cxn>
              <a:cxn ang="0">
                <a:pos x="2865" y="315"/>
              </a:cxn>
            </a:cxnLst>
            <a:rect l="0" t="0" r="r" b="b"/>
            <a:pathLst>
              <a:path w="2866" h="781">
                <a:moveTo>
                  <a:pt x="0" y="0"/>
                </a:moveTo>
                <a:lnTo>
                  <a:pt x="90" y="150"/>
                </a:lnTo>
                <a:lnTo>
                  <a:pt x="240" y="345"/>
                </a:lnTo>
                <a:lnTo>
                  <a:pt x="465" y="525"/>
                </a:lnTo>
                <a:lnTo>
                  <a:pt x="765" y="690"/>
                </a:lnTo>
                <a:lnTo>
                  <a:pt x="1140" y="780"/>
                </a:lnTo>
                <a:lnTo>
                  <a:pt x="1620" y="780"/>
                </a:lnTo>
                <a:lnTo>
                  <a:pt x="2190" y="630"/>
                </a:lnTo>
                <a:lnTo>
                  <a:pt x="2865" y="315"/>
                </a:lnTo>
              </a:path>
            </a:pathLst>
          </a:custGeom>
          <a:noFill/>
          <a:ln w="38100" cap="rnd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7966" name="Line 14"/>
          <p:cNvSpPr>
            <a:spLocks noChangeShapeType="1"/>
          </p:cNvSpPr>
          <p:nvPr/>
        </p:nvSpPr>
        <p:spPr bwMode="auto">
          <a:xfrm flipV="1">
            <a:off x="3048000" y="2667000"/>
            <a:ext cx="403860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7967" name="Freeform 15"/>
          <p:cNvSpPr>
            <a:spLocks/>
          </p:cNvSpPr>
          <p:nvPr/>
        </p:nvSpPr>
        <p:spPr bwMode="auto">
          <a:xfrm>
            <a:off x="1905000" y="2667000"/>
            <a:ext cx="5181600" cy="3444875"/>
          </a:xfrm>
          <a:custGeom>
            <a:avLst/>
            <a:gdLst/>
            <a:ahLst/>
            <a:cxnLst>
              <a:cxn ang="0">
                <a:pos x="0" y="2220"/>
              </a:cxn>
              <a:cxn ang="0">
                <a:pos x="0" y="1170"/>
              </a:cxn>
              <a:cxn ang="0">
                <a:pos x="1635" y="1170"/>
              </a:cxn>
              <a:cxn ang="0">
                <a:pos x="3015" y="0"/>
              </a:cxn>
            </a:cxnLst>
            <a:rect l="0" t="0" r="r" b="b"/>
            <a:pathLst>
              <a:path w="3016" h="2221">
                <a:moveTo>
                  <a:pt x="0" y="2220"/>
                </a:moveTo>
                <a:lnTo>
                  <a:pt x="0" y="1170"/>
                </a:lnTo>
                <a:lnTo>
                  <a:pt x="1635" y="1170"/>
                </a:lnTo>
                <a:lnTo>
                  <a:pt x="3015" y="0"/>
                </a:lnTo>
              </a:path>
            </a:pathLst>
          </a:custGeom>
          <a:noFill/>
          <a:ln w="38100" cap="rnd" cmpd="sng">
            <a:solidFill>
              <a:srgbClr val="80008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733800" y="2667000"/>
            <a:ext cx="1765300" cy="1046163"/>
            <a:chOff x="2352" y="1680"/>
            <a:chExt cx="1112" cy="659"/>
          </a:xfrm>
        </p:grpSpPr>
        <p:sp>
          <p:nvSpPr>
            <p:cNvPr id="1917968" name="Rectangle 16"/>
            <p:cNvSpPr>
              <a:spLocks noChangeArrowheads="1"/>
            </p:cNvSpPr>
            <p:nvPr/>
          </p:nvSpPr>
          <p:spPr bwMode="auto">
            <a:xfrm>
              <a:off x="2352" y="1680"/>
              <a:ext cx="96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b="1">
                  <a:solidFill>
                    <a:srgbClr val="000000"/>
                  </a:solidFill>
                  <a:effectLst/>
                </a:rPr>
                <a:t>Firm enters </a:t>
              </a:r>
              <a:endParaRPr lang="en-US" b="1" i="1">
                <a:solidFill>
                  <a:srgbClr val="000000"/>
                </a:solidFill>
                <a:effectLst/>
              </a:endParaRPr>
            </a:p>
            <a:p>
              <a:pPr algn="l">
                <a:lnSpc>
                  <a:spcPct val="85000"/>
                </a:lnSpc>
              </a:pPr>
              <a:r>
                <a:rPr lang="en-US" b="1" i="1">
                  <a:solidFill>
                    <a:srgbClr val="000000"/>
                  </a:solidFill>
                  <a:effectLst/>
                </a:rPr>
                <a:t>if P &gt; ATC</a:t>
              </a:r>
            </a:p>
          </p:txBody>
        </p:sp>
        <p:sp>
          <p:nvSpPr>
            <p:cNvPr id="1917969" name="Line 17"/>
            <p:cNvSpPr>
              <a:spLocks noChangeShapeType="1"/>
            </p:cNvSpPr>
            <p:nvPr/>
          </p:nvSpPr>
          <p:spPr bwMode="auto">
            <a:xfrm flipH="1" flipV="1">
              <a:off x="3168" y="1968"/>
              <a:ext cx="296" cy="371"/>
            </a:xfrm>
            <a:prstGeom prst="line">
              <a:avLst/>
            </a:prstGeom>
            <a:noFill/>
            <a:ln w="50800" cap="rnd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0" y="4648200"/>
            <a:ext cx="1905000" cy="609600"/>
            <a:chOff x="0" y="2928"/>
            <a:chExt cx="1200" cy="384"/>
          </a:xfrm>
        </p:grpSpPr>
        <p:sp>
          <p:nvSpPr>
            <p:cNvPr id="1917971" name="Line 19"/>
            <p:cNvSpPr>
              <a:spLocks noChangeShapeType="1"/>
            </p:cNvSpPr>
            <p:nvPr/>
          </p:nvSpPr>
          <p:spPr bwMode="auto">
            <a:xfrm>
              <a:off x="912" y="3120"/>
              <a:ext cx="288" cy="96"/>
            </a:xfrm>
            <a:prstGeom prst="line">
              <a:avLst/>
            </a:prstGeom>
            <a:noFill/>
            <a:ln w="50800" cap="rnd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7970" name="Text Box 18"/>
            <p:cNvSpPr txBox="1">
              <a:spLocks noChangeArrowheads="1"/>
            </p:cNvSpPr>
            <p:nvPr/>
          </p:nvSpPr>
          <p:spPr bwMode="auto">
            <a:xfrm>
              <a:off x="0" y="2928"/>
              <a:ext cx="1008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85000"/>
                </a:lnSpc>
              </a:pPr>
              <a:r>
                <a:rPr lang="en-US" b="1">
                  <a:solidFill>
                    <a:srgbClr val="000000"/>
                  </a:solidFill>
                  <a:effectLst/>
                </a:rPr>
                <a:t>Firm exits</a:t>
              </a:r>
              <a:endParaRPr lang="en-US" b="1" i="1">
                <a:solidFill>
                  <a:srgbClr val="000000"/>
                </a:solidFill>
                <a:effectLst/>
              </a:endParaRPr>
            </a:p>
            <a:p>
              <a:pPr algn="l">
                <a:lnSpc>
                  <a:spcPct val="85000"/>
                </a:lnSpc>
              </a:pPr>
              <a:r>
                <a:rPr lang="en-US" b="1" i="1">
                  <a:solidFill>
                    <a:srgbClr val="000000"/>
                  </a:solidFill>
                  <a:effectLst/>
                </a:rPr>
                <a:t>if P &lt; ATC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Competitive Firm’s Long-Run Supply Curve</a:t>
            </a:r>
            <a:endParaRPr lang="en-US"/>
          </a:p>
        </p:txBody>
      </p:sp>
      <p:sp>
        <p:nvSpPr>
          <p:cNvPr id="1907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competitive firm’s long-run supply curve is the portion of its marginal-cost curve that lies above average total cost.</a:t>
            </a:r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1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Competitive Firm’s Long-Run Supply Curve...</a:t>
            </a:r>
            <a:endParaRPr lang="en-US"/>
          </a:p>
        </p:txBody>
      </p:sp>
      <p:sp>
        <p:nvSpPr>
          <p:cNvPr id="1921029" name="Rectangle 5"/>
          <p:cNvSpPr>
            <a:spLocks noChangeArrowheads="1"/>
          </p:cNvSpPr>
          <p:nvPr/>
        </p:nvSpPr>
        <p:spPr bwMode="auto">
          <a:xfrm>
            <a:off x="6958013" y="6157913"/>
            <a:ext cx="1103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</a:rPr>
              <a:t>Quantity</a:t>
            </a:r>
          </a:p>
        </p:txBody>
      </p:sp>
      <p:sp>
        <p:nvSpPr>
          <p:cNvPr id="1921030" name="Rectangle 6"/>
          <p:cNvSpPr>
            <a:spLocks noChangeArrowheads="1"/>
          </p:cNvSpPr>
          <p:nvPr/>
        </p:nvSpPr>
        <p:spPr bwMode="auto">
          <a:xfrm>
            <a:off x="6858000" y="22860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</a:rPr>
              <a:t>MC</a:t>
            </a:r>
          </a:p>
        </p:txBody>
      </p:sp>
      <p:sp>
        <p:nvSpPr>
          <p:cNvPr id="1921031" name="Rectangle 7"/>
          <p:cNvSpPr>
            <a:spLocks noChangeArrowheads="1"/>
          </p:cNvSpPr>
          <p:nvPr/>
        </p:nvSpPr>
        <p:spPr bwMode="auto">
          <a:xfrm>
            <a:off x="7162800" y="3429000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</a:rPr>
              <a:t>ATC</a:t>
            </a:r>
          </a:p>
        </p:txBody>
      </p:sp>
      <p:sp>
        <p:nvSpPr>
          <p:cNvPr id="1921032" name="Rectangle 8"/>
          <p:cNvSpPr>
            <a:spLocks noChangeArrowheads="1"/>
          </p:cNvSpPr>
          <p:nvPr/>
        </p:nvSpPr>
        <p:spPr bwMode="auto">
          <a:xfrm>
            <a:off x="7391400" y="4038600"/>
            <a:ext cx="515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</a:rPr>
              <a:t>AVC</a:t>
            </a:r>
          </a:p>
        </p:txBody>
      </p:sp>
      <p:sp>
        <p:nvSpPr>
          <p:cNvPr id="1921033" name="Rectangle 9"/>
          <p:cNvSpPr>
            <a:spLocks noChangeArrowheads="1"/>
          </p:cNvSpPr>
          <p:nvPr/>
        </p:nvSpPr>
        <p:spPr bwMode="auto">
          <a:xfrm>
            <a:off x="1743075" y="6157913"/>
            <a:ext cx="16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1921034" name="Rectangle 10"/>
          <p:cNvSpPr>
            <a:spLocks noChangeArrowheads="1"/>
          </p:cNvSpPr>
          <p:nvPr/>
        </p:nvSpPr>
        <p:spPr bwMode="auto">
          <a:xfrm>
            <a:off x="1157288" y="1919288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</a:rPr>
              <a:t>Costs</a:t>
            </a:r>
          </a:p>
        </p:txBody>
      </p:sp>
      <p:sp>
        <p:nvSpPr>
          <p:cNvPr id="1921035" name="Freeform 11"/>
          <p:cNvSpPr>
            <a:spLocks/>
          </p:cNvSpPr>
          <p:nvPr/>
        </p:nvSpPr>
        <p:spPr bwMode="auto">
          <a:xfrm>
            <a:off x="1933575" y="1966913"/>
            <a:ext cx="5692775" cy="4144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610"/>
              </a:cxn>
              <a:cxn ang="0">
                <a:pos x="3585" y="2610"/>
              </a:cxn>
            </a:cxnLst>
            <a:rect l="0" t="0" r="r" b="b"/>
            <a:pathLst>
              <a:path w="3586" h="2611">
                <a:moveTo>
                  <a:pt x="0" y="0"/>
                </a:moveTo>
                <a:lnTo>
                  <a:pt x="0" y="2610"/>
                </a:lnTo>
                <a:lnTo>
                  <a:pt x="3585" y="261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1036" name="Freeform 12"/>
          <p:cNvSpPr>
            <a:spLocks/>
          </p:cNvSpPr>
          <p:nvPr/>
        </p:nvSpPr>
        <p:spPr bwMode="auto">
          <a:xfrm>
            <a:off x="2590800" y="3276600"/>
            <a:ext cx="4549775" cy="1239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0" y="150"/>
              </a:cxn>
              <a:cxn ang="0">
                <a:pos x="240" y="345"/>
              </a:cxn>
              <a:cxn ang="0">
                <a:pos x="465" y="525"/>
              </a:cxn>
              <a:cxn ang="0">
                <a:pos x="765" y="690"/>
              </a:cxn>
              <a:cxn ang="0">
                <a:pos x="1140" y="780"/>
              </a:cxn>
              <a:cxn ang="0">
                <a:pos x="1620" y="780"/>
              </a:cxn>
              <a:cxn ang="0">
                <a:pos x="2190" y="630"/>
              </a:cxn>
              <a:cxn ang="0">
                <a:pos x="2865" y="315"/>
              </a:cxn>
            </a:cxnLst>
            <a:rect l="0" t="0" r="r" b="b"/>
            <a:pathLst>
              <a:path w="2866" h="781">
                <a:moveTo>
                  <a:pt x="0" y="0"/>
                </a:moveTo>
                <a:lnTo>
                  <a:pt x="90" y="150"/>
                </a:lnTo>
                <a:lnTo>
                  <a:pt x="240" y="345"/>
                </a:lnTo>
                <a:lnTo>
                  <a:pt x="465" y="525"/>
                </a:lnTo>
                <a:lnTo>
                  <a:pt x="765" y="690"/>
                </a:lnTo>
                <a:lnTo>
                  <a:pt x="1140" y="780"/>
                </a:lnTo>
                <a:lnTo>
                  <a:pt x="1620" y="780"/>
                </a:lnTo>
                <a:lnTo>
                  <a:pt x="2190" y="630"/>
                </a:lnTo>
                <a:lnTo>
                  <a:pt x="2865" y="315"/>
                </a:lnTo>
              </a:path>
            </a:pathLst>
          </a:custGeom>
          <a:noFill/>
          <a:ln w="38100" cap="rnd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1037" name="Freeform 13"/>
          <p:cNvSpPr>
            <a:spLocks/>
          </p:cNvSpPr>
          <p:nvPr/>
        </p:nvSpPr>
        <p:spPr bwMode="auto">
          <a:xfrm>
            <a:off x="2590800" y="4191000"/>
            <a:ext cx="4573588" cy="1096963"/>
          </a:xfrm>
          <a:custGeom>
            <a:avLst/>
            <a:gdLst/>
            <a:ahLst/>
            <a:cxnLst>
              <a:cxn ang="0">
                <a:pos x="0" y="450"/>
              </a:cxn>
              <a:cxn ang="0">
                <a:pos x="285" y="615"/>
              </a:cxn>
              <a:cxn ang="0">
                <a:pos x="600" y="690"/>
              </a:cxn>
              <a:cxn ang="0">
                <a:pos x="990" y="675"/>
              </a:cxn>
              <a:cxn ang="0">
                <a:pos x="1485" y="570"/>
              </a:cxn>
              <a:cxn ang="0">
                <a:pos x="2100" y="345"/>
              </a:cxn>
              <a:cxn ang="0">
                <a:pos x="2880" y="0"/>
              </a:cxn>
            </a:cxnLst>
            <a:rect l="0" t="0" r="r" b="b"/>
            <a:pathLst>
              <a:path w="2881" h="691">
                <a:moveTo>
                  <a:pt x="0" y="450"/>
                </a:moveTo>
                <a:lnTo>
                  <a:pt x="285" y="615"/>
                </a:lnTo>
                <a:lnTo>
                  <a:pt x="600" y="690"/>
                </a:lnTo>
                <a:lnTo>
                  <a:pt x="990" y="675"/>
                </a:lnTo>
                <a:lnTo>
                  <a:pt x="1485" y="570"/>
                </a:lnTo>
                <a:lnTo>
                  <a:pt x="2100" y="345"/>
                </a:lnTo>
                <a:lnTo>
                  <a:pt x="2880" y="0"/>
                </a:lnTo>
              </a:path>
            </a:pathLst>
          </a:custGeom>
          <a:noFill/>
          <a:ln w="38100" cap="rnd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1038" name="Line 14"/>
          <p:cNvSpPr>
            <a:spLocks noChangeShapeType="1"/>
          </p:cNvSpPr>
          <p:nvPr/>
        </p:nvSpPr>
        <p:spPr bwMode="auto">
          <a:xfrm flipV="1">
            <a:off x="3048000" y="2667000"/>
            <a:ext cx="403860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1039" name="Freeform 15"/>
          <p:cNvSpPr>
            <a:spLocks/>
          </p:cNvSpPr>
          <p:nvPr/>
        </p:nvSpPr>
        <p:spPr bwMode="auto">
          <a:xfrm>
            <a:off x="1905000" y="2667000"/>
            <a:ext cx="5181600" cy="3444875"/>
          </a:xfrm>
          <a:custGeom>
            <a:avLst/>
            <a:gdLst/>
            <a:ahLst/>
            <a:cxnLst>
              <a:cxn ang="0">
                <a:pos x="0" y="2220"/>
              </a:cxn>
              <a:cxn ang="0">
                <a:pos x="0" y="1170"/>
              </a:cxn>
              <a:cxn ang="0">
                <a:pos x="1635" y="1170"/>
              </a:cxn>
              <a:cxn ang="0">
                <a:pos x="3015" y="0"/>
              </a:cxn>
            </a:cxnLst>
            <a:rect l="0" t="0" r="r" b="b"/>
            <a:pathLst>
              <a:path w="3016" h="2221">
                <a:moveTo>
                  <a:pt x="0" y="2220"/>
                </a:moveTo>
                <a:lnTo>
                  <a:pt x="0" y="1170"/>
                </a:lnTo>
                <a:lnTo>
                  <a:pt x="1635" y="1170"/>
                </a:lnTo>
                <a:lnTo>
                  <a:pt x="3015" y="0"/>
                </a:lnTo>
              </a:path>
            </a:pathLst>
          </a:custGeom>
          <a:noFill/>
          <a:ln w="38100" cap="rnd" cmpd="sng">
            <a:solidFill>
              <a:srgbClr val="80008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505200" y="2362200"/>
            <a:ext cx="3581400" cy="2133600"/>
            <a:chOff x="2208" y="1488"/>
            <a:chExt cx="2256" cy="1344"/>
          </a:xfrm>
        </p:grpSpPr>
        <p:sp>
          <p:nvSpPr>
            <p:cNvPr id="1921044" name="Line 20"/>
            <p:cNvSpPr>
              <a:spLocks noChangeShapeType="1"/>
            </p:cNvSpPr>
            <p:nvPr/>
          </p:nvSpPr>
          <p:spPr bwMode="auto">
            <a:xfrm flipV="1">
              <a:off x="2976" y="1680"/>
              <a:ext cx="1488" cy="1152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1045" name="Text Box 21"/>
            <p:cNvSpPr txBox="1">
              <a:spLocks noChangeArrowheads="1"/>
            </p:cNvSpPr>
            <p:nvPr/>
          </p:nvSpPr>
          <p:spPr bwMode="auto">
            <a:xfrm>
              <a:off x="2208" y="1488"/>
              <a:ext cx="1488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0000"/>
                  </a:solidFill>
                  <a:effectLst/>
                </a:rPr>
                <a:t>Firm’s long-run supply curve</a:t>
              </a:r>
            </a:p>
          </p:txBody>
        </p:sp>
        <p:sp>
          <p:nvSpPr>
            <p:cNvPr id="1921046" name="Line 22"/>
            <p:cNvSpPr>
              <a:spLocks noChangeShapeType="1"/>
            </p:cNvSpPr>
            <p:nvPr/>
          </p:nvSpPr>
          <p:spPr bwMode="auto">
            <a:xfrm>
              <a:off x="3264" y="1920"/>
              <a:ext cx="432" cy="336"/>
            </a:xfrm>
            <a:prstGeom prst="line">
              <a:avLst/>
            </a:prstGeom>
            <a:noFill/>
            <a:ln w="50800" cap="rnd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Firm’s Short-Run and Long-Run Supply Curves</a:t>
            </a:r>
            <a:endParaRPr lang="en-US"/>
          </a:p>
        </p:txBody>
      </p:sp>
      <p:sp>
        <p:nvSpPr>
          <p:cNvPr id="19138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Short-Run Supply Curve</a:t>
            </a:r>
          </a:p>
          <a:p>
            <a:pPr lvl="1"/>
            <a:r>
              <a:rPr lang="en-US" smtClean="0"/>
              <a:t>The portion of its marginal cost curve that lies above average variable cost.</a:t>
            </a:r>
          </a:p>
          <a:p>
            <a:r>
              <a:rPr lang="en-US" smtClean="0"/>
              <a:t>Long-Run Supply Curve</a:t>
            </a:r>
          </a:p>
          <a:p>
            <a:pPr lvl="1"/>
            <a:r>
              <a:rPr lang="en-US" smtClean="0"/>
              <a:t>The marginal cost curve above the minimum point of its average total cost curve.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13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13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13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13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13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13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13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13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3861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76"/>
          <p:cNvGrpSpPr>
            <a:grpSpLocks/>
          </p:cNvGrpSpPr>
          <p:nvPr/>
        </p:nvGrpSpPr>
        <p:grpSpPr bwMode="auto">
          <a:xfrm>
            <a:off x="2065338" y="2667000"/>
            <a:ext cx="3032125" cy="1066800"/>
            <a:chOff x="1301" y="1728"/>
            <a:chExt cx="1910" cy="672"/>
          </a:xfrm>
        </p:grpSpPr>
        <p:sp>
          <p:nvSpPr>
            <p:cNvPr id="1931285" name="Rectangle 2069" descr="80%"/>
            <p:cNvSpPr>
              <a:spLocks noChangeArrowheads="1"/>
            </p:cNvSpPr>
            <p:nvPr/>
          </p:nvSpPr>
          <p:spPr bwMode="auto">
            <a:xfrm>
              <a:off x="1301" y="2148"/>
              <a:ext cx="1910" cy="252"/>
            </a:xfrm>
            <a:prstGeom prst="rect">
              <a:avLst/>
            </a:prstGeom>
            <a:pattFill prst="pct80">
              <a:fgClr>
                <a:schemeClr val="bg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1286" name="Rectangle 2070"/>
            <p:cNvSpPr>
              <a:spLocks noChangeArrowheads="1"/>
            </p:cNvSpPr>
            <p:nvPr/>
          </p:nvSpPr>
          <p:spPr bwMode="auto">
            <a:xfrm>
              <a:off x="2256" y="1728"/>
              <a:ext cx="4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2057400"/>
              <a:r>
                <a:rPr lang="en-US" b="1">
                  <a:solidFill>
                    <a:srgbClr val="000000"/>
                  </a:solidFill>
                  <a:effectLst/>
                </a:rPr>
                <a:t>Profit</a:t>
              </a:r>
            </a:p>
          </p:txBody>
        </p:sp>
        <p:sp>
          <p:nvSpPr>
            <p:cNvPr id="1931287" name="Line 2071"/>
            <p:cNvSpPr>
              <a:spLocks noChangeShapeType="1"/>
            </p:cNvSpPr>
            <p:nvPr/>
          </p:nvSpPr>
          <p:spPr bwMode="auto">
            <a:xfrm>
              <a:off x="2448" y="1920"/>
              <a:ext cx="48" cy="336"/>
            </a:xfrm>
            <a:prstGeom prst="line">
              <a:avLst/>
            </a:prstGeom>
            <a:noFill/>
            <a:ln w="50800" cap="rnd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31275" name="Line 2059"/>
          <p:cNvSpPr>
            <a:spLocks noChangeShapeType="1"/>
          </p:cNvSpPr>
          <p:nvPr/>
        </p:nvSpPr>
        <p:spPr bwMode="auto">
          <a:xfrm flipH="1" flipV="1">
            <a:off x="2073275" y="3338513"/>
            <a:ext cx="4708525" cy="14287"/>
          </a:xfrm>
          <a:prstGeom prst="line">
            <a:avLst/>
          </a:prstGeom>
          <a:noFill/>
          <a:ln w="38100">
            <a:solidFill>
              <a:srgbClr val="00AE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1276" name="Line 2060"/>
          <p:cNvSpPr>
            <a:spLocks noChangeShapeType="1"/>
          </p:cNvSpPr>
          <p:nvPr/>
        </p:nvSpPr>
        <p:spPr bwMode="auto">
          <a:xfrm flipV="1">
            <a:off x="2668588" y="2622550"/>
            <a:ext cx="3309937" cy="273843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074"/>
          <p:cNvGrpSpPr>
            <a:grpSpLocks/>
          </p:cNvGrpSpPr>
          <p:nvPr/>
        </p:nvGrpSpPr>
        <p:grpSpPr bwMode="auto">
          <a:xfrm>
            <a:off x="5040313" y="3276600"/>
            <a:ext cx="195262" cy="3022600"/>
            <a:chOff x="3175" y="2112"/>
            <a:chExt cx="123" cy="1904"/>
          </a:xfrm>
        </p:grpSpPr>
        <p:sp>
          <p:nvSpPr>
            <p:cNvPr id="1931280" name="Line 2064"/>
            <p:cNvSpPr>
              <a:spLocks noChangeShapeType="1"/>
            </p:cNvSpPr>
            <p:nvPr/>
          </p:nvSpPr>
          <p:spPr bwMode="auto">
            <a:xfrm>
              <a:off x="3216" y="2160"/>
              <a:ext cx="0" cy="16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1281" name="Freeform 2065"/>
            <p:cNvSpPr>
              <a:spLocks/>
            </p:cNvSpPr>
            <p:nvPr/>
          </p:nvSpPr>
          <p:spPr bwMode="auto">
            <a:xfrm>
              <a:off x="3175" y="2112"/>
              <a:ext cx="91" cy="91"/>
            </a:xfrm>
            <a:custGeom>
              <a:avLst/>
              <a:gdLst/>
              <a:ahLst/>
              <a:cxnLst>
                <a:cxn ang="0">
                  <a:pos x="36" y="90"/>
                </a:cxn>
                <a:cxn ang="0">
                  <a:pos x="54" y="90"/>
                </a:cxn>
                <a:cxn ang="0">
                  <a:pos x="72" y="72"/>
                </a:cxn>
                <a:cxn ang="0">
                  <a:pos x="90" y="36"/>
                </a:cxn>
                <a:cxn ang="0">
                  <a:pos x="72" y="18"/>
                </a:cxn>
                <a:cxn ang="0">
                  <a:pos x="54" y="0"/>
                </a:cxn>
                <a:cxn ang="0">
                  <a:pos x="36" y="0"/>
                </a:cxn>
                <a:cxn ang="0">
                  <a:pos x="18" y="0"/>
                </a:cxn>
                <a:cxn ang="0">
                  <a:pos x="0" y="18"/>
                </a:cxn>
                <a:cxn ang="0">
                  <a:pos x="0" y="36"/>
                </a:cxn>
                <a:cxn ang="0">
                  <a:pos x="0" y="72"/>
                </a:cxn>
                <a:cxn ang="0">
                  <a:pos x="18" y="90"/>
                </a:cxn>
                <a:cxn ang="0">
                  <a:pos x="36" y="90"/>
                </a:cxn>
              </a:cxnLst>
              <a:rect l="0" t="0" r="r" b="b"/>
              <a:pathLst>
                <a:path w="91" h="91">
                  <a:moveTo>
                    <a:pt x="36" y="90"/>
                  </a:moveTo>
                  <a:lnTo>
                    <a:pt x="54" y="90"/>
                  </a:lnTo>
                  <a:lnTo>
                    <a:pt x="72" y="72"/>
                  </a:lnTo>
                  <a:lnTo>
                    <a:pt x="90" y="36"/>
                  </a:lnTo>
                  <a:lnTo>
                    <a:pt x="72" y="18"/>
                  </a:lnTo>
                  <a:lnTo>
                    <a:pt x="54" y="0"/>
                  </a:lnTo>
                  <a:lnTo>
                    <a:pt x="36" y="0"/>
                  </a:lnTo>
                  <a:lnTo>
                    <a:pt x="18" y="0"/>
                  </a:lnTo>
                  <a:lnTo>
                    <a:pt x="0" y="18"/>
                  </a:lnTo>
                  <a:lnTo>
                    <a:pt x="0" y="36"/>
                  </a:lnTo>
                  <a:lnTo>
                    <a:pt x="0" y="72"/>
                  </a:lnTo>
                  <a:lnTo>
                    <a:pt x="18" y="90"/>
                  </a:lnTo>
                  <a:lnTo>
                    <a:pt x="36" y="9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31283" name="Rectangle 2067"/>
            <p:cNvSpPr>
              <a:spLocks noChangeArrowheads="1"/>
            </p:cNvSpPr>
            <p:nvPr/>
          </p:nvSpPr>
          <p:spPr bwMode="auto">
            <a:xfrm>
              <a:off x="3175" y="3824"/>
              <a:ext cx="12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2057400"/>
              <a:r>
                <a:rPr lang="en-US" b="1" i="1">
                  <a:solidFill>
                    <a:srgbClr val="000000"/>
                  </a:solidFill>
                  <a:effectLst/>
                </a:rPr>
                <a:t>Q</a:t>
              </a:r>
            </a:p>
          </p:txBody>
        </p:sp>
      </p:grpSp>
      <p:sp>
        <p:nvSpPr>
          <p:cNvPr id="1931267" name="Rectangle 20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Profit in the Graph for the Competitive Firm...</a:t>
            </a:r>
            <a:endParaRPr lang="en-US"/>
          </a:p>
        </p:txBody>
      </p:sp>
      <p:sp>
        <p:nvSpPr>
          <p:cNvPr id="1931268" name="Rectangle 2052"/>
          <p:cNvSpPr>
            <a:spLocks noChangeArrowheads="1"/>
          </p:cNvSpPr>
          <p:nvPr/>
        </p:nvSpPr>
        <p:spPr bwMode="auto">
          <a:xfrm>
            <a:off x="6697663" y="5994400"/>
            <a:ext cx="1103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b="1">
                <a:solidFill>
                  <a:srgbClr val="000000"/>
                </a:solidFill>
                <a:effectLst/>
              </a:rPr>
              <a:t>Quantity</a:t>
            </a:r>
          </a:p>
        </p:txBody>
      </p:sp>
      <p:sp>
        <p:nvSpPr>
          <p:cNvPr id="1931269" name="Rectangle 2053"/>
          <p:cNvSpPr>
            <a:spLocks noChangeArrowheads="1"/>
          </p:cNvSpPr>
          <p:nvPr/>
        </p:nvSpPr>
        <p:spPr bwMode="auto">
          <a:xfrm>
            <a:off x="1836738" y="59944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sz="1800" b="1">
                <a:solidFill>
                  <a:srgbClr val="000000"/>
                </a:solidFill>
                <a:effectLst/>
                <a:latin typeface="Arial" pitchFamily="34" charset="0"/>
              </a:rPr>
              <a:t>0</a:t>
            </a:r>
          </a:p>
        </p:txBody>
      </p:sp>
      <p:sp>
        <p:nvSpPr>
          <p:cNvPr id="1931270" name="Rectangle 2054"/>
          <p:cNvSpPr>
            <a:spLocks noChangeArrowheads="1"/>
          </p:cNvSpPr>
          <p:nvPr/>
        </p:nvSpPr>
        <p:spPr bwMode="auto">
          <a:xfrm>
            <a:off x="1371600" y="1752600"/>
            <a:ext cx="63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b="1">
                <a:solidFill>
                  <a:srgbClr val="000000"/>
                </a:solidFill>
                <a:effectLst/>
              </a:rPr>
              <a:t>Price</a:t>
            </a:r>
          </a:p>
        </p:txBody>
      </p:sp>
      <p:sp>
        <p:nvSpPr>
          <p:cNvPr id="1931271" name="Rectangle 2055"/>
          <p:cNvSpPr>
            <a:spLocks noChangeArrowheads="1"/>
          </p:cNvSpPr>
          <p:nvPr/>
        </p:nvSpPr>
        <p:spPr bwMode="auto">
          <a:xfrm>
            <a:off x="6858000" y="3200400"/>
            <a:ext cx="1725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b="1" i="1">
                <a:solidFill>
                  <a:srgbClr val="000000"/>
                </a:solidFill>
                <a:effectLst/>
              </a:rPr>
              <a:t>P  = AR = MR</a:t>
            </a:r>
          </a:p>
        </p:txBody>
      </p:sp>
      <p:sp>
        <p:nvSpPr>
          <p:cNvPr id="1931272" name="Rectangle 2056"/>
          <p:cNvSpPr>
            <a:spLocks noChangeArrowheads="1"/>
          </p:cNvSpPr>
          <p:nvPr/>
        </p:nvSpPr>
        <p:spPr bwMode="auto">
          <a:xfrm>
            <a:off x="6926263" y="2419350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b="1" i="1">
                <a:solidFill>
                  <a:srgbClr val="000000"/>
                </a:solidFill>
                <a:effectLst/>
              </a:rPr>
              <a:t>ATC</a:t>
            </a:r>
          </a:p>
        </p:txBody>
      </p:sp>
      <p:sp>
        <p:nvSpPr>
          <p:cNvPr id="1931273" name="Rectangle 2057"/>
          <p:cNvSpPr>
            <a:spLocks noChangeArrowheads="1"/>
          </p:cNvSpPr>
          <p:nvPr/>
        </p:nvSpPr>
        <p:spPr bwMode="auto">
          <a:xfrm>
            <a:off x="6069013" y="241935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b="1" i="1">
                <a:solidFill>
                  <a:srgbClr val="000000"/>
                </a:solidFill>
                <a:effectLst/>
              </a:rPr>
              <a:t>MC</a:t>
            </a:r>
          </a:p>
        </p:txBody>
      </p:sp>
      <p:sp>
        <p:nvSpPr>
          <p:cNvPr id="1931274" name="Rectangle 2058"/>
          <p:cNvSpPr>
            <a:spLocks noChangeArrowheads="1"/>
          </p:cNvSpPr>
          <p:nvPr/>
        </p:nvSpPr>
        <p:spPr bwMode="auto">
          <a:xfrm>
            <a:off x="1752600" y="3124200"/>
            <a:ext cx="166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b="1" i="1">
                <a:solidFill>
                  <a:srgbClr val="000000"/>
                </a:solidFill>
                <a:effectLst/>
              </a:rPr>
              <a:t>P</a:t>
            </a:r>
          </a:p>
        </p:txBody>
      </p:sp>
      <p:sp>
        <p:nvSpPr>
          <p:cNvPr id="1931277" name="Freeform 2061"/>
          <p:cNvSpPr>
            <a:spLocks/>
          </p:cNvSpPr>
          <p:nvPr/>
        </p:nvSpPr>
        <p:spPr bwMode="auto">
          <a:xfrm>
            <a:off x="2065338" y="1819275"/>
            <a:ext cx="5462587" cy="411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594"/>
              </a:cxn>
              <a:cxn ang="0">
                <a:pos x="3440" y="2594"/>
              </a:cxn>
            </a:cxnLst>
            <a:rect l="0" t="0" r="r" b="b"/>
            <a:pathLst>
              <a:path w="3441" h="2595">
                <a:moveTo>
                  <a:pt x="0" y="0"/>
                </a:moveTo>
                <a:lnTo>
                  <a:pt x="0" y="2594"/>
                </a:lnTo>
                <a:lnTo>
                  <a:pt x="3440" y="2594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1278" name="Freeform 2062"/>
          <p:cNvSpPr>
            <a:spLocks/>
          </p:cNvSpPr>
          <p:nvPr/>
        </p:nvSpPr>
        <p:spPr bwMode="auto">
          <a:xfrm>
            <a:off x="2514600" y="2743200"/>
            <a:ext cx="4343400" cy="1092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0" y="336"/>
              </a:cxn>
              <a:cxn ang="0">
                <a:pos x="576" y="576"/>
              </a:cxn>
              <a:cxn ang="0">
                <a:pos x="960" y="672"/>
              </a:cxn>
              <a:cxn ang="0">
                <a:pos x="1392" y="672"/>
              </a:cxn>
              <a:cxn ang="0">
                <a:pos x="1824" y="576"/>
              </a:cxn>
              <a:cxn ang="0">
                <a:pos x="2256" y="384"/>
              </a:cxn>
              <a:cxn ang="0">
                <a:pos x="2592" y="144"/>
              </a:cxn>
              <a:cxn ang="0">
                <a:pos x="2736" y="0"/>
              </a:cxn>
            </a:cxnLst>
            <a:rect l="0" t="0" r="r" b="b"/>
            <a:pathLst>
              <a:path w="2736" h="688">
                <a:moveTo>
                  <a:pt x="0" y="48"/>
                </a:moveTo>
                <a:cubicBezTo>
                  <a:pt x="72" y="148"/>
                  <a:pt x="144" y="248"/>
                  <a:pt x="240" y="336"/>
                </a:cubicBezTo>
                <a:cubicBezTo>
                  <a:pt x="336" y="424"/>
                  <a:pt x="456" y="520"/>
                  <a:pt x="576" y="576"/>
                </a:cubicBezTo>
                <a:cubicBezTo>
                  <a:pt x="696" y="632"/>
                  <a:pt x="824" y="656"/>
                  <a:pt x="960" y="672"/>
                </a:cubicBezTo>
                <a:cubicBezTo>
                  <a:pt x="1096" y="688"/>
                  <a:pt x="1248" y="688"/>
                  <a:pt x="1392" y="672"/>
                </a:cubicBezTo>
                <a:cubicBezTo>
                  <a:pt x="1536" y="656"/>
                  <a:pt x="1680" y="624"/>
                  <a:pt x="1824" y="576"/>
                </a:cubicBezTo>
                <a:cubicBezTo>
                  <a:pt x="1968" y="528"/>
                  <a:pt x="2128" y="456"/>
                  <a:pt x="2256" y="384"/>
                </a:cubicBezTo>
                <a:cubicBezTo>
                  <a:pt x="2384" y="312"/>
                  <a:pt x="2512" y="208"/>
                  <a:pt x="2592" y="144"/>
                </a:cubicBezTo>
                <a:cubicBezTo>
                  <a:pt x="2672" y="80"/>
                  <a:pt x="2704" y="40"/>
                  <a:pt x="2736" y="0"/>
                </a:cubicBezTo>
              </a:path>
            </a:pathLst>
          </a:custGeom>
          <a:noFill/>
          <a:ln w="3810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073"/>
          <p:cNvGrpSpPr>
            <a:grpSpLocks/>
          </p:cNvGrpSpPr>
          <p:nvPr/>
        </p:nvGrpSpPr>
        <p:grpSpPr bwMode="auto">
          <a:xfrm>
            <a:off x="1447800" y="3581400"/>
            <a:ext cx="3725863" cy="304800"/>
            <a:chOff x="912" y="2304"/>
            <a:chExt cx="2347" cy="192"/>
          </a:xfrm>
        </p:grpSpPr>
        <p:sp>
          <p:nvSpPr>
            <p:cNvPr id="1931266" name="Line 2050"/>
            <p:cNvSpPr>
              <a:spLocks noChangeShapeType="1"/>
            </p:cNvSpPr>
            <p:nvPr/>
          </p:nvSpPr>
          <p:spPr bwMode="auto">
            <a:xfrm flipH="1">
              <a:off x="1296" y="2400"/>
              <a:ext cx="192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1279" name="Rectangle 2063"/>
            <p:cNvSpPr>
              <a:spLocks noChangeArrowheads="1"/>
            </p:cNvSpPr>
            <p:nvPr/>
          </p:nvSpPr>
          <p:spPr bwMode="auto">
            <a:xfrm>
              <a:off x="912" y="2304"/>
              <a:ext cx="3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2057400"/>
              <a:r>
                <a:rPr lang="en-US" b="1" i="1">
                  <a:solidFill>
                    <a:srgbClr val="000000"/>
                  </a:solidFill>
                  <a:effectLst/>
                </a:rPr>
                <a:t>ATC</a:t>
              </a:r>
            </a:p>
          </p:txBody>
        </p:sp>
        <p:sp>
          <p:nvSpPr>
            <p:cNvPr id="1931282" name="Freeform 2066"/>
            <p:cNvSpPr>
              <a:spLocks/>
            </p:cNvSpPr>
            <p:nvPr/>
          </p:nvSpPr>
          <p:spPr bwMode="auto">
            <a:xfrm>
              <a:off x="3168" y="2352"/>
              <a:ext cx="91" cy="91"/>
            </a:xfrm>
            <a:custGeom>
              <a:avLst/>
              <a:gdLst/>
              <a:ahLst/>
              <a:cxnLst>
                <a:cxn ang="0">
                  <a:pos x="36" y="90"/>
                </a:cxn>
                <a:cxn ang="0">
                  <a:pos x="54" y="90"/>
                </a:cxn>
                <a:cxn ang="0">
                  <a:pos x="72" y="72"/>
                </a:cxn>
                <a:cxn ang="0">
                  <a:pos x="90" y="36"/>
                </a:cxn>
                <a:cxn ang="0">
                  <a:pos x="72" y="18"/>
                </a:cxn>
                <a:cxn ang="0">
                  <a:pos x="54" y="0"/>
                </a:cxn>
                <a:cxn ang="0">
                  <a:pos x="36" y="0"/>
                </a:cxn>
                <a:cxn ang="0">
                  <a:pos x="18" y="0"/>
                </a:cxn>
                <a:cxn ang="0">
                  <a:pos x="0" y="18"/>
                </a:cxn>
                <a:cxn ang="0">
                  <a:pos x="0" y="36"/>
                </a:cxn>
                <a:cxn ang="0">
                  <a:pos x="0" y="72"/>
                </a:cxn>
                <a:cxn ang="0">
                  <a:pos x="18" y="90"/>
                </a:cxn>
                <a:cxn ang="0">
                  <a:pos x="36" y="90"/>
                </a:cxn>
              </a:cxnLst>
              <a:rect l="0" t="0" r="r" b="b"/>
              <a:pathLst>
                <a:path w="91" h="91">
                  <a:moveTo>
                    <a:pt x="36" y="90"/>
                  </a:moveTo>
                  <a:lnTo>
                    <a:pt x="54" y="90"/>
                  </a:lnTo>
                  <a:lnTo>
                    <a:pt x="72" y="72"/>
                  </a:lnTo>
                  <a:lnTo>
                    <a:pt x="90" y="36"/>
                  </a:lnTo>
                  <a:lnTo>
                    <a:pt x="72" y="18"/>
                  </a:lnTo>
                  <a:lnTo>
                    <a:pt x="54" y="0"/>
                  </a:lnTo>
                  <a:lnTo>
                    <a:pt x="36" y="0"/>
                  </a:lnTo>
                  <a:lnTo>
                    <a:pt x="18" y="0"/>
                  </a:lnTo>
                  <a:lnTo>
                    <a:pt x="0" y="18"/>
                  </a:lnTo>
                  <a:lnTo>
                    <a:pt x="0" y="36"/>
                  </a:lnTo>
                  <a:lnTo>
                    <a:pt x="0" y="72"/>
                  </a:lnTo>
                  <a:lnTo>
                    <a:pt x="18" y="90"/>
                  </a:lnTo>
                  <a:lnTo>
                    <a:pt x="36" y="9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31284" name="Rectangle 2068"/>
          <p:cNvSpPr>
            <a:spLocks noChangeArrowheads="1"/>
          </p:cNvSpPr>
          <p:nvPr/>
        </p:nvSpPr>
        <p:spPr bwMode="auto">
          <a:xfrm>
            <a:off x="3657600" y="6400800"/>
            <a:ext cx="3200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2057400"/>
            <a:r>
              <a:rPr lang="en-US" sz="1800" b="1">
                <a:solidFill>
                  <a:srgbClr val="000000"/>
                </a:solidFill>
                <a:effectLst/>
                <a:latin typeface="Arial" pitchFamily="34" charset="0"/>
              </a:rPr>
              <a:t>Profit-maximizing quantity</a:t>
            </a:r>
          </a:p>
        </p:txBody>
      </p:sp>
      <p:sp>
        <p:nvSpPr>
          <p:cNvPr id="1931288" name="Text Box 2072"/>
          <p:cNvSpPr txBox="1">
            <a:spLocks noChangeArrowheads="1"/>
          </p:cNvSpPr>
          <p:nvPr/>
        </p:nvSpPr>
        <p:spPr bwMode="auto">
          <a:xfrm>
            <a:off x="2895600" y="1600200"/>
            <a:ext cx="3886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/>
              </a:rPr>
              <a:t>a. A Firm with Profits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74"/>
          <p:cNvGrpSpPr>
            <a:grpSpLocks/>
          </p:cNvGrpSpPr>
          <p:nvPr/>
        </p:nvGrpSpPr>
        <p:grpSpPr bwMode="auto">
          <a:xfrm>
            <a:off x="2078038" y="3800475"/>
            <a:ext cx="1808162" cy="1171575"/>
            <a:chOff x="1309" y="2442"/>
            <a:chExt cx="1139" cy="738"/>
          </a:xfrm>
        </p:grpSpPr>
        <p:sp>
          <p:nvSpPr>
            <p:cNvPr id="1943573" name="Rectangle 2069" descr="90%"/>
            <p:cNvSpPr>
              <a:spLocks noChangeArrowheads="1"/>
            </p:cNvSpPr>
            <p:nvPr/>
          </p:nvSpPr>
          <p:spPr bwMode="auto">
            <a:xfrm>
              <a:off x="1309" y="2442"/>
              <a:ext cx="1139" cy="330"/>
            </a:xfrm>
            <a:prstGeom prst="rect">
              <a:avLst/>
            </a:prstGeom>
            <a:pattFill prst="pct90">
              <a:fgClr>
                <a:srgbClr val="00FFFF"/>
              </a:fgClr>
              <a:bgClr>
                <a:schemeClr val="accent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3574" name="Rectangle 2070"/>
            <p:cNvSpPr>
              <a:spLocks noChangeArrowheads="1"/>
            </p:cNvSpPr>
            <p:nvPr/>
          </p:nvSpPr>
          <p:spPr bwMode="auto">
            <a:xfrm>
              <a:off x="1417" y="2988"/>
              <a:ext cx="35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2057400"/>
              <a:r>
                <a:rPr lang="en-US" b="1">
                  <a:solidFill>
                    <a:srgbClr val="000000"/>
                  </a:solidFill>
                  <a:effectLst/>
                </a:rPr>
                <a:t>Loss</a:t>
              </a:r>
            </a:p>
          </p:txBody>
        </p:sp>
        <p:sp>
          <p:nvSpPr>
            <p:cNvPr id="1943575" name="Line 2071"/>
            <p:cNvSpPr>
              <a:spLocks noChangeShapeType="1"/>
            </p:cNvSpPr>
            <p:nvPr/>
          </p:nvSpPr>
          <p:spPr bwMode="auto">
            <a:xfrm flipV="1">
              <a:off x="1632" y="2592"/>
              <a:ext cx="288" cy="432"/>
            </a:xfrm>
            <a:prstGeom prst="line">
              <a:avLst/>
            </a:prstGeom>
            <a:noFill/>
            <a:ln w="50800" cap="rnd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355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Profit in the Graph for the Competitive Firm...</a:t>
            </a:r>
            <a:endParaRPr lang="en-US"/>
          </a:p>
        </p:txBody>
      </p:sp>
      <p:sp>
        <p:nvSpPr>
          <p:cNvPr id="1943555" name="Rectangle 2051"/>
          <p:cNvSpPr>
            <a:spLocks noChangeArrowheads="1"/>
          </p:cNvSpPr>
          <p:nvPr/>
        </p:nvSpPr>
        <p:spPr bwMode="auto">
          <a:xfrm>
            <a:off x="6697663" y="5994400"/>
            <a:ext cx="1103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b="1">
                <a:solidFill>
                  <a:srgbClr val="000000"/>
                </a:solidFill>
                <a:effectLst/>
              </a:rPr>
              <a:t>Quantity</a:t>
            </a:r>
          </a:p>
        </p:txBody>
      </p:sp>
      <p:sp>
        <p:nvSpPr>
          <p:cNvPr id="1943556" name="Rectangle 2052"/>
          <p:cNvSpPr>
            <a:spLocks noChangeArrowheads="1"/>
          </p:cNvSpPr>
          <p:nvPr/>
        </p:nvSpPr>
        <p:spPr bwMode="auto">
          <a:xfrm>
            <a:off x="1836738" y="59944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sz="1800" b="1">
                <a:solidFill>
                  <a:srgbClr val="000000"/>
                </a:solidFill>
                <a:effectLst/>
                <a:latin typeface="Arial" pitchFamily="34" charset="0"/>
              </a:rPr>
              <a:t>0</a:t>
            </a:r>
          </a:p>
        </p:txBody>
      </p:sp>
      <p:sp>
        <p:nvSpPr>
          <p:cNvPr id="1943557" name="Rectangle 2053"/>
          <p:cNvSpPr>
            <a:spLocks noChangeArrowheads="1"/>
          </p:cNvSpPr>
          <p:nvPr/>
        </p:nvSpPr>
        <p:spPr bwMode="auto">
          <a:xfrm>
            <a:off x="1371600" y="1752600"/>
            <a:ext cx="63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b="1">
                <a:solidFill>
                  <a:srgbClr val="000000"/>
                </a:solidFill>
                <a:effectLst/>
              </a:rPr>
              <a:t>Price</a:t>
            </a:r>
          </a:p>
        </p:txBody>
      </p:sp>
      <p:sp>
        <p:nvSpPr>
          <p:cNvPr id="1943558" name="Rectangle 2054"/>
          <p:cNvSpPr>
            <a:spLocks noChangeArrowheads="1"/>
          </p:cNvSpPr>
          <p:nvPr/>
        </p:nvSpPr>
        <p:spPr bwMode="auto">
          <a:xfrm>
            <a:off x="6934200" y="4191000"/>
            <a:ext cx="1725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b="1" i="1">
                <a:solidFill>
                  <a:srgbClr val="000000"/>
                </a:solidFill>
                <a:effectLst/>
              </a:rPr>
              <a:t>P  = AR = MR</a:t>
            </a:r>
          </a:p>
        </p:txBody>
      </p:sp>
      <p:sp>
        <p:nvSpPr>
          <p:cNvPr id="1943559" name="Rectangle 2055"/>
          <p:cNvSpPr>
            <a:spLocks noChangeArrowheads="1"/>
          </p:cNvSpPr>
          <p:nvPr/>
        </p:nvSpPr>
        <p:spPr bwMode="auto">
          <a:xfrm>
            <a:off x="6926263" y="2419350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b="1" i="1">
                <a:solidFill>
                  <a:srgbClr val="000000"/>
                </a:solidFill>
                <a:effectLst/>
              </a:rPr>
              <a:t>ATC</a:t>
            </a:r>
          </a:p>
        </p:txBody>
      </p:sp>
      <p:sp>
        <p:nvSpPr>
          <p:cNvPr id="1943560" name="Rectangle 2056"/>
          <p:cNvSpPr>
            <a:spLocks noChangeArrowheads="1"/>
          </p:cNvSpPr>
          <p:nvPr/>
        </p:nvSpPr>
        <p:spPr bwMode="auto">
          <a:xfrm>
            <a:off x="6069013" y="241935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b="1" i="1">
                <a:solidFill>
                  <a:srgbClr val="000000"/>
                </a:solidFill>
                <a:effectLst/>
              </a:rPr>
              <a:t>MC</a:t>
            </a:r>
          </a:p>
        </p:txBody>
      </p:sp>
      <p:sp>
        <p:nvSpPr>
          <p:cNvPr id="1943561" name="Rectangle 2057"/>
          <p:cNvSpPr>
            <a:spLocks noChangeArrowheads="1"/>
          </p:cNvSpPr>
          <p:nvPr/>
        </p:nvSpPr>
        <p:spPr bwMode="auto">
          <a:xfrm>
            <a:off x="1752600" y="4191000"/>
            <a:ext cx="166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b="1" i="1">
                <a:solidFill>
                  <a:srgbClr val="000000"/>
                </a:solidFill>
                <a:effectLst/>
              </a:rPr>
              <a:t>P</a:t>
            </a:r>
          </a:p>
        </p:txBody>
      </p:sp>
      <p:sp>
        <p:nvSpPr>
          <p:cNvPr id="1943562" name="Line 2058"/>
          <p:cNvSpPr>
            <a:spLocks noChangeShapeType="1"/>
          </p:cNvSpPr>
          <p:nvPr/>
        </p:nvSpPr>
        <p:spPr bwMode="auto">
          <a:xfrm flipH="1" flipV="1">
            <a:off x="2057400" y="4343400"/>
            <a:ext cx="4724400" cy="0"/>
          </a:xfrm>
          <a:prstGeom prst="line">
            <a:avLst/>
          </a:prstGeom>
          <a:noFill/>
          <a:ln w="38100">
            <a:solidFill>
              <a:srgbClr val="00AE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3563" name="Line 2059"/>
          <p:cNvSpPr>
            <a:spLocks noChangeShapeType="1"/>
          </p:cNvSpPr>
          <p:nvPr/>
        </p:nvSpPr>
        <p:spPr bwMode="auto">
          <a:xfrm flipV="1">
            <a:off x="2668588" y="2622550"/>
            <a:ext cx="3309937" cy="273843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3564" name="Freeform 2060"/>
          <p:cNvSpPr>
            <a:spLocks/>
          </p:cNvSpPr>
          <p:nvPr/>
        </p:nvSpPr>
        <p:spPr bwMode="auto">
          <a:xfrm>
            <a:off x="2065338" y="1819275"/>
            <a:ext cx="5462587" cy="4119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594"/>
              </a:cxn>
              <a:cxn ang="0">
                <a:pos x="3440" y="2594"/>
              </a:cxn>
            </a:cxnLst>
            <a:rect l="0" t="0" r="r" b="b"/>
            <a:pathLst>
              <a:path w="3441" h="2595">
                <a:moveTo>
                  <a:pt x="0" y="0"/>
                </a:moveTo>
                <a:lnTo>
                  <a:pt x="0" y="2594"/>
                </a:lnTo>
                <a:lnTo>
                  <a:pt x="3440" y="2594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3565" name="Freeform 2061"/>
          <p:cNvSpPr>
            <a:spLocks/>
          </p:cNvSpPr>
          <p:nvPr/>
        </p:nvSpPr>
        <p:spPr bwMode="auto">
          <a:xfrm>
            <a:off x="2514600" y="2743200"/>
            <a:ext cx="4343400" cy="10922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0" y="336"/>
              </a:cxn>
              <a:cxn ang="0">
                <a:pos x="576" y="576"/>
              </a:cxn>
              <a:cxn ang="0">
                <a:pos x="960" y="672"/>
              </a:cxn>
              <a:cxn ang="0">
                <a:pos x="1392" y="672"/>
              </a:cxn>
              <a:cxn ang="0">
                <a:pos x="1824" y="576"/>
              </a:cxn>
              <a:cxn ang="0">
                <a:pos x="2256" y="384"/>
              </a:cxn>
              <a:cxn ang="0">
                <a:pos x="2592" y="144"/>
              </a:cxn>
              <a:cxn ang="0">
                <a:pos x="2736" y="0"/>
              </a:cxn>
            </a:cxnLst>
            <a:rect l="0" t="0" r="r" b="b"/>
            <a:pathLst>
              <a:path w="2736" h="688">
                <a:moveTo>
                  <a:pt x="0" y="48"/>
                </a:moveTo>
                <a:cubicBezTo>
                  <a:pt x="72" y="148"/>
                  <a:pt x="144" y="248"/>
                  <a:pt x="240" y="336"/>
                </a:cubicBezTo>
                <a:cubicBezTo>
                  <a:pt x="336" y="424"/>
                  <a:pt x="456" y="520"/>
                  <a:pt x="576" y="576"/>
                </a:cubicBezTo>
                <a:cubicBezTo>
                  <a:pt x="696" y="632"/>
                  <a:pt x="824" y="656"/>
                  <a:pt x="960" y="672"/>
                </a:cubicBezTo>
                <a:cubicBezTo>
                  <a:pt x="1096" y="688"/>
                  <a:pt x="1248" y="688"/>
                  <a:pt x="1392" y="672"/>
                </a:cubicBezTo>
                <a:cubicBezTo>
                  <a:pt x="1536" y="656"/>
                  <a:pt x="1680" y="624"/>
                  <a:pt x="1824" y="576"/>
                </a:cubicBezTo>
                <a:cubicBezTo>
                  <a:pt x="1968" y="528"/>
                  <a:pt x="2128" y="456"/>
                  <a:pt x="2256" y="384"/>
                </a:cubicBezTo>
                <a:cubicBezTo>
                  <a:pt x="2384" y="312"/>
                  <a:pt x="2512" y="208"/>
                  <a:pt x="2592" y="144"/>
                </a:cubicBezTo>
                <a:cubicBezTo>
                  <a:pt x="2672" y="80"/>
                  <a:pt x="2704" y="40"/>
                  <a:pt x="2736" y="0"/>
                </a:cubicBezTo>
              </a:path>
            </a:pathLst>
          </a:custGeom>
          <a:noFill/>
          <a:ln w="3810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3566" name="Line 2062"/>
          <p:cNvSpPr>
            <a:spLocks noChangeShapeType="1"/>
          </p:cNvSpPr>
          <p:nvPr/>
        </p:nvSpPr>
        <p:spPr bwMode="auto">
          <a:xfrm>
            <a:off x="3886200" y="3810000"/>
            <a:ext cx="0" cy="213360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3568" name="Rectangle 2064"/>
          <p:cNvSpPr>
            <a:spLocks noChangeArrowheads="1"/>
          </p:cNvSpPr>
          <p:nvPr/>
        </p:nvSpPr>
        <p:spPr bwMode="auto">
          <a:xfrm>
            <a:off x="3810000" y="6019800"/>
            <a:ext cx="195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b="1" i="1">
                <a:solidFill>
                  <a:srgbClr val="000000"/>
                </a:solidFill>
                <a:effectLst/>
              </a:rPr>
              <a:t>Q</a:t>
            </a:r>
          </a:p>
        </p:txBody>
      </p:sp>
      <p:sp>
        <p:nvSpPr>
          <p:cNvPr id="1943569" name="Rectangle 2065"/>
          <p:cNvSpPr>
            <a:spLocks noChangeArrowheads="1"/>
          </p:cNvSpPr>
          <p:nvPr/>
        </p:nvSpPr>
        <p:spPr bwMode="auto">
          <a:xfrm>
            <a:off x="2514600" y="6400800"/>
            <a:ext cx="290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057400"/>
            <a:r>
              <a:rPr lang="en-US" sz="1800" b="1">
                <a:solidFill>
                  <a:srgbClr val="000000"/>
                </a:solidFill>
                <a:effectLst/>
              </a:rPr>
              <a:t>Loss-minimizing quantity</a:t>
            </a:r>
          </a:p>
        </p:txBody>
      </p:sp>
      <p:grpSp>
        <p:nvGrpSpPr>
          <p:cNvPr id="3" name="Group 2073"/>
          <p:cNvGrpSpPr>
            <a:grpSpLocks/>
          </p:cNvGrpSpPr>
          <p:nvPr/>
        </p:nvGrpSpPr>
        <p:grpSpPr bwMode="auto">
          <a:xfrm>
            <a:off x="1524000" y="3581400"/>
            <a:ext cx="2438400" cy="304800"/>
            <a:chOff x="960" y="2304"/>
            <a:chExt cx="1536" cy="192"/>
          </a:xfrm>
        </p:grpSpPr>
        <p:sp>
          <p:nvSpPr>
            <p:cNvPr id="1943570" name="Line 2066"/>
            <p:cNvSpPr>
              <a:spLocks noChangeShapeType="1"/>
            </p:cNvSpPr>
            <p:nvPr/>
          </p:nvSpPr>
          <p:spPr bwMode="auto">
            <a:xfrm flipH="1">
              <a:off x="1296" y="2448"/>
              <a:ext cx="115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3567" name="Freeform 2063"/>
            <p:cNvSpPr>
              <a:spLocks/>
            </p:cNvSpPr>
            <p:nvPr/>
          </p:nvSpPr>
          <p:spPr bwMode="auto">
            <a:xfrm>
              <a:off x="2400" y="2400"/>
              <a:ext cx="96" cy="91"/>
            </a:xfrm>
            <a:custGeom>
              <a:avLst/>
              <a:gdLst/>
              <a:ahLst/>
              <a:cxnLst>
                <a:cxn ang="0">
                  <a:pos x="36" y="90"/>
                </a:cxn>
                <a:cxn ang="0">
                  <a:pos x="54" y="90"/>
                </a:cxn>
                <a:cxn ang="0">
                  <a:pos x="72" y="72"/>
                </a:cxn>
                <a:cxn ang="0">
                  <a:pos x="90" y="36"/>
                </a:cxn>
                <a:cxn ang="0">
                  <a:pos x="72" y="18"/>
                </a:cxn>
                <a:cxn ang="0">
                  <a:pos x="54" y="0"/>
                </a:cxn>
                <a:cxn ang="0">
                  <a:pos x="36" y="0"/>
                </a:cxn>
                <a:cxn ang="0">
                  <a:pos x="18" y="0"/>
                </a:cxn>
                <a:cxn ang="0">
                  <a:pos x="0" y="18"/>
                </a:cxn>
                <a:cxn ang="0">
                  <a:pos x="0" y="36"/>
                </a:cxn>
                <a:cxn ang="0">
                  <a:pos x="0" y="72"/>
                </a:cxn>
                <a:cxn ang="0">
                  <a:pos x="18" y="90"/>
                </a:cxn>
                <a:cxn ang="0">
                  <a:pos x="36" y="90"/>
                </a:cxn>
              </a:cxnLst>
              <a:rect l="0" t="0" r="r" b="b"/>
              <a:pathLst>
                <a:path w="91" h="91">
                  <a:moveTo>
                    <a:pt x="36" y="90"/>
                  </a:moveTo>
                  <a:lnTo>
                    <a:pt x="54" y="90"/>
                  </a:lnTo>
                  <a:lnTo>
                    <a:pt x="72" y="72"/>
                  </a:lnTo>
                  <a:lnTo>
                    <a:pt x="90" y="36"/>
                  </a:lnTo>
                  <a:lnTo>
                    <a:pt x="72" y="18"/>
                  </a:lnTo>
                  <a:lnTo>
                    <a:pt x="54" y="0"/>
                  </a:lnTo>
                  <a:lnTo>
                    <a:pt x="36" y="0"/>
                  </a:lnTo>
                  <a:lnTo>
                    <a:pt x="18" y="0"/>
                  </a:lnTo>
                  <a:lnTo>
                    <a:pt x="0" y="18"/>
                  </a:lnTo>
                  <a:lnTo>
                    <a:pt x="0" y="36"/>
                  </a:lnTo>
                  <a:lnTo>
                    <a:pt x="0" y="72"/>
                  </a:lnTo>
                  <a:lnTo>
                    <a:pt x="18" y="90"/>
                  </a:lnTo>
                  <a:lnTo>
                    <a:pt x="36" y="9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3571" name="Rectangle 2067"/>
            <p:cNvSpPr>
              <a:spLocks noChangeArrowheads="1"/>
            </p:cNvSpPr>
            <p:nvPr/>
          </p:nvSpPr>
          <p:spPr bwMode="auto">
            <a:xfrm>
              <a:off x="960" y="2304"/>
              <a:ext cx="3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2057400"/>
              <a:r>
                <a:rPr lang="en-US" b="1" i="1">
                  <a:solidFill>
                    <a:srgbClr val="000000"/>
                  </a:solidFill>
                  <a:effectLst/>
                </a:rPr>
                <a:t>ATC</a:t>
              </a:r>
            </a:p>
          </p:txBody>
        </p:sp>
      </p:grpSp>
      <p:sp>
        <p:nvSpPr>
          <p:cNvPr id="1943572" name="Freeform 2068"/>
          <p:cNvSpPr>
            <a:spLocks/>
          </p:cNvSpPr>
          <p:nvPr/>
        </p:nvSpPr>
        <p:spPr bwMode="auto">
          <a:xfrm>
            <a:off x="3810000" y="4267200"/>
            <a:ext cx="152400" cy="144463"/>
          </a:xfrm>
          <a:custGeom>
            <a:avLst/>
            <a:gdLst/>
            <a:ahLst/>
            <a:cxnLst>
              <a:cxn ang="0">
                <a:pos x="36" y="90"/>
              </a:cxn>
              <a:cxn ang="0">
                <a:pos x="54" y="90"/>
              </a:cxn>
              <a:cxn ang="0">
                <a:pos x="72" y="72"/>
              </a:cxn>
              <a:cxn ang="0">
                <a:pos x="90" y="36"/>
              </a:cxn>
              <a:cxn ang="0">
                <a:pos x="72" y="18"/>
              </a:cxn>
              <a:cxn ang="0">
                <a:pos x="54" y="0"/>
              </a:cxn>
              <a:cxn ang="0">
                <a:pos x="36" y="0"/>
              </a:cxn>
              <a:cxn ang="0">
                <a:pos x="18" y="0"/>
              </a:cxn>
              <a:cxn ang="0">
                <a:pos x="0" y="18"/>
              </a:cxn>
              <a:cxn ang="0">
                <a:pos x="0" y="36"/>
              </a:cxn>
              <a:cxn ang="0">
                <a:pos x="0" y="72"/>
              </a:cxn>
              <a:cxn ang="0">
                <a:pos x="18" y="90"/>
              </a:cxn>
              <a:cxn ang="0">
                <a:pos x="36" y="90"/>
              </a:cxn>
            </a:cxnLst>
            <a:rect l="0" t="0" r="r" b="b"/>
            <a:pathLst>
              <a:path w="91" h="91">
                <a:moveTo>
                  <a:pt x="36" y="90"/>
                </a:moveTo>
                <a:lnTo>
                  <a:pt x="54" y="90"/>
                </a:lnTo>
                <a:lnTo>
                  <a:pt x="72" y="72"/>
                </a:lnTo>
                <a:lnTo>
                  <a:pt x="90" y="36"/>
                </a:lnTo>
                <a:lnTo>
                  <a:pt x="72" y="18"/>
                </a:lnTo>
                <a:lnTo>
                  <a:pt x="54" y="0"/>
                </a:lnTo>
                <a:lnTo>
                  <a:pt x="36" y="0"/>
                </a:lnTo>
                <a:lnTo>
                  <a:pt x="18" y="0"/>
                </a:lnTo>
                <a:lnTo>
                  <a:pt x="0" y="18"/>
                </a:lnTo>
                <a:lnTo>
                  <a:pt x="0" y="36"/>
                </a:lnTo>
                <a:lnTo>
                  <a:pt x="0" y="72"/>
                </a:lnTo>
                <a:lnTo>
                  <a:pt x="18" y="90"/>
                </a:lnTo>
                <a:lnTo>
                  <a:pt x="36" y="90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3576" name="Text Box 2072"/>
          <p:cNvSpPr txBox="1">
            <a:spLocks noChangeArrowheads="1"/>
          </p:cNvSpPr>
          <p:nvPr/>
        </p:nvSpPr>
        <p:spPr bwMode="auto">
          <a:xfrm>
            <a:off x="2895600" y="1600200"/>
            <a:ext cx="3886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/>
              </a:rPr>
              <a:t>b. A Firm with Losses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5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Meaning of Competition</a:t>
            </a:r>
            <a:endParaRPr lang="en-US"/>
          </a:p>
        </p:txBody>
      </p:sp>
      <p:sp>
        <p:nvSpPr>
          <p:cNvPr id="18257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 a result of its characteristics, the perfectly competitive market has the following outcomes:</a:t>
            </a:r>
          </a:p>
          <a:p>
            <a:pPr lvl="1"/>
            <a:r>
              <a:rPr lang="en-US" smtClean="0"/>
              <a:t>The actions of any single buyer or seller in the market have a negligible impact on the market price.</a:t>
            </a:r>
          </a:p>
          <a:p>
            <a:pPr lvl="1"/>
            <a:r>
              <a:rPr lang="en-US" smtClean="0"/>
              <a:t>Each buyer and seller takes the market price as given.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5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5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25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5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25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5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5797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Supply in a Competitive Market</a:t>
            </a:r>
            <a:endParaRPr lang="en-US"/>
          </a:p>
        </p:txBody>
      </p:sp>
      <p:sp>
        <p:nvSpPr>
          <p:cNvPr id="19456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Market supply equals the sum of the quantities supplied by the individual firms in the market.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4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0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Short Run: Market Supply with a Fixed Number of Firms</a:t>
            </a:r>
            <a:endParaRPr lang="en-US"/>
          </a:p>
        </p:txBody>
      </p:sp>
      <p:sp>
        <p:nvSpPr>
          <p:cNvPr id="194867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any given price, each firm supplies a quantity of output so that its marginal cost equals price.  </a:t>
            </a:r>
          </a:p>
          <a:p>
            <a:r>
              <a:rPr lang="en-US" smtClean="0"/>
              <a:t>The market supply curve reflects the individual firms’ marginal cost curves. 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7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Short Run: Market Supply with a Fixed Number of Firms...</a:t>
            </a:r>
            <a:endParaRPr lang="en-US"/>
          </a:p>
        </p:txBody>
      </p:sp>
      <p:sp>
        <p:nvSpPr>
          <p:cNvPr id="1952773" name="Rectangle 5"/>
          <p:cNvSpPr>
            <a:spLocks noChangeArrowheads="1"/>
          </p:cNvSpPr>
          <p:nvPr/>
        </p:nvSpPr>
        <p:spPr bwMode="auto">
          <a:xfrm>
            <a:off x="1231900" y="2011363"/>
            <a:ext cx="30051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000000"/>
                </a:solidFill>
                <a:effectLst/>
              </a:rPr>
              <a:t>(a) Individual Firm Supply</a:t>
            </a:r>
          </a:p>
        </p:txBody>
      </p:sp>
      <p:sp>
        <p:nvSpPr>
          <p:cNvPr id="1952774" name="Rectangle 6"/>
          <p:cNvSpPr>
            <a:spLocks noChangeArrowheads="1"/>
          </p:cNvSpPr>
          <p:nvPr/>
        </p:nvSpPr>
        <p:spPr bwMode="auto">
          <a:xfrm>
            <a:off x="3733800" y="5791200"/>
            <a:ext cx="14351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effectLst/>
              </a:rPr>
              <a:t>Quantity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effectLst/>
              </a:rPr>
              <a:t>(firm)</a:t>
            </a:r>
          </a:p>
        </p:txBody>
      </p:sp>
      <p:sp>
        <p:nvSpPr>
          <p:cNvPr id="1952775" name="Rectangle 7"/>
          <p:cNvSpPr>
            <a:spLocks noChangeArrowheads="1"/>
          </p:cNvSpPr>
          <p:nvPr/>
        </p:nvSpPr>
        <p:spPr bwMode="auto">
          <a:xfrm>
            <a:off x="1157288" y="5748338"/>
            <a:ext cx="146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1952776" name="Rectangle 8"/>
          <p:cNvSpPr>
            <a:spLocks noChangeArrowheads="1"/>
          </p:cNvSpPr>
          <p:nvPr/>
        </p:nvSpPr>
        <p:spPr bwMode="auto">
          <a:xfrm>
            <a:off x="700088" y="2690813"/>
            <a:ext cx="574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000000"/>
                </a:solidFill>
                <a:effectLst/>
              </a:rPr>
              <a:t>Price</a:t>
            </a:r>
          </a:p>
        </p:txBody>
      </p:sp>
      <p:sp>
        <p:nvSpPr>
          <p:cNvPr id="1952778" name="Freeform 10"/>
          <p:cNvSpPr>
            <a:spLocks/>
          </p:cNvSpPr>
          <p:nvPr/>
        </p:nvSpPr>
        <p:spPr bwMode="auto">
          <a:xfrm>
            <a:off x="1309688" y="2770188"/>
            <a:ext cx="3289300" cy="2938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50"/>
              </a:cxn>
              <a:cxn ang="0">
                <a:pos x="2071" y="1850"/>
              </a:cxn>
            </a:cxnLst>
            <a:rect l="0" t="0" r="r" b="b"/>
            <a:pathLst>
              <a:path w="2072" h="1851">
                <a:moveTo>
                  <a:pt x="0" y="0"/>
                </a:moveTo>
                <a:lnTo>
                  <a:pt x="0" y="1850"/>
                </a:lnTo>
                <a:lnTo>
                  <a:pt x="2071" y="185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779" name="Rectangle 11"/>
          <p:cNvSpPr>
            <a:spLocks noChangeArrowheads="1"/>
          </p:cNvSpPr>
          <p:nvPr/>
        </p:nvSpPr>
        <p:spPr bwMode="auto">
          <a:xfrm>
            <a:off x="6000750" y="2011363"/>
            <a:ext cx="2073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000000"/>
                </a:solidFill>
                <a:effectLst/>
              </a:rPr>
              <a:t>(b) Market Supply</a:t>
            </a:r>
          </a:p>
        </p:txBody>
      </p:sp>
      <p:sp>
        <p:nvSpPr>
          <p:cNvPr id="1952780" name="Rectangle 12"/>
          <p:cNvSpPr>
            <a:spLocks noChangeArrowheads="1"/>
          </p:cNvSpPr>
          <p:nvPr/>
        </p:nvSpPr>
        <p:spPr bwMode="auto">
          <a:xfrm>
            <a:off x="8115300" y="5791200"/>
            <a:ext cx="10287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effectLst/>
              </a:rPr>
              <a:t>Quantity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effectLst/>
              </a:rPr>
              <a:t>(market)</a:t>
            </a:r>
          </a:p>
        </p:txBody>
      </p:sp>
      <p:sp>
        <p:nvSpPr>
          <p:cNvPr id="1952781" name="Rectangle 13"/>
          <p:cNvSpPr>
            <a:spLocks noChangeArrowheads="1"/>
          </p:cNvSpPr>
          <p:nvPr/>
        </p:nvSpPr>
        <p:spPr bwMode="auto">
          <a:xfrm>
            <a:off x="4805363" y="2690813"/>
            <a:ext cx="574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000000"/>
                </a:solidFill>
                <a:effectLst/>
              </a:rPr>
              <a:t>Price</a:t>
            </a:r>
          </a:p>
        </p:txBody>
      </p:sp>
      <p:sp>
        <p:nvSpPr>
          <p:cNvPr id="1952782" name="Rectangle 14"/>
          <p:cNvSpPr>
            <a:spLocks noChangeArrowheads="1"/>
          </p:cNvSpPr>
          <p:nvPr/>
        </p:nvSpPr>
        <p:spPr bwMode="auto">
          <a:xfrm>
            <a:off x="5260975" y="5748338"/>
            <a:ext cx="146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1952783" name="Rectangle 15"/>
          <p:cNvSpPr>
            <a:spLocks noChangeArrowheads="1"/>
          </p:cNvSpPr>
          <p:nvPr/>
        </p:nvSpPr>
        <p:spPr bwMode="auto">
          <a:xfrm>
            <a:off x="8001000" y="3124200"/>
            <a:ext cx="865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</a:rPr>
              <a:t>Supply</a:t>
            </a:r>
          </a:p>
        </p:txBody>
      </p:sp>
      <p:sp>
        <p:nvSpPr>
          <p:cNvPr id="1952786" name="Freeform 18"/>
          <p:cNvSpPr>
            <a:spLocks/>
          </p:cNvSpPr>
          <p:nvPr/>
        </p:nvSpPr>
        <p:spPr bwMode="auto">
          <a:xfrm>
            <a:off x="5413375" y="2770188"/>
            <a:ext cx="3308350" cy="2938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50"/>
              </a:cxn>
              <a:cxn ang="0">
                <a:pos x="2083" y="1850"/>
              </a:cxn>
            </a:cxnLst>
            <a:rect l="0" t="0" r="r" b="b"/>
            <a:pathLst>
              <a:path w="2084" h="1851">
                <a:moveTo>
                  <a:pt x="0" y="0"/>
                </a:moveTo>
                <a:lnTo>
                  <a:pt x="0" y="1850"/>
                </a:lnTo>
                <a:lnTo>
                  <a:pt x="2083" y="185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787" name="Rectangle 19"/>
          <p:cNvSpPr>
            <a:spLocks noChangeArrowheads="1"/>
          </p:cNvSpPr>
          <p:nvPr/>
        </p:nvSpPr>
        <p:spPr bwMode="auto">
          <a:xfrm>
            <a:off x="3962400" y="3200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</a:rPr>
              <a:t>MC</a:t>
            </a:r>
          </a:p>
        </p:txBody>
      </p:sp>
      <p:sp>
        <p:nvSpPr>
          <p:cNvPr id="1952790" name="Line 22"/>
          <p:cNvSpPr>
            <a:spLocks noChangeShapeType="1"/>
          </p:cNvSpPr>
          <p:nvPr/>
        </p:nvSpPr>
        <p:spPr bwMode="auto">
          <a:xfrm flipV="1">
            <a:off x="1577975" y="3505200"/>
            <a:ext cx="2384425" cy="197643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791" name="Line 23"/>
          <p:cNvSpPr>
            <a:spLocks noChangeShapeType="1"/>
          </p:cNvSpPr>
          <p:nvPr/>
        </p:nvSpPr>
        <p:spPr bwMode="auto">
          <a:xfrm>
            <a:off x="1295400" y="4876800"/>
            <a:ext cx="9906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792" name="Line 24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793" name="Line 25"/>
          <p:cNvSpPr>
            <a:spLocks noChangeShapeType="1"/>
          </p:cNvSpPr>
          <p:nvPr/>
        </p:nvSpPr>
        <p:spPr bwMode="auto">
          <a:xfrm>
            <a:off x="5410200" y="4953000"/>
            <a:ext cx="9144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794" name="Line 26"/>
          <p:cNvSpPr>
            <a:spLocks noChangeShapeType="1"/>
          </p:cNvSpPr>
          <p:nvPr/>
        </p:nvSpPr>
        <p:spPr bwMode="auto">
          <a:xfrm flipV="1">
            <a:off x="5867400" y="3429000"/>
            <a:ext cx="213360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795" name="Line 27"/>
          <p:cNvSpPr>
            <a:spLocks noChangeShapeType="1"/>
          </p:cNvSpPr>
          <p:nvPr/>
        </p:nvSpPr>
        <p:spPr bwMode="auto">
          <a:xfrm flipH="1">
            <a:off x="6400800" y="49530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796" name="Line 28"/>
          <p:cNvSpPr>
            <a:spLocks noChangeShapeType="1"/>
          </p:cNvSpPr>
          <p:nvPr/>
        </p:nvSpPr>
        <p:spPr bwMode="auto">
          <a:xfrm>
            <a:off x="1295400" y="4038600"/>
            <a:ext cx="19812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797" name="Line 29"/>
          <p:cNvSpPr>
            <a:spLocks noChangeShapeType="1"/>
          </p:cNvSpPr>
          <p:nvPr/>
        </p:nvSpPr>
        <p:spPr bwMode="auto">
          <a:xfrm>
            <a:off x="3276600" y="4038600"/>
            <a:ext cx="0" cy="167640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798" name="Line 30"/>
          <p:cNvSpPr>
            <a:spLocks noChangeShapeType="1"/>
          </p:cNvSpPr>
          <p:nvPr/>
        </p:nvSpPr>
        <p:spPr bwMode="auto">
          <a:xfrm>
            <a:off x="5410200" y="4038600"/>
            <a:ext cx="19050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799" name="Line 31"/>
          <p:cNvSpPr>
            <a:spLocks noChangeShapeType="1"/>
          </p:cNvSpPr>
          <p:nvPr/>
        </p:nvSpPr>
        <p:spPr bwMode="auto">
          <a:xfrm>
            <a:off x="7315200" y="4038600"/>
            <a:ext cx="0" cy="167640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2800" name="Text Box 32"/>
          <p:cNvSpPr txBox="1">
            <a:spLocks noChangeArrowheads="1"/>
          </p:cNvSpPr>
          <p:nvPr/>
        </p:nvSpPr>
        <p:spPr bwMode="auto">
          <a:xfrm>
            <a:off x="609600" y="47244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effectLst/>
              </a:rPr>
              <a:t>1.00</a:t>
            </a:r>
          </a:p>
        </p:txBody>
      </p:sp>
      <p:sp>
        <p:nvSpPr>
          <p:cNvPr id="1952801" name="Text Box 33"/>
          <p:cNvSpPr txBox="1">
            <a:spLocks noChangeArrowheads="1"/>
          </p:cNvSpPr>
          <p:nvPr/>
        </p:nvSpPr>
        <p:spPr bwMode="auto">
          <a:xfrm>
            <a:off x="457200" y="3810000"/>
            <a:ext cx="990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effectLst/>
              </a:rPr>
              <a:t>$2.00</a:t>
            </a:r>
          </a:p>
        </p:txBody>
      </p:sp>
      <p:sp>
        <p:nvSpPr>
          <p:cNvPr id="1952802" name="Text Box 34"/>
          <p:cNvSpPr txBox="1">
            <a:spLocks noChangeArrowheads="1"/>
          </p:cNvSpPr>
          <p:nvPr/>
        </p:nvSpPr>
        <p:spPr bwMode="auto">
          <a:xfrm>
            <a:off x="1905000" y="56388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effectLst/>
              </a:rPr>
              <a:t>100</a:t>
            </a:r>
          </a:p>
        </p:txBody>
      </p:sp>
      <p:sp>
        <p:nvSpPr>
          <p:cNvPr id="1952803" name="Text Box 35"/>
          <p:cNvSpPr txBox="1">
            <a:spLocks noChangeArrowheads="1"/>
          </p:cNvSpPr>
          <p:nvPr/>
        </p:nvSpPr>
        <p:spPr bwMode="auto">
          <a:xfrm>
            <a:off x="2895600" y="56388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effectLst/>
              </a:rPr>
              <a:t>200</a:t>
            </a:r>
          </a:p>
        </p:txBody>
      </p:sp>
      <p:sp>
        <p:nvSpPr>
          <p:cNvPr id="1952804" name="Text Box 36"/>
          <p:cNvSpPr txBox="1">
            <a:spLocks noChangeArrowheads="1"/>
          </p:cNvSpPr>
          <p:nvPr/>
        </p:nvSpPr>
        <p:spPr bwMode="auto">
          <a:xfrm>
            <a:off x="4724400" y="48006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effectLst/>
              </a:rPr>
              <a:t>1.00</a:t>
            </a:r>
          </a:p>
        </p:txBody>
      </p:sp>
      <p:sp>
        <p:nvSpPr>
          <p:cNvPr id="1952805" name="Text Box 37"/>
          <p:cNvSpPr txBox="1">
            <a:spLocks noChangeArrowheads="1"/>
          </p:cNvSpPr>
          <p:nvPr/>
        </p:nvSpPr>
        <p:spPr bwMode="auto">
          <a:xfrm>
            <a:off x="4572000" y="3810000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effectLst/>
              </a:rPr>
              <a:t>$2.00</a:t>
            </a:r>
          </a:p>
        </p:txBody>
      </p:sp>
      <p:sp>
        <p:nvSpPr>
          <p:cNvPr id="1952806" name="Text Box 38"/>
          <p:cNvSpPr txBox="1">
            <a:spLocks noChangeArrowheads="1"/>
          </p:cNvSpPr>
          <p:nvPr/>
        </p:nvSpPr>
        <p:spPr bwMode="auto">
          <a:xfrm>
            <a:off x="5791200" y="5715000"/>
            <a:ext cx="1143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effectLst/>
              </a:rPr>
              <a:t>100,000</a:t>
            </a:r>
          </a:p>
        </p:txBody>
      </p:sp>
      <p:sp>
        <p:nvSpPr>
          <p:cNvPr id="1952807" name="Text Box 39"/>
          <p:cNvSpPr txBox="1">
            <a:spLocks noChangeArrowheads="1"/>
          </p:cNvSpPr>
          <p:nvPr/>
        </p:nvSpPr>
        <p:spPr bwMode="auto">
          <a:xfrm>
            <a:off x="6934200" y="5715000"/>
            <a:ext cx="1143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effectLst/>
              </a:rPr>
              <a:t>200,000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Long Run: Market Supply with Entry and Exit</a:t>
            </a:r>
            <a:endParaRPr lang="en-US"/>
          </a:p>
        </p:txBody>
      </p:sp>
      <p:sp>
        <p:nvSpPr>
          <p:cNvPr id="195072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Firms will enter or exit the market until profit is driven to zero.</a:t>
            </a:r>
          </a:p>
          <a:p>
            <a:r>
              <a:rPr lang="en-US" smtClean="0"/>
              <a:t>In the long run, price equals the 	minimum of average total cost.</a:t>
            </a:r>
          </a:p>
          <a:p>
            <a:r>
              <a:rPr lang="en-US" smtClean="0"/>
              <a:t>The long-run market supply curve is horizontal at this price.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5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5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5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5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5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5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5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5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5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5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72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Long Run: Market Supply with Entry and Exit...</a:t>
            </a:r>
            <a:endParaRPr lang="en-US"/>
          </a:p>
        </p:txBody>
      </p:sp>
      <p:sp>
        <p:nvSpPr>
          <p:cNvPr id="1954821" name="Rectangle 5"/>
          <p:cNvSpPr>
            <a:spLocks noChangeArrowheads="1"/>
          </p:cNvSpPr>
          <p:nvPr/>
        </p:nvSpPr>
        <p:spPr bwMode="auto">
          <a:xfrm>
            <a:off x="1231900" y="2011363"/>
            <a:ext cx="3603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000000"/>
                </a:solidFill>
                <a:effectLst/>
              </a:rPr>
              <a:t>(a) Firm’s Zero-Profit Condition</a:t>
            </a:r>
          </a:p>
        </p:txBody>
      </p:sp>
      <p:sp>
        <p:nvSpPr>
          <p:cNvPr id="1954822" name="Rectangle 6"/>
          <p:cNvSpPr>
            <a:spLocks noChangeArrowheads="1"/>
          </p:cNvSpPr>
          <p:nvPr/>
        </p:nvSpPr>
        <p:spPr bwMode="auto">
          <a:xfrm>
            <a:off x="3517900" y="5748338"/>
            <a:ext cx="9953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effectLst/>
              </a:rPr>
              <a:t>Quantity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effectLst/>
              </a:rPr>
              <a:t>(firm)</a:t>
            </a:r>
          </a:p>
        </p:txBody>
      </p:sp>
      <p:sp>
        <p:nvSpPr>
          <p:cNvPr id="1954823" name="Rectangle 7"/>
          <p:cNvSpPr>
            <a:spLocks noChangeArrowheads="1"/>
          </p:cNvSpPr>
          <p:nvPr/>
        </p:nvSpPr>
        <p:spPr bwMode="auto">
          <a:xfrm>
            <a:off x="1157288" y="5748338"/>
            <a:ext cx="146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1954824" name="Rectangle 8"/>
          <p:cNvSpPr>
            <a:spLocks noChangeArrowheads="1"/>
          </p:cNvSpPr>
          <p:nvPr/>
        </p:nvSpPr>
        <p:spPr bwMode="auto">
          <a:xfrm>
            <a:off x="700088" y="2690813"/>
            <a:ext cx="574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000000"/>
                </a:solidFill>
                <a:effectLst/>
              </a:rPr>
              <a:t>Price</a:t>
            </a:r>
          </a:p>
        </p:txBody>
      </p:sp>
      <p:sp>
        <p:nvSpPr>
          <p:cNvPr id="1954825" name="Rectangle 9"/>
          <p:cNvSpPr>
            <a:spLocks noChangeArrowheads="1"/>
          </p:cNvSpPr>
          <p:nvPr/>
        </p:nvSpPr>
        <p:spPr bwMode="auto">
          <a:xfrm>
            <a:off x="180975" y="4262438"/>
            <a:ext cx="1081088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effectLst/>
              </a:rPr>
              <a:t> </a:t>
            </a:r>
            <a:r>
              <a:rPr lang="en-US" sz="1800" b="1" i="1">
                <a:solidFill>
                  <a:srgbClr val="000000"/>
                </a:solidFill>
                <a:effectLst/>
              </a:rPr>
              <a:t>P</a:t>
            </a:r>
            <a:r>
              <a:rPr lang="en-US" sz="1800" b="1">
                <a:solidFill>
                  <a:srgbClr val="000000"/>
                </a:solidFill>
                <a:effectLst/>
              </a:rPr>
              <a:t> =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effectLst/>
              </a:rPr>
              <a:t>minimum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effectLst/>
              </a:rPr>
              <a:t> </a:t>
            </a:r>
            <a:r>
              <a:rPr lang="en-US" sz="1800" b="1" i="1">
                <a:solidFill>
                  <a:srgbClr val="000000"/>
                </a:solidFill>
                <a:effectLst/>
              </a:rPr>
              <a:t>ATC</a:t>
            </a:r>
          </a:p>
        </p:txBody>
      </p:sp>
      <p:sp>
        <p:nvSpPr>
          <p:cNvPr id="1954826" name="Freeform 10"/>
          <p:cNvSpPr>
            <a:spLocks/>
          </p:cNvSpPr>
          <p:nvPr/>
        </p:nvSpPr>
        <p:spPr bwMode="auto">
          <a:xfrm>
            <a:off x="1309688" y="2770188"/>
            <a:ext cx="3289300" cy="2938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50"/>
              </a:cxn>
              <a:cxn ang="0">
                <a:pos x="2071" y="1850"/>
              </a:cxn>
            </a:cxnLst>
            <a:rect l="0" t="0" r="r" b="b"/>
            <a:pathLst>
              <a:path w="2072" h="1851">
                <a:moveTo>
                  <a:pt x="0" y="0"/>
                </a:moveTo>
                <a:lnTo>
                  <a:pt x="0" y="1850"/>
                </a:lnTo>
                <a:lnTo>
                  <a:pt x="2071" y="185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4827" name="Rectangle 11"/>
          <p:cNvSpPr>
            <a:spLocks noChangeArrowheads="1"/>
          </p:cNvSpPr>
          <p:nvPr/>
        </p:nvSpPr>
        <p:spPr bwMode="auto">
          <a:xfrm>
            <a:off x="6000750" y="2011363"/>
            <a:ext cx="2073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000000"/>
                </a:solidFill>
                <a:effectLst/>
              </a:rPr>
              <a:t>(b) Market Supply</a:t>
            </a:r>
          </a:p>
        </p:txBody>
      </p:sp>
      <p:sp>
        <p:nvSpPr>
          <p:cNvPr id="1954828" name="Rectangle 12"/>
          <p:cNvSpPr>
            <a:spLocks noChangeArrowheads="1"/>
          </p:cNvSpPr>
          <p:nvPr/>
        </p:nvSpPr>
        <p:spPr bwMode="auto">
          <a:xfrm>
            <a:off x="7643813" y="5748338"/>
            <a:ext cx="10287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effectLst/>
              </a:rPr>
              <a:t>Quantity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rgbClr val="000000"/>
                </a:solidFill>
                <a:effectLst/>
              </a:rPr>
              <a:t>(market)</a:t>
            </a:r>
          </a:p>
        </p:txBody>
      </p:sp>
      <p:sp>
        <p:nvSpPr>
          <p:cNvPr id="1954829" name="Rectangle 13"/>
          <p:cNvSpPr>
            <a:spLocks noChangeArrowheads="1"/>
          </p:cNvSpPr>
          <p:nvPr/>
        </p:nvSpPr>
        <p:spPr bwMode="auto">
          <a:xfrm>
            <a:off x="4805363" y="2690813"/>
            <a:ext cx="574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000000"/>
                </a:solidFill>
                <a:effectLst/>
              </a:rPr>
              <a:t>Price</a:t>
            </a:r>
          </a:p>
        </p:txBody>
      </p:sp>
      <p:sp>
        <p:nvSpPr>
          <p:cNvPr id="1954830" name="Rectangle 14"/>
          <p:cNvSpPr>
            <a:spLocks noChangeArrowheads="1"/>
          </p:cNvSpPr>
          <p:nvPr/>
        </p:nvSpPr>
        <p:spPr bwMode="auto">
          <a:xfrm>
            <a:off x="5260975" y="5748338"/>
            <a:ext cx="146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 b="1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1954831" name="Rectangle 15"/>
          <p:cNvSpPr>
            <a:spLocks noChangeArrowheads="1"/>
          </p:cNvSpPr>
          <p:nvPr/>
        </p:nvSpPr>
        <p:spPr bwMode="auto">
          <a:xfrm>
            <a:off x="8169275" y="4524375"/>
            <a:ext cx="865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>
                <a:solidFill>
                  <a:srgbClr val="000000"/>
                </a:solidFill>
                <a:effectLst/>
              </a:rPr>
              <a:t>Supply</a:t>
            </a:r>
          </a:p>
        </p:txBody>
      </p:sp>
      <p:sp>
        <p:nvSpPr>
          <p:cNvPr id="1954832" name="Line 16"/>
          <p:cNvSpPr>
            <a:spLocks noChangeShapeType="1"/>
          </p:cNvSpPr>
          <p:nvPr/>
        </p:nvSpPr>
        <p:spPr bwMode="auto">
          <a:xfrm flipH="1" flipV="1">
            <a:off x="1295400" y="4648200"/>
            <a:ext cx="404653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4834" name="Freeform 18"/>
          <p:cNvSpPr>
            <a:spLocks/>
          </p:cNvSpPr>
          <p:nvPr/>
        </p:nvSpPr>
        <p:spPr bwMode="auto">
          <a:xfrm>
            <a:off x="5413375" y="2770188"/>
            <a:ext cx="3308350" cy="2938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850"/>
              </a:cxn>
              <a:cxn ang="0">
                <a:pos x="2083" y="1850"/>
              </a:cxn>
            </a:cxnLst>
            <a:rect l="0" t="0" r="r" b="b"/>
            <a:pathLst>
              <a:path w="2084" h="1851">
                <a:moveTo>
                  <a:pt x="0" y="0"/>
                </a:moveTo>
                <a:lnTo>
                  <a:pt x="0" y="1850"/>
                </a:lnTo>
                <a:lnTo>
                  <a:pt x="2083" y="185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4835" name="Rectangle 19"/>
          <p:cNvSpPr>
            <a:spLocks noChangeArrowheads="1"/>
          </p:cNvSpPr>
          <p:nvPr/>
        </p:nvSpPr>
        <p:spPr bwMode="auto">
          <a:xfrm>
            <a:off x="3417888" y="3505200"/>
            <a:ext cx="468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</a:rPr>
              <a:t>MC</a:t>
            </a:r>
          </a:p>
        </p:txBody>
      </p:sp>
      <p:sp>
        <p:nvSpPr>
          <p:cNvPr id="1954836" name="Rectangle 20"/>
          <p:cNvSpPr>
            <a:spLocks noChangeArrowheads="1"/>
          </p:cNvSpPr>
          <p:nvPr/>
        </p:nvSpPr>
        <p:spPr bwMode="auto">
          <a:xfrm>
            <a:off x="3962400" y="3886200"/>
            <a:ext cx="658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b="1" i="1">
                <a:solidFill>
                  <a:srgbClr val="000000"/>
                </a:solidFill>
                <a:effectLst/>
              </a:rPr>
              <a:t>ATC</a:t>
            </a:r>
          </a:p>
        </p:txBody>
      </p:sp>
      <p:sp>
        <p:nvSpPr>
          <p:cNvPr id="1954838" name="Line 22"/>
          <p:cNvSpPr>
            <a:spLocks noChangeShapeType="1"/>
          </p:cNvSpPr>
          <p:nvPr/>
        </p:nvSpPr>
        <p:spPr bwMode="auto">
          <a:xfrm flipV="1">
            <a:off x="1676400" y="3810000"/>
            <a:ext cx="1779588" cy="166528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4843" name="Line 27"/>
          <p:cNvSpPr>
            <a:spLocks noChangeShapeType="1"/>
          </p:cNvSpPr>
          <p:nvPr/>
        </p:nvSpPr>
        <p:spPr bwMode="auto">
          <a:xfrm>
            <a:off x="5410200" y="4648200"/>
            <a:ext cx="25908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4848" name="Freeform 32"/>
          <p:cNvSpPr>
            <a:spLocks/>
          </p:cNvSpPr>
          <p:nvPr/>
        </p:nvSpPr>
        <p:spPr bwMode="auto">
          <a:xfrm>
            <a:off x="1524000" y="3886200"/>
            <a:ext cx="2286000" cy="774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288"/>
              </a:cxn>
              <a:cxn ang="0">
                <a:pos x="288" y="432"/>
              </a:cxn>
              <a:cxn ang="0">
                <a:pos x="480" y="480"/>
              </a:cxn>
              <a:cxn ang="0">
                <a:pos x="672" y="480"/>
              </a:cxn>
              <a:cxn ang="0">
                <a:pos x="912" y="432"/>
              </a:cxn>
              <a:cxn ang="0">
                <a:pos x="1152" y="288"/>
              </a:cxn>
              <a:cxn ang="0">
                <a:pos x="1296" y="144"/>
              </a:cxn>
            </a:cxnLst>
            <a:rect l="0" t="0" r="r" b="b"/>
            <a:pathLst>
              <a:path w="1296" h="488">
                <a:moveTo>
                  <a:pt x="0" y="0"/>
                </a:moveTo>
                <a:cubicBezTo>
                  <a:pt x="24" y="108"/>
                  <a:pt x="48" y="216"/>
                  <a:pt x="96" y="288"/>
                </a:cubicBezTo>
                <a:cubicBezTo>
                  <a:pt x="144" y="360"/>
                  <a:pt x="224" y="400"/>
                  <a:pt x="288" y="432"/>
                </a:cubicBezTo>
                <a:cubicBezTo>
                  <a:pt x="352" y="464"/>
                  <a:pt x="416" y="472"/>
                  <a:pt x="480" y="480"/>
                </a:cubicBezTo>
                <a:cubicBezTo>
                  <a:pt x="544" y="488"/>
                  <a:pt x="600" y="488"/>
                  <a:pt x="672" y="480"/>
                </a:cubicBezTo>
                <a:cubicBezTo>
                  <a:pt x="744" y="472"/>
                  <a:pt x="832" y="464"/>
                  <a:pt x="912" y="432"/>
                </a:cubicBezTo>
                <a:cubicBezTo>
                  <a:pt x="992" y="400"/>
                  <a:pt x="1088" y="336"/>
                  <a:pt x="1152" y="288"/>
                </a:cubicBezTo>
                <a:cubicBezTo>
                  <a:pt x="1216" y="240"/>
                  <a:pt x="1264" y="168"/>
                  <a:pt x="1296" y="144"/>
                </a:cubicBezTo>
              </a:path>
            </a:pathLst>
          </a:custGeom>
          <a:noFill/>
          <a:ln w="38100" cap="flat" cmpd="sng">
            <a:solidFill>
              <a:srgbClr val="0066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Long Run: Market Supply with Entry and Exit</a:t>
            </a:r>
            <a:endParaRPr lang="en-US"/>
          </a:p>
        </p:txBody>
      </p:sp>
      <p:sp>
        <p:nvSpPr>
          <p:cNvPr id="195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 the end of the process of entry and exit, firms that remain must be making zero economic profit.</a:t>
            </a:r>
          </a:p>
          <a:p>
            <a:r>
              <a:rPr lang="en-US" smtClean="0"/>
              <a:t>The process of entry &amp; exit ends only when price and average total cost are driven to equality.</a:t>
            </a:r>
          </a:p>
          <a:p>
            <a:r>
              <a:rPr lang="en-US" smtClean="0"/>
              <a:t>Long-run equilibrium must have firms operating at their efficient scale.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5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5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5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5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5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5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5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5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5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5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86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Firms Stay in Business with Zero Profit</a:t>
            </a:r>
            <a:endParaRPr lang="en-US"/>
          </a:p>
        </p:txBody>
      </p:sp>
      <p:sp>
        <p:nvSpPr>
          <p:cNvPr id="195891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Profit equals total revenue minus total cost.</a:t>
            </a:r>
          </a:p>
          <a:p>
            <a:r>
              <a:rPr lang="en-US" smtClean="0"/>
              <a:t>Total cost includes all the opportunity costs of the firm.</a:t>
            </a:r>
          </a:p>
          <a:p>
            <a:r>
              <a:rPr lang="en-US" smtClean="0"/>
              <a:t>In the zero-profit equilibrium, the firm’s revenue compensates the owners for the time and money they expend to keep the business going.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5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5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5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5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5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5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5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5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5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5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891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Increase in Demand in the Short Run</a:t>
            </a:r>
            <a:endParaRPr lang="en-US"/>
          </a:p>
        </p:txBody>
      </p:sp>
      <p:sp>
        <p:nvSpPr>
          <p:cNvPr id="19609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increase in demand raises price and quantity in the short run.</a:t>
            </a:r>
          </a:p>
          <a:p>
            <a:r>
              <a:rPr lang="en-US" smtClean="0"/>
              <a:t>Firms earn profits because price now exceeds average total cost.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6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6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6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6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6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6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6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096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Increase in Demand in the Short Run...</a:t>
            </a:r>
            <a:endParaRPr lang="en-US"/>
          </a:p>
        </p:txBody>
      </p:sp>
      <p:sp>
        <p:nvSpPr>
          <p:cNvPr id="1965061" name="Rectangle 5"/>
          <p:cNvSpPr>
            <a:spLocks noChangeArrowheads="1"/>
          </p:cNvSpPr>
          <p:nvPr/>
        </p:nvSpPr>
        <p:spPr bwMode="auto">
          <a:xfrm>
            <a:off x="6781800" y="2041525"/>
            <a:ext cx="896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Market</a:t>
            </a:r>
          </a:p>
        </p:txBody>
      </p:sp>
      <p:sp>
        <p:nvSpPr>
          <p:cNvPr id="1965062" name="Rectangle 6"/>
          <p:cNvSpPr>
            <a:spLocks noChangeArrowheads="1"/>
          </p:cNvSpPr>
          <p:nvPr/>
        </p:nvSpPr>
        <p:spPr bwMode="auto">
          <a:xfrm>
            <a:off x="2282825" y="2073275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Firm</a:t>
            </a:r>
          </a:p>
        </p:txBody>
      </p:sp>
      <p:sp>
        <p:nvSpPr>
          <p:cNvPr id="1965063" name="Rectangle 7"/>
          <p:cNvSpPr>
            <a:spLocks noChangeArrowheads="1"/>
          </p:cNvSpPr>
          <p:nvPr/>
        </p:nvSpPr>
        <p:spPr bwMode="auto">
          <a:xfrm>
            <a:off x="3022600" y="5253038"/>
            <a:ext cx="11033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Quantity</a:t>
            </a:r>
          </a:p>
          <a:p>
            <a:pPr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(firm)</a:t>
            </a:r>
          </a:p>
        </p:txBody>
      </p:sp>
      <p:sp>
        <p:nvSpPr>
          <p:cNvPr id="1965064" name="Rectangle 8"/>
          <p:cNvSpPr>
            <a:spLocks noChangeArrowheads="1"/>
          </p:cNvSpPr>
          <p:nvPr/>
        </p:nvSpPr>
        <p:spPr bwMode="auto">
          <a:xfrm>
            <a:off x="593725" y="5253038"/>
            <a:ext cx="16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1965065" name="Rectangle 9"/>
          <p:cNvSpPr>
            <a:spLocks noChangeArrowheads="1"/>
          </p:cNvSpPr>
          <p:nvPr/>
        </p:nvSpPr>
        <p:spPr bwMode="auto">
          <a:xfrm>
            <a:off x="87313" y="2416175"/>
            <a:ext cx="636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Price</a:t>
            </a:r>
          </a:p>
        </p:txBody>
      </p:sp>
      <p:sp>
        <p:nvSpPr>
          <p:cNvPr id="1965066" name="Rectangle 10"/>
          <p:cNvSpPr>
            <a:spLocks noChangeArrowheads="1"/>
          </p:cNvSpPr>
          <p:nvPr/>
        </p:nvSpPr>
        <p:spPr bwMode="auto">
          <a:xfrm>
            <a:off x="2360613" y="32258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MC</a:t>
            </a:r>
          </a:p>
        </p:txBody>
      </p:sp>
      <p:sp>
        <p:nvSpPr>
          <p:cNvPr id="1965067" name="Rectangle 11"/>
          <p:cNvSpPr>
            <a:spLocks noChangeArrowheads="1"/>
          </p:cNvSpPr>
          <p:nvPr/>
        </p:nvSpPr>
        <p:spPr bwMode="auto">
          <a:xfrm>
            <a:off x="3276600" y="3048000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ATC</a:t>
            </a:r>
          </a:p>
        </p:txBody>
      </p:sp>
      <p:sp>
        <p:nvSpPr>
          <p:cNvPr id="1965069" name="Rectangle 13"/>
          <p:cNvSpPr>
            <a:spLocks noChangeArrowheads="1"/>
          </p:cNvSpPr>
          <p:nvPr/>
        </p:nvSpPr>
        <p:spPr bwMode="auto">
          <a:xfrm>
            <a:off x="452438" y="3900488"/>
            <a:ext cx="271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P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1</a:t>
            </a:r>
          </a:p>
        </p:txBody>
      </p:sp>
      <p:sp>
        <p:nvSpPr>
          <p:cNvPr id="1965070" name="Rectangle 14"/>
          <p:cNvSpPr>
            <a:spLocks noChangeArrowheads="1"/>
          </p:cNvSpPr>
          <p:nvPr/>
        </p:nvSpPr>
        <p:spPr bwMode="auto">
          <a:xfrm>
            <a:off x="7637463" y="5253038"/>
            <a:ext cx="11445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Quantity</a:t>
            </a:r>
          </a:p>
          <a:p>
            <a:pPr algn="l"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(market)</a:t>
            </a:r>
          </a:p>
        </p:txBody>
      </p:sp>
      <p:sp>
        <p:nvSpPr>
          <p:cNvPr id="1965071" name="Rectangle 15"/>
          <p:cNvSpPr>
            <a:spLocks noChangeArrowheads="1"/>
          </p:cNvSpPr>
          <p:nvPr/>
        </p:nvSpPr>
        <p:spPr bwMode="auto">
          <a:xfrm>
            <a:off x="4686300" y="2416175"/>
            <a:ext cx="63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Price</a:t>
            </a:r>
          </a:p>
        </p:txBody>
      </p:sp>
      <p:sp>
        <p:nvSpPr>
          <p:cNvPr id="1965072" name="Rectangle 16"/>
          <p:cNvSpPr>
            <a:spLocks noChangeArrowheads="1"/>
          </p:cNvSpPr>
          <p:nvPr/>
        </p:nvSpPr>
        <p:spPr bwMode="auto">
          <a:xfrm>
            <a:off x="5172075" y="5253038"/>
            <a:ext cx="16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1965073" name="Rectangle 17"/>
          <p:cNvSpPr>
            <a:spLocks noChangeArrowheads="1"/>
          </p:cNvSpPr>
          <p:nvPr/>
        </p:nvSpPr>
        <p:spPr bwMode="auto">
          <a:xfrm>
            <a:off x="7159625" y="4640263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D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1</a:t>
            </a:r>
          </a:p>
        </p:txBody>
      </p:sp>
      <p:sp>
        <p:nvSpPr>
          <p:cNvPr id="1965074" name="Freeform 18"/>
          <p:cNvSpPr>
            <a:spLocks/>
          </p:cNvSpPr>
          <p:nvPr/>
        </p:nvSpPr>
        <p:spPr bwMode="auto">
          <a:xfrm>
            <a:off x="5329238" y="2486025"/>
            <a:ext cx="3378200" cy="2738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24"/>
              </a:cxn>
              <a:cxn ang="0">
                <a:pos x="2127" y="1724"/>
              </a:cxn>
            </a:cxnLst>
            <a:rect l="0" t="0" r="r" b="b"/>
            <a:pathLst>
              <a:path w="2128" h="1725">
                <a:moveTo>
                  <a:pt x="0" y="0"/>
                </a:moveTo>
                <a:lnTo>
                  <a:pt x="0" y="1724"/>
                </a:lnTo>
                <a:lnTo>
                  <a:pt x="2127" y="1724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5075" name="Rectangle 19"/>
          <p:cNvSpPr>
            <a:spLocks noChangeArrowheads="1"/>
          </p:cNvSpPr>
          <p:nvPr/>
        </p:nvSpPr>
        <p:spPr bwMode="auto">
          <a:xfrm>
            <a:off x="5030788" y="3949700"/>
            <a:ext cx="271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P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1</a:t>
            </a:r>
          </a:p>
        </p:txBody>
      </p:sp>
      <p:sp>
        <p:nvSpPr>
          <p:cNvPr id="1965076" name="Rectangle 20"/>
          <p:cNvSpPr>
            <a:spLocks noChangeArrowheads="1"/>
          </p:cNvSpPr>
          <p:nvPr/>
        </p:nvSpPr>
        <p:spPr bwMode="auto">
          <a:xfrm>
            <a:off x="6310313" y="5253038"/>
            <a:ext cx="300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Q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1</a:t>
            </a:r>
          </a:p>
        </p:txBody>
      </p:sp>
      <p:sp>
        <p:nvSpPr>
          <p:cNvPr id="1965077" name="Rectangle 21"/>
          <p:cNvSpPr>
            <a:spLocks noChangeArrowheads="1"/>
          </p:cNvSpPr>
          <p:nvPr/>
        </p:nvSpPr>
        <p:spPr bwMode="auto">
          <a:xfrm>
            <a:off x="6305550" y="3646488"/>
            <a:ext cx="17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A</a:t>
            </a:r>
          </a:p>
        </p:txBody>
      </p:sp>
      <p:sp>
        <p:nvSpPr>
          <p:cNvPr id="1965083" name="Line 27"/>
          <p:cNvSpPr>
            <a:spLocks noChangeShapeType="1"/>
          </p:cNvSpPr>
          <p:nvPr/>
        </p:nvSpPr>
        <p:spPr bwMode="auto">
          <a:xfrm flipH="1">
            <a:off x="5356225" y="4067175"/>
            <a:ext cx="2525713" cy="1588"/>
          </a:xfrm>
          <a:prstGeom prst="line">
            <a:avLst/>
          </a:prstGeom>
          <a:noFill/>
          <a:ln w="38100">
            <a:solidFill>
              <a:srgbClr val="00AE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5084" name="Line 28"/>
          <p:cNvSpPr>
            <a:spLocks noChangeShapeType="1"/>
          </p:cNvSpPr>
          <p:nvPr/>
        </p:nvSpPr>
        <p:spPr bwMode="auto">
          <a:xfrm>
            <a:off x="6391275" y="4024313"/>
            <a:ext cx="1588" cy="1198562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5085" name="Freeform 29"/>
          <p:cNvSpPr>
            <a:spLocks/>
          </p:cNvSpPr>
          <p:nvPr/>
        </p:nvSpPr>
        <p:spPr bwMode="auto">
          <a:xfrm>
            <a:off x="750888" y="2486025"/>
            <a:ext cx="3362325" cy="2738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24"/>
              </a:cxn>
              <a:cxn ang="0">
                <a:pos x="2117" y="1724"/>
              </a:cxn>
            </a:cxnLst>
            <a:rect l="0" t="0" r="r" b="b"/>
            <a:pathLst>
              <a:path w="2118" h="1725">
                <a:moveTo>
                  <a:pt x="0" y="0"/>
                </a:moveTo>
                <a:lnTo>
                  <a:pt x="0" y="1724"/>
                </a:lnTo>
                <a:lnTo>
                  <a:pt x="2117" y="1724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5086" name="Line 30"/>
          <p:cNvSpPr>
            <a:spLocks noChangeShapeType="1"/>
          </p:cNvSpPr>
          <p:nvPr/>
        </p:nvSpPr>
        <p:spPr bwMode="auto">
          <a:xfrm flipH="1" flipV="1">
            <a:off x="5486400" y="3200400"/>
            <a:ext cx="1608138" cy="15224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5087" name="Line 31"/>
          <p:cNvSpPr>
            <a:spLocks noChangeShapeType="1"/>
          </p:cNvSpPr>
          <p:nvPr/>
        </p:nvSpPr>
        <p:spPr bwMode="auto">
          <a:xfrm flipV="1">
            <a:off x="5486400" y="3379788"/>
            <a:ext cx="1608138" cy="157321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5088" name="Rectangle 32"/>
          <p:cNvSpPr>
            <a:spLocks noChangeArrowheads="1"/>
          </p:cNvSpPr>
          <p:nvPr/>
        </p:nvSpPr>
        <p:spPr bwMode="auto">
          <a:xfrm>
            <a:off x="7158038" y="3206750"/>
            <a:ext cx="160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S</a:t>
            </a:r>
          </a:p>
        </p:txBody>
      </p:sp>
      <p:sp>
        <p:nvSpPr>
          <p:cNvPr id="1965089" name="Rectangle 33"/>
          <p:cNvSpPr>
            <a:spLocks noChangeArrowheads="1"/>
          </p:cNvSpPr>
          <p:nvPr/>
        </p:nvSpPr>
        <p:spPr bwMode="auto">
          <a:xfrm>
            <a:off x="7316788" y="3278188"/>
            <a:ext cx="16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1</a:t>
            </a:r>
          </a:p>
        </p:txBody>
      </p:sp>
      <p:sp>
        <p:nvSpPr>
          <p:cNvPr id="1965090" name="Freeform 34"/>
          <p:cNvSpPr>
            <a:spLocks/>
          </p:cNvSpPr>
          <p:nvPr/>
        </p:nvSpPr>
        <p:spPr bwMode="auto">
          <a:xfrm>
            <a:off x="6330950" y="3987800"/>
            <a:ext cx="96838" cy="128588"/>
          </a:xfrm>
          <a:custGeom>
            <a:avLst/>
            <a:gdLst/>
            <a:ahLst/>
            <a:cxnLst>
              <a:cxn ang="0">
                <a:pos x="36" y="80"/>
              </a:cxn>
              <a:cxn ang="0">
                <a:pos x="49" y="80"/>
              </a:cxn>
              <a:cxn ang="0">
                <a:pos x="60" y="63"/>
              </a:cxn>
              <a:cxn ang="0">
                <a:pos x="60" y="48"/>
              </a:cxn>
              <a:cxn ang="0">
                <a:pos x="60" y="32"/>
              </a:cxn>
              <a:cxn ang="0">
                <a:pos x="49" y="17"/>
              </a:cxn>
              <a:cxn ang="0">
                <a:pos x="36" y="0"/>
              </a:cxn>
              <a:cxn ang="0">
                <a:pos x="11" y="17"/>
              </a:cxn>
              <a:cxn ang="0">
                <a:pos x="11" y="32"/>
              </a:cxn>
              <a:cxn ang="0">
                <a:pos x="0" y="48"/>
              </a:cxn>
              <a:cxn ang="0">
                <a:pos x="11" y="63"/>
              </a:cxn>
              <a:cxn ang="0">
                <a:pos x="11" y="80"/>
              </a:cxn>
              <a:cxn ang="0">
                <a:pos x="36" y="80"/>
              </a:cxn>
            </a:cxnLst>
            <a:rect l="0" t="0" r="r" b="b"/>
            <a:pathLst>
              <a:path w="61" h="81">
                <a:moveTo>
                  <a:pt x="36" y="80"/>
                </a:moveTo>
                <a:lnTo>
                  <a:pt x="49" y="80"/>
                </a:lnTo>
                <a:lnTo>
                  <a:pt x="60" y="63"/>
                </a:lnTo>
                <a:lnTo>
                  <a:pt x="60" y="48"/>
                </a:lnTo>
                <a:lnTo>
                  <a:pt x="60" y="32"/>
                </a:lnTo>
                <a:lnTo>
                  <a:pt x="49" y="17"/>
                </a:lnTo>
                <a:lnTo>
                  <a:pt x="36" y="0"/>
                </a:lnTo>
                <a:lnTo>
                  <a:pt x="11" y="17"/>
                </a:lnTo>
                <a:lnTo>
                  <a:pt x="11" y="32"/>
                </a:lnTo>
                <a:lnTo>
                  <a:pt x="0" y="48"/>
                </a:lnTo>
                <a:lnTo>
                  <a:pt x="11" y="63"/>
                </a:lnTo>
                <a:lnTo>
                  <a:pt x="11" y="80"/>
                </a:lnTo>
                <a:lnTo>
                  <a:pt x="36" y="80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5091" name="Rectangle 35"/>
          <p:cNvSpPr>
            <a:spLocks noChangeArrowheads="1"/>
          </p:cNvSpPr>
          <p:nvPr/>
        </p:nvSpPr>
        <p:spPr bwMode="auto">
          <a:xfrm>
            <a:off x="7923213" y="3897313"/>
            <a:ext cx="1168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Long-run</a:t>
            </a:r>
          </a:p>
          <a:p>
            <a:pPr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supply</a:t>
            </a:r>
          </a:p>
        </p:txBody>
      </p:sp>
      <p:sp>
        <p:nvSpPr>
          <p:cNvPr id="1965092" name="Line 36"/>
          <p:cNvSpPr>
            <a:spLocks noChangeShapeType="1"/>
          </p:cNvSpPr>
          <p:nvPr/>
        </p:nvSpPr>
        <p:spPr bwMode="auto">
          <a:xfrm>
            <a:off x="762000" y="4114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5093" name="Line 37"/>
          <p:cNvSpPr>
            <a:spLocks noChangeShapeType="1"/>
          </p:cNvSpPr>
          <p:nvPr/>
        </p:nvSpPr>
        <p:spPr bwMode="auto">
          <a:xfrm>
            <a:off x="3276600" y="41148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5097" name="Freeform 41"/>
          <p:cNvSpPr>
            <a:spLocks/>
          </p:cNvSpPr>
          <p:nvPr/>
        </p:nvSpPr>
        <p:spPr bwMode="auto">
          <a:xfrm>
            <a:off x="838200" y="3352800"/>
            <a:ext cx="22860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44"/>
              </a:cxn>
              <a:cxn ang="0">
                <a:pos x="336" y="240"/>
              </a:cxn>
              <a:cxn ang="0">
                <a:pos x="576" y="288"/>
              </a:cxn>
              <a:cxn ang="0">
                <a:pos x="720" y="288"/>
              </a:cxn>
              <a:cxn ang="0">
                <a:pos x="864" y="240"/>
              </a:cxn>
              <a:cxn ang="0">
                <a:pos x="1008" y="144"/>
              </a:cxn>
              <a:cxn ang="0">
                <a:pos x="1152" y="48"/>
              </a:cxn>
            </a:cxnLst>
            <a:rect l="0" t="0" r="r" b="b"/>
            <a:pathLst>
              <a:path w="1152" h="296">
                <a:moveTo>
                  <a:pt x="0" y="0"/>
                </a:moveTo>
                <a:cubicBezTo>
                  <a:pt x="44" y="52"/>
                  <a:pt x="88" y="104"/>
                  <a:pt x="144" y="144"/>
                </a:cubicBezTo>
                <a:cubicBezTo>
                  <a:pt x="200" y="184"/>
                  <a:pt x="264" y="216"/>
                  <a:pt x="336" y="240"/>
                </a:cubicBezTo>
                <a:cubicBezTo>
                  <a:pt x="408" y="264"/>
                  <a:pt x="512" y="280"/>
                  <a:pt x="576" y="288"/>
                </a:cubicBezTo>
                <a:cubicBezTo>
                  <a:pt x="640" y="296"/>
                  <a:pt x="672" y="296"/>
                  <a:pt x="720" y="288"/>
                </a:cubicBezTo>
                <a:cubicBezTo>
                  <a:pt x="768" y="280"/>
                  <a:pt x="816" y="264"/>
                  <a:pt x="864" y="240"/>
                </a:cubicBezTo>
                <a:cubicBezTo>
                  <a:pt x="912" y="216"/>
                  <a:pt x="960" y="176"/>
                  <a:pt x="1008" y="144"/>
                </a:cubicBezTo>
                <a:cubicBezTo>
                  <a:pt x="1056" y="112"/>
                  <a:pt x="1120" y="72"/>
                  <a:pt x="1152" y="48"/>
                </a:cubicBezTo>
              </a:path>
            </a:pathLst>
          </a:custGeom>
          <a:noFill/>
          <a:ln w="3810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5098" name="Line 42"/>
          <p:cNvSpPr>
            <a:spLocks noChangeShapeType="1"/>
          </p:cNvSpPr>
          <p:nvPr/>
        </p:nvSpPr>
        <p:spPr bwMode="auto">
          <a:xfrm flipV="1">
            <a:off x="1143000" y="3505200"/>
            <a:ext cx="1447800" cy="14478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5099" name="Text Box 43"/>
          <p:cNvSpPr txBox="1">
            <a:spLocks noChangeArrowheads="1"/>
          </p:cNvSpPr>
          <p:nvPr/>
        </p:nvSpPr>
        <p:spPr bwMode="auto">
          <a:xfrm>
            <a:off x="2819400" y="1447800"/>
            <a:ext cx="3352800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99"/>
                </a:solidFill>
                <a:effectLst/>
              </a:rPr>
              <a:t>(a) Initial Condition</a:t>
            </a:r>
          </a:p>
        </p:txBody>
      </p:sp>
      <p:sp>
        <p:nvSpPr>
          <p:cNvPr id="1965100" name="Rectangle 44"/>
          <p:cNvSpPr>
            <a:spLocks noChangeArrowheads="1"/>
          </p:cNvSpPr>
          <p:nvPr/>
        </p:nvSpPr>
        <p:spPr bwMode="auto">
          <a:xfrm>
            <a:off x="3048000" y="3962400"/>
            <a:ext cx="166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P</a:t>
            </a:r>
            <a:endParaRPr lang="en-US" b="1" i="1" baseline="-2500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6019800" y="2895600"/>
            <a:ext cx="2286000" cy="1905000"/>
            <a:chOff x="3792" y="1824"/>
            <a:chExt cx="1440" cy="1200"/>
          </a:xfrm>
        </p:grpSpPr>
        <p:sp>
          <p:nvSpPr>
            <p:cNvPr id="1977380" name="Line 36"/>
            <p:cNvSpPr>
              <a:spLocks noChangeShapeType="1"/>
            </p:cNvSpPr>
            <p:nvPr/>
          </p:nvSpPr>
          <p:spPr bwMode="auto">
            <a:xfrm>
              <a:off x="3792" y="1824"/>
              <a:ext cx="1104" cy="100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7381" name="Rectangle 37"/>
            <p:cNvSpPr>
              <a:spLocks noChangeArrowheads="1"/>
            </p:cNvSpPr>
            <p:nvPr/>
          </p:nvSpPr>
          <p:spPr bwMode="auto">
            <a:xfrm>
              <a:off x="4896" y="283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l" defTabSz="2490788"/>
              <a:r>
                <a:rPr lang="en-US" b="1" i="1">
                  <a:solidFill>
                    <a:srgbClr val="000000"/>
                  </a:solidFill>
                  <a:effectLst/>
                </a:rPr>
                <a:t>D</a:t>
              </a:r>
              <a:r>
                <a:rPr lang="en-US" b="1" i="1" baseline="-25000">
                  <a:solidFill>
                    <a:srgbClr val="000000"/>
                  </a:solidFill>
                  <a:effectLst/>
                </a:rPr>
                <a:t>2</a:t>
              </a:r>
            </a:p>
          </p:txBody>
        </p:sp>
        <p:sp>
          <p:nvSpPr>
            <p:cNvPr id="1977396" name="AutoShape 52"/>
            <p:cNvSpPr>
              <a:spLocks noChangeArrowheads="1"/>
            </p:cNvSpPr>
            <p:nvPr/>
          </p:nvSpPr>
          <p:spPr bwMode="auto">
            <a:xfrm>
              <a:off x="4224" y="2640"/>
              <a:ext cx="384" cy="96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rgbClr val="FF3300"/>
            </a:solidFill>
            <a:ln w="12700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773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Increase in Demand in the Short Run...</a:t>
            </a:r>
            <a:endParaRPr lang="en-US"/>
          </a:p>
        </p:txBody>
      </p:sp>
      <p:sp>
        <p:nvSpPr>
          <p:cNvPr id="1977351" name="Rectangle 7"/>
          <p:cNvSpPr>
            <a:spLocks noChangeArrowheads="1"/>
          </p:cNvSpPr>
          <p:nvPr/>
        </p:nvSpPr>
        <p:spPr bwMode="auto">
          <a:xfrm>
            <a:off x="6781800" y="2041525"/>
            <a:ext cx="896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Market</a:t>
            </a:r>
          </a:p>
        </p:txBody>
      </p:sp>
      <p:sp>
        <p:nvSpPr>
          <p:cNvPr id="1977352" name="Rectangle 8"/>
          <p:cNvSpPr>
            <a:spLocks noChangeArrowheads="1"/>
          </p:cNvSpPr>
          <p:nvPr/>
        </p:nvSpPr>
        <p:spPr bwMode="auto">
          <a:xfrm>
            <a:off x="2282825" y="2073275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Firm</a:t>
            </a:r>
          </a:p>
        </p:txBody>
      </p:sp>
      <p:sp>
        <p:nvSpPr>
          <p:cNvPr id="1977353" name="Rectangle 9"/>
          <p:cNvSpPr>
            <a:spLocks noChangeArrowheads="1"/>
          </p:cNvSpPr>
          <p:nvPr/>
        </p:nvSpPr>
        <p:spPr bwMode="auto">
          <a:xfrm>
            <a:off x="3022600" y="5253038"/>
            <a:ext cx="11033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Quantity</a:t>
            </a:r>
          </a:p>
          <a:p>
            <a:pPr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(firm)</a:t>
            </a:r>
          </a:p>
        </p:txBody>
      </p:sp>
      <p:sp>
        <p:nvSpPr>
          <p:cNvPr id="1977354" name="Rectangle 10"/>
          <p:cNvSpPr>
            <a:spLocks noChangeArrowheads="1"/>
          </p:cNvSpPr>
          <p:nvPr/>
        </p:nvSpPr>
        <p:spPr bwMode="auto">
          <a:xfrm>
            <a:off x="593725" y="5253038"/>
            <a:ext cx="16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1977355" name="Rectangle 11"/>
          <p:cNvSpPr>
            <a:spLocks noChangeArrowheads="1"/>
          </p:cNvSpPr>
          <p:nvPr/>
        </p:nvSpPr>
        <p:spPr bwMode="auto">
          <a:xfrm>
            <a:off x="87313" y="2416175"/>
            <a:ext cx="636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Price</a:t>
            </a:r>
          </a:p>
        </p:txBody>
      </p:sp>
      <p:sp>
        <p:nvSpPr>
          <p:cNvPr id="1977356" name="Rectangle 12"/>
          <p:cNvSpPr>
            <a:spLocks noChangeArrowheads="1"/>
          </p:cNvSpPr>
          <p:nvPr/>
        </p:nvSpPr>
        <p:spPr bwMode="auto">
          <a:xfrm>
            <a:off x="2743200" y="30480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MC</a:t>
            </a:r>
          </a:p>
        </p:txBody>
      </p:sp>
      <p:sp>
        <p:nvSpPr>
          <p:cNvPr id="1977357" name="Rectangle 13"/>
          <p:cNvSpPr>
            <a:spLocks noChangeArrowheads="1"/>
          </p:cNvSpPr>
          <p:nvPr/>
        </p:nvSpPr>
        <p:spPr bwMode="auto">
          <a:xfrm>
            <a:off x="3276600" y="3048000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ATC</a:t>
            </a:r>
          </a:p>
        </p:txBody>
      </p:sp>
      <p:sp>
        <p:nvSpPr>
          <p:cNvPr id="1977358" name="Rectangle 14"/>
          <p:cNvSpPr>
            <a:spLocks noChangeArrowheads="1"/>
          </p:cNvSpPr>
          <p:nvPr/>
        </p:nvSpPr>
        <p:spPr bwMode="auto">
          <a:xfrm>
            <a:off x="452438" y="3900488"/>
            <a:ext cx="271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P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1</a:t>
            </a:r>
          </a:p>
        </p:txBody>
      </p:sp>
      <p:sp>
        <p:nvSpPr>
          <p:cNvPr id="1977359" name="Rectangle 15"/>
          <p:cNvSpPr>
            <a:spLocks noChangeArrowheads="1"/>
          </p:cNvSpPr>
          <p:nvPr/>
        </p:nvSpPr>
        <p:spPr bwMode="auto">
          <a:xfrm>
            <a:off x="7637463" y="5253038"/>
            <a:ext cx="11445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Quantity</a:t>
            </a:r>
          </a:p>
          <a:p>
            <a:pPr algn="l"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(market)</a:t>
            </a:r>
          </a:p>
        </p:txBody>
      </p:sp>
      <p:sp>
        <p:nvSpPr>
          <p:cNvPr id="1977360" name="Rectangle 16"/>
          <p:cNvSpPr>
            <a:spLocks noChangeArrowheads="1"/>
          </p:cNvSpPr>
          <p:nvPr/>
        </p:nvSpPr>
        <p:spPr bwMode="auto">
          <a:xfrm>
            <a:off x="4648200" y="2438400"/>
            <a:ext cx="63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Price</a:t>
            </a:r>
          </a:p>
        </p:txBody>
      </p:sp>
      <p:sp>
        <p:nvSpPr>
          <p:cNvPr id="1977361" name="Rectangle 17"/>
          <p:cNvSpPr>
            <a:spLocks noChangeArrowheads="1"/>
          </p:cNvSpPr>
          <p:nvPr/>
        </p:nvSpPr>
        <p:spPr bwMode="auto">
          <a:xfrm>
            <a:off x="5172075" y="5253038"/>
            <a:ext cx="16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1977362" name="Rectangle 18"/>
          <p:cNvSpPr>
            <a:spLocks noChangeArrowheads="1"/>
          </p:cNvSpPr>
          <p:nvPr/>
        </p:nvSpPr>
        <p:spPr bwMode="auto">
          <a:xfrm>
            <a:off x="7159625" y="4640263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D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1</a:t>
            </a:r>
          </a:p>
        </p:txBody>
      </p:sp>
      <p:sp>
        <p:nvSpPr>
          <p:cNvPr id="1977363" name="Freeform 19"/>
          <p:cNvSpPr>
            <a:spLocks/>
          </p:cNvSpPr>
          <p:nvPr/>
        </p:nvSpPr>
        <p:spPr bwMode="auto">
          <a:xfrm>
            <a:off x="5329238" y="2486025"/>
            <a:ext cx="3378200" cy="2738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24"/>
              </a:cxn>
              <a:cxn ang="0">
                <a:pos x="2127" y="1724"/>
              </a:cxn>
            </a:cxnLst>
            <a:rect l="0" t="0" r="r" b="b"/>
            <a:pathLst>
              <a:path w="2128" h="1725">
                <a:moveTo>
                  <a:pt x="0" y="0"/>
                </a:moveTo>
                <a:lnTo>
                  <a:pt x="0" y="1724"/>
                </a:lnTo>
                <a:lnTo>
                  <a:pt x="2127" y="1724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364" name="Rectangle 20"/>
          <p:cNvSpPr>
            <a:spLocks noChangeArrowheads="1"/>
          </p:cNvSpPr>
          <p:nvPr/>
        </p:nvSpPr>
        <p:spPr bwMode="auto">
          <a:xfrm>
            <a:off x="5030788" y="3949700"/>
            <a:ext cx="271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P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1</a:t>
            </a:r>
          </a:p>
        </p:txBody>
      </p:sp>
      <p:sp>
        <p:nvSpPr>
          <p:cNvPr id="1977365" name="Rectangle 21"/>
          <p:cNvSpPr>
            <a:spLocks noChangeArrowheads="1"/>
          </p:cNvSpPr>
          <p:nvPr/>
        </p:nvSpPr>
        <p:spPr bwMode="auto">
          <a:xfrm>
            <a:off x="6310313" y="5253038"/>
            <a:ext cx="300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Q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1</a:t>
            </a:r>
          </a:p>
        </p:txBody>
      </p:sp>
      <p:sp>
        <p:nvSpPr>
          <p:cNvPr id="1977366" name="Rectangle 22"/>
          <p:cNvSpPr>
            <a:spLocks noChangeArrowheads="1"/>
          </p:cNvSpPr>
          <p:nvPr/>
        </p:nvSpPr>
        <p:spPr bwMode="auto">
          <a:xfrm>
            <a:off x="6305550" y="3646488"/>
            <a:ext cx="17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A</a:t>
            </a:r>
          </a:p>
        </p:txBody>
      </p:sp>
      <p:sp>
        <p:nvSpPr>
          <p:cNvPr id="1977367" name="Line 23"/>
          <p:cNvSpPr>
            <a:spLocks noChangeShapeType="1"/>
          </p:cNvSpPr>
          <p:nvPr/>
        </p:nvSpPr>
        <p:spPr bwMode="auto">
          <a:xfrm flipH="1">
            <a:off x="5356225" y="4067175"/>
            <a:ext cx="2525713" cy="1588"/>
          </a:xfrm>
          <a:prstGeom prst="line">
            <a:avLst/>
          </a:prstGeom>
          <a:noFill/>
          <a:ln w="38100">
            <a:solidFill>
              <a:srgbClr val="00AE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7368" name="Line 24"/>
          <p:cNvSpPr>
            <a:spLocks noChangeShapeType="1"/>
          </p:cNvSpPr>
          <p:nvPr/>
        </p:nvSpPr>
        <p:spPr bwMode="auto">
          <a:xfrm>
            <a:off x="6391275" y="4024313"/>
            <a:ext cx="1588" cy="1198562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7369" name="Freeform 25"/>
          <p:cNvSpPr>
            <a:spLocks/>
          </p:cNvSpPr>
          <p:nvPr/>
        </p:nvSpPr>
        <p:spPr bwMode="auto">
          <a:xfrm>
            <a:off x="750888" y="2486025"/>
            <a:ext cx="3362325" cy="2738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24"/>
              </a:cxn>
              <a:cxn ang="0">
                <a:pos x="2117" y="1724"/>
              </a:cxn>
            </a:cxnLst>
            <a:rect l="0" t="0" r="r" b="b"/>
            <a:pathLst>
              <a:path w="2118" h="1725">
                <a:moveTo>
                  <a:pt x="0" y="0"/>
                </a:moveTo>
                <a:lnTo>
                  <a:pt x="0" y="1724"/>
                </a:lnTo>
                <a:lnTo>
                  <a:pt x="2117" y="1724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370" name="Line 26"/>
          <p:cNvSpPr>
            <a:spLocks noChangeShapeType="1"/>
          </p:cNvSpPr>
          <p:nvPr/>
        </p:nvSpPr>
        <p:spPr bwMode="auto">
          <a:xfrm flipH="1" flipV="1">
            <a:off x="5486400" y="3200400"/>
            <a:ext cx="1608138" cy="15224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7371" name="Line 27"/>
          <p:cNvSpPr>
            <a:spLocks noChangeShapeType="1"/>
          </p:cNvSpPr>
          <p:nvPr/>
        </p:nvSpPr>
        <p:spPr bwMode="auto">
          <a:xfrm flipV="1">
            <a:off x="5486400" y="3200400"/>
            <a:ext cx="1752600" cy="1752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7372" name="Rectangle 28"/>
          <p:cNvSpPr>
            <a:spLocks noChangeArrowheads="1"/>
          </p:cNvSpPr>
          <p:nvPr/>
        </p:nvSpPr>
        <p:spPr bwMode="auto">
          <a:xfrm>
            <a:off x="7239000" y="2895600"/>
            <a:ext cx="3048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2490788"/>
            <a:r>
              <a:rPr lang="en-US" sz="2200" b="1" i="1">
                <a:solidFill>
                  <a:srgbClr val="000000"/>
                </a:solidFill>
                <a:effectLst/>
              </a:rPr>
              <a:t>S</a:t>
            </a:r>
            <a:r>
              <a:rPr lang="en-US" sz="2200" b="1" i="1" baseline="-25000">
                <a:solidFill>
                  <a:srgbClr val="000000"/>
                </a:solidFill>
                <a:effectLst/>
              </a:rPr>
              <a:t>1</a:t>
            </a:r>
            <a:endParaRPr lang="en-US" sz="2200" b="1" i="1">
              <a:solidFill>
                <a:srgbClr val="000000"/>
              </a:solidFill>
              <a:effectLst/>
            </a:endParaRPr>
          </a:p>
        </p:txBody>
      </p:sp>
      <p:sp>
        <p:nvSpPr>
          <p:cNvPr id="1977373" name="Freeform 29"/>
          <p:cNvSpPr>
            <a:spLocks/>
          </p:cNvSpPr>
          <p:nvPr/>
        </p:nvSpPr>
        <p:spPr bwMode="auto">
          <a:xfrm>
            <a:off x="6330950" y="3987800"/>
            <a:ext cx="96838" cy="128588"/>
          </a:xfrm>
          <a:custGeom>
            <a:avLst/>
            <a:gdLst/>
            <a:ahLst/>
            <a:cxnLst>
              <a:cxn ang="0">
                <a:pos x="36" y="80"/>
              </a:cxn>
              <a:cxn ang="0">
                <a:pos x="49" y="80"/>
              </a:cxn>
              <a:cxn ang="0">
                <a:pos x="60" y="63"/>
              </a:cxn>
              <a:cxn ang="0">
                <a:pos x="60" y="48"/>
              </a:cxn>
              <a:cxn ang="0">
                <a:pos x="60" y="32"/>
              </a:cxn>
              <a:cxn ang="0">
                <a:pos x="49" y="17"/>
              </a:cxn>
              <a:cxn ang="0">
                <a:pos x="36" y="0"/>
              </a:cxn>
              <a:cxn ang="0">
                <a:pos x="11" y="17"/>
              </a:cxn>
              <a:cxn ang="0">
                <a:pos x="11" y="32"/>
              </a:cxn>
              <a:cxn ang="0">
                <a:pos x="0" y="48"/>
              </a:cxn>
              <a:cxn ang="0">
                <a:pos x="11" y="63"/>
              </a:cxn>
              <a:cxn ang="0">
                <a:pos x="11" y="80"/>
              </a:cxn>
              <a:cxn ang="0">
                <a:pos x="36" y="80"/>
              </a:cxn>
            </a:cxnLst>
            <a:rect l="0" t="0" r="r" b="b"/>
            <a:pathLst>
              <a:path w="61" h="81">
                <a:moveTo>
                  <a:pt x="36" y="80"/>
                </a:moveTo>
                <a:lnTo>
                  <a:pt x="49" y="80"/>
                </a:lnTo>
                <a:lnTo>
                  <a:pt x="60" y="63"/>
                </a:lnTo>
                <a:lnTo>
                  <a:pt x="60" y="48"/>
                </a:lnTo>
                <a:lnTo>
                  <a:pt x="60" y="32"/>
                </a:lnTo>
                <a:lnTo>
                  <a:pt x="49" y="17"/>
                </a:lnTo>
                <a:lnTo>
                  <a:pt x="36" y="0"/>
                </a:lnTo>
                <a:lnTo>
                  <a:pt x="11" y="17"/>
                </a:lnTo>
                <a:lnTo>
                  <a:pt x="11" y="32"/>
                </a:lnTo>
                <a:lnTo>
                  <a:pt x="0" y="48"/>
                </a:lnTo>
                <a:lnTo>
                  <a:pt x="11" y="63"/>
                </a:lnTo>
                <a:lnTo>
                  <a:pt x="11" y="80"/>
                </a:lnTo>
                <a:lnTo>
                  <a:pt x="36" y="80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7374" name="Rectangle 30"/>
          <p:cNvSpPr>
            <a:spLocks noChangeArrowheads="1"/>
          </p:cNvSpPr>
          <p:nvPr/>
        </p:nvSpPr>
        <p:spPr bwMode="auto">
          <a:xfrm>
            <a:off x="7923213" y="3897313"/>
            <a:ext cx="1168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Long-run</a:t>
            </a:r>
          </a:p>
          <a:p>
            <a:pPr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supply</a:t>
            </a:r>
          </a:p>
        </p:txBody>
      </p:sp>
      <p:sp>
        <p:nvSpPr>
          <p:cNvPr id="1977375" name="Line 31"/>
          <p:cNvSpPr>
            <a:spLocks noChangeShapeType="1"/>
          </p:cNvSpPr>
          <p:nvPr/>
        </p:nvSpPr>
        <p:spPr bwMode="auto">
          <a:xfrm>
            <a:off x="762000" y="4114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7376" name="Line 32"/>
          <p:cNvSpPr>
            <a:spLocks noChangeShapeType="1"/>
          </p:cNvSpPr>
          <p:nvPr/>
        </p:nvSpPr>
        <p:spPr bwMode="auto">
          <a:xfrm>
            <a:off x="3048000" y="41148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7377" name="Freeform 33"/>
          <p:cNvSpPr>
            <a:spLocks/>
          </p:cNvSpPr>
          <p:nvPr/>
        </p:nvSpPr>
        <p:spPr bwMode="auto">
          <a:xfrm>
            <a:off x="838200" y="3352800"/>
            <a:ext cx="22860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44"/>
              </a:cxn>
              <a:cxn ang="0">
                <a:pos x="336" y="240"/>
              </a:cxn>
              <a:cxn ang="0">
                <a:pos x="576" y="288"/>
              </a:cxn>
              <a:cxn ang="0">
                <a:pos x="720" y="288"/>
              </a:cxn>
              <a:cxn ang="0">
                <a:pos x="864" y="240"/>
              </a:cxn>
              <a:cxn ang="0">
                <a:pos x="1008" y="144"/>
              </a:cxn>
              <a:cxn ang="0">
                <a:pos x="1152" y="48"/>
              </a:cxn>
            </a:cxnLst>
            <a:rect l="0" t="0" r="r" b="b"/>
            <a:pathLst>
              <a:path w="1152" h="296">
                <a:moveTo>
                  <a:pt x="0" y="0"/>
                </a:moveTo>
                <a:cubicBezTo>
                  <a:pt x="44" y="52"/>
                  <a:pt x="88" y="104"/>
                  <a:pt x="144" y="144"/>
                </a:cubicBezTo>
                <a:cubicBezTo>
                  <a:pt x="200" y="184"/>
                  <a:pt x="264" y="216"/>
                  <a:pt x="336" y="240"/>
                </a:cubicBezTo>
                <a:cubicBezTo>
                  <a:pt x="408" y="264"/>
                  <a:pt x="512" y="280"/>
                  <a:pt x="576" y="288"/>
                </a:cubicBezTo>
                <a:cubicBezTo>
                  <a:pt x="640" y="296"/>
                  <a:pt x="672" y="296"/>
                  <a:pt x="720" y="288"/>
                </a:cubicBezTo>
                <a:cubicBezTo>
                  <a:pt x="768" y="280"/>
                  <a:pt x="816" y="264"/>
                  <a:pt x="864" y="240"/>
                </a:cubicBezTo>
                <a:cubicBezTo>
                  <a:pt x="912" y="216"/>
                  <a:pt x="960" y="176"/>
                  <a:pt x="1008" y="144"/>
                </a:cubicBezTo>
                <a:cubicBezTo>
                  <a:pt x="1056" y="112"/>
                  <a:pt x="1120" y="72"/>
                  <a:pt x="1152" y="48"/>
                </a:cubicBezTo>
              </a:path>
            </a:pathLst>
          </a:custGeom>
          <a:noFill/>
          <a:ln w="3810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7378" name="Line 34"/>
          <p:cNvSpPr>
            <a:spLocks noChangeShapeType="1"/>
          </p:cNvSpPr>
          <p:nvPr/>
        </p:nvSpPr>
        <p:spPr bwMode="auto">
          <a:xfrm flipV="1">
            <a:off x="1066800" y="3276600"/>
            <a:ext cx="1676400" cy="16002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7379" name="Text Box 35"/>
          <p:cNvSpPr txBox="1">
            <a:spLocks noChangeArrowheads="1"/>
          </p:cNvSpPr>
          <p:nvPr/>
        </p:nvSpPr>
        <p:spPr bwMode="auto">
          <a:xfrm>
            <a:off x="2819400" y="1447800"/>
            <a:ext cx="3810000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99"/>
                </a:solidFill>
                <a:effectLst/>
              </a:rPr>
              <a:t>(b) Short-Run Response</a:t>
            </a: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6781800" y="3657600"/>
            <a:ext cx="381000" cy="1905000"/>
            <a:chOff x="4272" y="2304"/>
            <a:chExt cx="240" cy="1200"/>
          </a:xfrm>
        </p:grpSpPr>
        <p:sp>
          <p:nvSpPr>
            <p:cNvPr id="1977346" name="Line 2"/>
            <p:cNvSpPr>
              <a:spLocks noChangeShapeType="1"/>
            </p:cNvSpPr>
            <p:nvPr/>
          </p:nvSpPr>
          <p:spPr bwMode="auto">
            <a:xfrm>
              <a:off x="4320" y="2304"/>
              <a:ext cx="0" cy="96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7384" name="Rectangle 40"/>
            <p:cNvSpPr>
              <a:spLocks noChangeArrowheads="1"/>
            </p:cNvSpPr>
            <p:nvPr/>
          </p:nvSpPr>
          <p:spPr bwMode="auto">
            <a:xfrm>
              <a:off x="4272" y="3312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l" defTabSz="2490788"/>
              <a:r>
                <a:rPr lang="en-US" b="1" i="1">
                  <a:solidFill>
                    <a:srgbClr val="000000"/>
                  </a:solidFill>
                  <a:effectLst/>
                </a:rPr>
                <a:t>Q</a:t>
              </a:r>
              <a:r>
                <a:rPr lang="en-US" b="1" i="1" baseline="-25000">
                  <a:solidFill>
                    <a:srgbClr val="000000"/>
                  </a:solidFill>
                  <a:effectLst/>
                </a:rPr>
                <a:t>2</a:t>
              </a:r>
            </a:p>
          </p:txBody>
        </p:sp>
      </p:grpSp>
      <p:sp>
        <p:nvSpPr>
          <p:cNvPr id="1977386" name="Line 42"/>
          <p:cNvSpPr>
            <a:spLocks noChangeShapeType="1"/>
          </p:cNvSpPr>
          <p:nvPr/>
        </p:nvSpPr>
        <p:spPr bwMode="auto">
          <a:xfrm flipH="1">
            <a:off x="762000" y="36576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457200" y="3200400"/>
            <a:ext cx="6423025" cy="609600"/>
            <a:chOff x="288" y="2016"/>
            <a:chExt cx="4046" cy="384"/>
          </a:xfrm>
        </p:grpSpPr>
        <p:sp>
          <p:nvSpPr>
            <p:cNvPr id="1977347" name="Line 3"/>
            <p:cNvSpPr>
              <a:spLocks noChangeShapeType="1"/>
            </p:cNvSpPr>
            <p:nvPr/>
          </p:nvSpPr>
          <p:spPr bwMode="auto">
            <a:xfrm flipH="1">
              <a:off x="480" y="2304"/>
              <a:ext cx="384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7382" name="Rectangle 38"/>
            <p:cNvSpPr>
              <a:spLocks noChangeArrowheads="1"/>
            </p:cNvSpPr>
            <p:nvPr/>
          </p:nvSpPr>
          <p:spPr bwMode="auto">
            <a:xfrm>
              <a:off x="4224" y="2016"/>
              <a:ext cx="1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2490788"/>
              <a:r>
                <a:rPr lang="en-US" b="1">
                  <a:solidFill>
                    <a:srgbClr val="000000"/>
                  </a:solidFill>
                  <a:effectLst/>
                </a:rPr>
                <a:t>B</a:t>
              </a:r>
            </a:p>
          </p:txBody>
        </p:sp>
        <p:sp>
          <p:nvSpPr>
            <p:cNvPr id="1977383" name="Freeform 39"/>
            <p:cNvSpPr>
              <a:spLocks/>
            </p:cNvSpPr>
            <p:nvPr/>
          </p:nvSpPr>
          <p:spPr bwMode="auto">
            <a:xfrm>
              <a:off x="4272" y="2256"/>
              <a:ext cx="61" cy="81"/>
            </a:xfrm>
            <a:custGeom>
              <a:avLst/>
              <a:gdLst/>
              <a:ahLst/>
              <a:cxnLst>
                <a:cxn ang="0">
                  <a:pos x="36" y="80"/>
                </a:cxn>
                <a:cxn ang="0">
                  <a:pos x="49" y="80"/>
                </a:cxn>
                <a:cxn ang="0">
                  <a:pos x="60" y="63"/>
                </a:cxn>
                <a:cxn ang="0">
                  <a:pos x="60" y="48"/>
                </a:cxn>
                <a:cxn ang="0">
                  <a:pos x="60" y="32"/>
                </a:cxn>
                <a:cxn ang="0">
                  <a:pos x="49" y="17"/>
                </a:cxn>
                <a:cxn ang="0">
                  <a:pos x="36" y="0"/>
                </a:cxn>
                <a:cxn ang="0">
                  <a:pos x="11" y="17"/>
                </a:cxn>
                <a:cxn ang="0">
                  <a:pos x="11" y="32"/>
                </a:cxn>
                <a:cxn ang="0">
                  <a:pos x="0" y="48"/>
                </a:cxn>
                <a:cxn ang="0">
                  <a:pos x="11" y="63"/>
                </a:cxn>
                <a:cxn ang="0">
                  <a:pos x="11" y="80"/>
                </a:cxn>
                <a:cxn ang="0">
                  <a:pos x="36" y="80"/>
                </a:cxn>
              </a:cxnLst>
              <a:rect l="0" t="0" r="r" b="b"/>
              <a:pathLst>
                <a:path w="61" h="81">
                  <a:moveTo>
                    <a:pt x="36" y="80"/>
                  </a:moveTo>
                  <a:lnTo>
                    <a:pt x="49" y="80"/>
                  </a:lnTo>
                  <a:lnTo>
                    <a:pt x="60" y="63"/>
                  </a:lnTo>
                  <a:lnTo>
                    <a:pt x="60" y="48"/>
                  </a:lnTo>
                  <a:lnTo>
                    <a:pt x="60" y="32"/>
                  </a:lnTo>
                  <a:lnTo>
                    <a:pt x="49" y="17"/>
                  </a:lnTo>
                  <a:lnTo>
                    <a:pt x="36" y="0"/>
                  </a:lnTo>
                  <a:lnTo>
                    <a:pt x="11" y="17"/>
                  </a:lnTo>
                  <a:lnTo>
                    <a:pt x="11" y="32"/>
                  </a:lnTo>
                  <a:lnTo>
                    <a:pt x="0" y="48"/>
                  </a:lnTo>
                  <a:lnTo>
                    <a:pt x="11" y="63"/>
                  </a:lnTo>
                  <a:lnTo>
                    <a:pt x="11" y="80"/>
                  </a:lnTo>
                  <a:lnTo>
                    <a:pt x="36" y="8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7387" name="Rectangle 43"/>
            <p:cNvSpPr>
              <a:spLocks noChangeArrowheads="1"/>
            </p:cNvSpPr>
            <p:nvPr/>
          </p:nvSpPr>
          <p:spPr bwMode="auto">
            <a:xfrm>
              <a:off x="288" y="2208"/>
              <a:ext cx="1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2490788"/>
              <a:r>
                <a:rPr lang="en-US" b="1" i="1">
                  <a:solidFill>
                    <a:srgbClr val="000000"/>
                  </a:solidFill>
                  <a:effectLst/>
                </a:rPr>
                <a:t>P</a:t>
              </a:r>
              <a:r>
                <a:rPr lang="en-US" b="1" i="1" baseline="-25000">
                  <a:solidFill>
                    <a:srgbClr val="000000"/>
                  </a:solidFill>
                  <a:effectLst/>
                </a:rPr>
                <a:t>2</a:t>
              </a: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4953000" y="3429000"/>
            <a:ext cx="271463" cy="533400"/>
            <a:chOff x="3120" y="2160"/>
            <a:chExt cx="171" cy="336"/>
          </a:xfrm>
        </p:grpSpPr>
        <p:sp>
          <p:nvSpPr>
            <p:cNvPr id="1977388" name="Rectangle 44"/>
            <p:cNvSpPr>
              <a:spLocks noChangeArrowheads="1"/>
            </p:cNvSpPr>
            <p:nvPr/>
          </p:nvSpPr>
          <p:spPr bwMode="auto">
            <a:xfrm>
              <a:off x="3120" y="2160"/>
              <a:ext cx="171" cy="192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2490788"/>
              <a:r>
                <a:rPr lang="en-US" b="1" i="1">
                  <a:solidFill>
                    <a:srgbClr val="000000"/>
                  </a:solidFill>
                  <a:effectLst/>
                </a:rPr>
                <a:t>P</a:t>
              </a:r>
              <a:r>
                <a:rPr lang="en-US" b="1" i="1" baseline="-25000">
                  <a:solidFill>
                    <a:srgbClr val="000000"/>
                  </a:solidFill>
                  <a:effectLst/>
                </a:rPr>
                <a:t>2</a:t>
              </a:r>
            </a:p>
          </p:txBody>
        </p:sp>
        <p:sp>
          <p:nvSpPr>
            <p:cNvPr id="1977389" name="AutoShape 45"/>
            <p:cNvSpPr>
              <a:spLocks noChangeArrowheads="1"/>
            </p:cNvSpPr>
            <p:nvPr/>
          </p:nvSpPr>
          <p:spPr bwMode="auto">
            <a:xfrm>
              <a:off x="3120" y="2352"/>
              <a:ext cx="144" cy="144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12700">
              <a:solidFill>
                <a:srgbClr val="FF33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762000" y="2971800"/>
            <a:ext cx="1676400" cy="1143000"/>
            <a:chOff x="480" y="1872"/>
            <a:chExt cx="1056" cy="720"/>
          </a:xfrm>
        </p:grpSpPr>
        <p:sp>
          <p:nvSpPr>
            <p:cNvPr id="1977392" name="Rectangle 48" descr="40%"/>
            <p:cNvSpPr>
              <a:spLocks noChangeArrowheads="1"/>
            </p:cNvSpPr>
            <p:nvPr/>
          </p:nvSpPr>
          <p:spPr bwMode="auto">
            <a:xfrm>
              <a:off x="480" y="2304"/>
              <a:ext cx="1056" cy="288"/>
            </a:xfrm>
            <a:prstGeom prst="rect">
              <a:avLst/>
            </a:prstGeom>
            <a:pattFill prst="pct40">
              <a:fgClr>
                <a:schemeClr val="hlink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7390" name="Line 46"/>
            <p:cNvSpPr>
              <a:spLocks noChangeShapeType="1"/>
            </p:cNvSpPr>
            <p:nvPr/>
          </p:nvSpPr>
          <p:spPr bwMode="auto">
            <a:xfrm>
              <a:off x="1536" y="2304"/>
              <a:ext cx="0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7391" name="Line 47"/>
            <p:cNvSpPr>
              <a:spLocks noChangeShapeType="1"/>
            </p:cNvSpPr>
            <p:nvPr/>
          </p:nvSpPr>
          <p:spPr bwMode="auto">
            <a:xfrm flipH="1">
              <a:off x="480" y="2592"/>
              <a:ext cx="105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7393" name="Line 49"/>
            <p:cNvSpPr>
              <a:spLocks noChangeShapeType="1"/>
            </p:cNvSpPr>
            <p:nvPr/>
          </p:nvSpPr>
          <p:spPr bwMode="auto">
            <a:xfrm flipH="1" flipV="1">
              <a:off x="1056" y="2064"/>
              <a:ext cx="96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7394" name="Rectangle 50"/>
            <p:cNvSpPr>
              <a:spLocks noChangeArrowheads="1"/>
            </p:cNvSpPr>
            <p:nvPr/>
          </p:nvSpPr>
          <p:spPr bwMode="auto">
            <a:xfrm>
              <a:off x="768" y="1872"/>
              <a:ext cx="4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 defTabSz="2490788"/>
              <a:r>
                <a:rPr lang="en-US" b="1">
                  <a:solidFill>
                    <a:srgbClr val="000000"/>
                  </a:solidFill>
                  <a:effectLst/>
                </a:rPr>
                <a:t>Profit</a:t>
              </a:r>
            </a:p>
          </p:txBody>
        </p:sp>
      </p:grpSp>
      <p:sp>
        <p:nvSpPr>
          <p:cNvPr id="1977403" name="Oval 59"/>
          <p:cNvSpPr>
            <a:spLocks noChangeArrowheads="1"/>
          </p:cNvSpPr>
          <p:nvPr/>
        </p:nvSpPr>
        <p:spPr bwMode="auto">
          <a:xfrm>
            <a:off x="2362200" y="4114800"/>
            <a:ext cx="76200" cy="76200"/>
          </a:xfrm>
          <a:prstGeom prst="ellipse">
            <a:avLst/>
          </a:prstGeom>
          <a:solidFill>
            <a:srgbClr val="000000"/>
          </a:solidFill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7405" name="Oval 61"/>
          <p:cNvSpPr>
            <a:spLocks noChangeArrowheads="1"/>
          </p:cNvSpPr>
          <p:nvPr/>
        </p:nvSpPr>
        <p:spPr bwMode="auto">
          <a:xfrm>
            <a:off x="2362200" y="3657600"/>
            <a:ext cx="76200" cy="76200"/>
          </a:xfrm>
          <a:prstGeom prst="ellipse">
            <a:avLst/>
          </a:prstGeom>
          <a:solidFill>
            <a:srgbClr val="000000"/>
          </a:solidFill>
          <a:ln w="508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8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Meaning of Competition</a:t>
            </a:r>
            <a:endParaRPr lang="en-US"/>
          </a:p>
        </p:txBody>
      </p:sp>
      <p:sp>
        <p:nvSpPr>
          <p:cNvPr id="182784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Buyers and sellers in competitive markets are said to be price takers.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Buyers and sellers must accept the price determined by the market.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7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27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7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7847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448" name="Line 56"/>
          <p:cNvSpPr>
            <a:spLocks noChangeShapeType="1"/>
          </p:cNvSpPr>
          <p:nvPr/>
        </p:nvSpPr>
        <p:spPr bwMode="auto">
          <a:xfrm>
            <a:off x="7315200" y="4038600"/>
            <a:ext cx="0" cy="114300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9394" name="Line 2"/>
          <p:cNvSpPr>
            <a:spLocks noChangeShapeType="1"/>
          </p:cNvSpPr>
          <p:nvPr/>
        </p:nvSpPr>
        <p:spPr bwMode="auto">
          <a:xfrm>
            <a:off x="6858000" y="3657600"/>
            <a:ext cx="0" cy="152400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Increase in Demand in the Short Run...</a:t>
            </a:r>
            <a:endParaRPr lang="en-US"/>
          </a:p>
        </p:txBody>
      </p:sp>
      <p:sp>
        <p:nvSpPr>
          <p:cNvPr id="1979397" name="Rectangle 5"/>
          <p:cNvSpPr>
            <a:spLocks noChangeArrowheads="1"/>
          </p:cNvSpPr>
          <p:nvPr/>
        </p:nvSpPr>
        <p:spPr bwMode="auto">
          <a:xfrm>
            <a:off x="6781800" y="2041525"/>
            <a:ext cx="896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Market</a:t>
            </a:r>
          </a:p>
        </p:txBody>
      </p:sp>
      <p:sp>
        <p:nvSpPr>
          <p:cNvPr id="1979398" name="Rectangle 6"/>
          <p:cNvSpPr>
            <a:spLocks noChangeArrowheads="1"/>
          </p:cNvSpPr>
          <p:nvPr/>
        </p:nvSpPr>
        <p:spPr bwMode="auto">
          <a:xfrm>
            <a:off x="2282825" y="2073275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Firm</a:t>
            </a:r>
          </a:p>
        </p:txBody>
      </p:sp>
      <p:sp>
        <p:nvSpPr>
          <p:cNvPr id="1979399" name="Rectangle 7"/>
          <p:cNvSpPr>
            <a:spLocks noChangeArrowheads="1"/>
          </p:cNvSpPr>
          <p:nvPr/>
        </p:nvSpPr>
        <p:spPr bwMode="auto">
          <a:xfrm>
            <a:off x="3022600" y="5253038"/>
            <a:ext cx="11033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Quantity</a:t>
            </a:r>
          </a:p>
          <a:p>
            <a:pPr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(firm)</a:t>
            </a:r>
          </a:p>
        </p:txBody>
      </p:sp>
      <p:sp>
        <p:nvSpPr>
          <p:cNvPr id="1979400" name="Rectangle 8"/>
          <p:cNvSpPr>
            <a:spLocks noChangeArrowheads="1"/>
          </p:cNvSpPr>
          <p:nvPr/>
        </p:nvSpPr>
        <p:spPr bwMode="auto">
          <a:xfrm>
            <a:off x="593725" y="5253038"/>
            <a:ext cx="16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1979401" name="Rectangle 9"/>
          <p:cNvSpPr>
            <a:spLocks noChangeArrowheads="1"/>
          </p:cNvSpPr>
          <p:nvPr/>
        </p:nvSpPr>
        <p:spPr bwMode="auto">
          <a:xfrm>
            <a:off x="87313" y="2416175"/>
            <a:ext cx="636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Price</a:t>
            </a:r>
          </a:p>
        </p:txBody>
      </p:sp>
      <p:sp>
        <p:nvSpPr>
          <p:cNvPr id="1979402" name="Rectangle 10"/>
          <p:cNvSpPr>
            <a:spLocks noChangeArrowheads="1"/>
          </p:cNvSpPr>
          <p:nvPr/>
        </p:nvSpPr>
        <p:spPr bwMode="auto">
          <a:xfrm>
            <a:off x="2743200" y="30480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MC</a:t>
            </a:r>
          </a:p>
        </p:txBody>
      </p:sp>
      <p:sp>
        <p:nvSpPr>
          <p:cNvPr id="1979403" name="Rectangle 11"/>
          <p:cNvSpPr>
            <a:spLocks noChangeArrowheads="1"/>
          </p:cNvSpPr>
          <p:nvPr/>
        </p:nvSpPr>
        <p:spPr bwMode="auto">
          <a:xfrm>
            <a:off x="3276600" y="3048000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ATC</a:t>
            </a:r>
          </a:p>
        </p:txBody>
      </p:sp>
      <p:sp>
        <p:nvSpPr>
          <p:cNvPr id="1979404" name="Rectangle 12"/>
          <p:cNvSpPr>
            <a:spLocks noChangeArrowheads="1"/>
          </p:cNvSpPr>
          <p:nvPr/>
        </p:nvSpPr>
        <p:spPr bwMode="auto">
          <a:xfrm>
            <a:off x="452438" y="3900488"/>
            <a:ext cx="271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P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1</a:t>
            </a:r>
          </a:p>
        </p:txBody>
      </p:sp>
      <p:sp>
        <p:nvSpPr>
          <p:cNvPr id="1979405" name="Rectangle 13"/>
          <p:cNvSpPr>
            <a:spLocks noChangeArrowheads="1"/>
          </p:cNvSpPr>
          <p:nvPr/>
        </p:nvSpPr>
        <p:spPr bwMode="auto">
          <a:xfrm>
            <a:off x="7999413" y="5257800"/>
            <a:ext cx="11445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Quantity</a:t>
            </a:r>
          </a:p>
          <a:p>
            <a:pPr algn="l"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(market)</a:t>
            </a:r>
          </a:p>
        </p:txBody>
      </p:sp>
      <p:sp>
        <p:nvSpPr>
          <p:cNvPr id="1979406" name="Rectangle 14"/>
          <p:cNvSpPr>
            <a:spLocks noChangeArrowheads="1"/>
          </p:cNvSpPr>
          <p:nvPr/>
        </p:nvSpPr>
        <p:spPr bwMode="auto">
          <a:xfrm>
            <a:off x="4686300" y="2416175"/>
            <a:ext cx="63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Price</a:t>
            </a:r>
          </a:p>
        </p:txBody>
      </p:sp>
      <p:sp>
        <p:nvSpPr>
          <p:cNvPr id="1979407" name="Rectangle 15"/>
          <p:cNvSpPr>
            <a:spLocks noChangeArrowheads="1"/>
          </p:cNvSpPr>
          <p:nvPr/>
        </p:nvSpPr>
        <p:spPr bwMode="auto">
          <a:xfrm>
            <a:off x="5172075" y="5253038"/>
            <a:ext cx="161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0</a:t>
            </a:r>
          </a:p>
        </p:txBody>
      </p:sp>
      <p:sp>
        <p:nvSpPr>
          <p:cNvPr id="1979408" name="Rectangle 16"/>
          <p:cNvSpPr>
            <a:spLocks noChangeArrowheads="1"/>
          </p:cNvSpPr>
          <p:nvPr/>
        </p:nvSpPr>
        <p:spPr bwMode="auto">
          <a:xfrm>
            <a:off x="7159625" y="4640263"/>
            <a:ext cx="296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D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1</a:t>
            </a:r>
          </a:p>
        </p:txBody>
      </p:sp>
      <p:sp>
        <p:nvSpPr>
          <p:cNvPr id="1979409" name="Freeform 17"/>
          <p:cNvSpPr>
            <a:spLocks/>
          </p:cNvSpPr>
          <p:nvPr/>
        </p:nvSpPr>
        <p:spPr bwMode="auto">
          <a:xfrm>
            <a:off x="5329238" y="2486025"/>
            <a:ext cx="3378200" cy="2738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24"/>
              </a:cxn>
              <a:cxn ang="0">
                <a:pos x="2127" y="1724"/>
              </a:cxn>
            </a:cxnLst>
            <a:rect l="0" t="0" r="r" b="b"/>
            <a:pathLst>
              <a:path w="2128" h="1725">
                <a:moveTo>
                  <a:pt x="0" y="0"/>
                </a:moveTo>
                <a:lnTo>
                  <a:pt x="0" y="1724"/>
                </a:lnTo>
                <a:lnTo>
                  <a:pt x="2127" y="1724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9410" name="Rectangle 18"/>
          <p:cNvSpPr>
            <a:spLocks noChangeArrowheads="1"/>
          </p:cNvSpPr>
          <p:nvPr/>
        </p:nvSpPr>
        <p:spPr bwMode="auto">
          <a:xfrm>
            <a:off x="5030788" y="3949700"/>
            <a:ext cx="271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P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1</a:t>
            </a:r>
          </a:p>
        </p:txBody>
      </p:sp>
      <p:sp>
        <p:nvSpPr>
          <p:cNvPr id="1979411" name="Rectangle 19"/>
          <p:cNvSpPr>
            <a:spLocks noChangeArrowheads="1"/>
          </p:cNvSpPr>
          <p:nvPr/>
        </p:nvSpPr>
        <p:spPr bwMode="auto">
          <a:xfrm>
            <a:off x="6310313" y="5253038"/>
            <a:ext cx="300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Q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1</a:t>
            </a:r>
          </a:p>
        </p:txBody>
      </p:sp>
      <p:sp>
        <p:nvSpPr>
          <p:cNvPr id="1979412" name="Rectangle 20"/>
          <p:cNvSpPr>
            <a:spLocks noChangeArrowheads="1"/>
          </p:cNvSpPr>
          <p:nvPr/>
        </p:nvSpPr>
        <p:spPr bwMode="auto">
          <a:xfrm>
            <a:off x="6305550" y="3646488"/>
            <a:ext cx="17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A</a:t>
            </a:r>
          </a:p>
        </p:txBody>
      </p:sp>
      <p:sp>
        <p:nvSpPr>
          <p:cNvPr id="1979413" name="Line 21"/>
          <p:cNvSpPr>
            <a:spLocks noChangeShapeType="1"/>
          </p:cNvSpPr>
          <p:nvPr/>
        </p:nvSpPr>
        <p:spPr bwMode="auto">
          <a:xfrm flipH="1">
            <a:off x="5356225" y="4067175"/>
            <a:ext cx="2525713" cy="1588"/>
          </a:xfrm>
          <a:prstGeom prst="line">
            <a:avLst/>
          </a:prstGeom>
          <a:noFill/>
          <a:ln w="38100">
            <a:solidFill>
              <a:srgbClr val="00AE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9414" name="Line 22"/>
          <p:cNvSpPr>
            <a:spLocks noChangeShapeType="1"/>
          </p:cNvSpPr>
          <p:nvPr/>
        </p:nvSpPr>
        <p:spPr bwMode="auto">
          <a:xfrm>
            <a:off x="6391275" y="4024313"/>
            <a:ext cx="1588" cy="1198562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9415" name="Freeform 23"/>
          <p:cNvSpPr>
            <a:spLocks/>
          </p:cNvSpPr>
          <p:nvPr/>
        </p:nvSpPr>
        <p:spPr bwMode="auto">
          <a:xfrm>
            <a:off x="750888" y="2486025"/>
            <a:ext cx="3362325" cy="2738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24"/>
              </a:cxn>
              <a:cxn ang="0">
                <a:pos x="2117" y="1724"/>
              </a:cxn>
            </a:cxnLst>
            <a:rect l="0" t="0" r="r" b="b"/>
            <a:pathLst>
              <a:path w="2118" h="1725">
                <a:moveTo>
                  <a:pt x="0" y="0"/>
                </a:moveTo>
                <a:lnTo>
                  <a:pt x="0" y="1724"/>
                </a:lnTo>
                <a:lnTo>
                  <a:pt x="2117" y="1724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9416" name="Line 24"/>
          <p:cNvSpPr>
            <a:spLocks noChangeShapeType="1"/>
          </p:cNvSpPr>
          <p:nvPr/>
        </p:nvSpPr>
        <p:spPr bwMode="auto">
          <a:xfrm flipH="1" flipV="1">
            <a:off x="5486400" y="3200400"/>
            <a:ext cx="1608138" cy="15224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9417" name="Line 25"/>
          <p:cNvSpPr>
            <a:spLocks noChangeShapeType="1"/>
          </p:cNvSpPr>
          <p:nvPr/>
        </p:nvSpPr>
        <p:spPr bwMode="auto">
          <a:xfrm flipV="1">
            <a:off x="5486400" y="3200400"/>
            <a:ext cx="1752600" cy="1752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9418" name="Rectangle 26"/>
          <p:cNvSpPr>
            <a:spLocks noChangeArrowheads="1"/>
          </p:cNvSpPr>
          <p:nvPr/>
        </p:nvSpPr>
        <p:spPr bwMode="auto">
          <a:xfrm>
            <a:off x="7239000" y="2895600"/>
            <a:ext cx="3048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2490788"/>
            <a:r>
              <a:rPr lang="en-US" sz="2200" b="1" i="1">
                <a:solidFill>
                  <a:srgbClr val="000000"/>
                </a:solidFill>
                <a:effectLst/>
              </a:rPr>
              <a:t>S</a:t>
            </a:r>
            <a:r>
              <a:rPr lang="en-US" sz="2200" b="1" i="1" baseline="-25000">
                <a:solidFill>
                  <a:srgbClr val="000000"/>
                </a:solidFill>
                <a:effectLst/>
              </a:rPr>
              <a:t>1</a:t>
            </a:r>
            <a:endParaRPr lang="en-US" sz="2200" b="1" i="1">
              <a:solidFill>
                <a:srgbClr val="000000"/>
              </a:solidFill>
              <a:effectLst/>
            </a:endParaRPr>
          </a:p>
        </p:txBody>
      </p:sp>
      <p:sp>
        <p:nvSpPr>
          <p:cNvPr id="1979419" name="Freeform 27"/>
          <p:cNvSpPr>
            <a:spLocks/>
          </p:cNvSpPr>
          <p:nvPr/>
        </p:nvSpPr>
        <p:spPr bwMode="auto">
          <a:xfrm>
            <a:off x="6330950" y="3987800"/>
            <a:ext cx="96838" cy="128588"/>
          </a:xfrm>
          <a:custGeom>
            <a:avLst/>
            <a:gdLst/>
            <a:ahLst/>
            <a:cxnLst>
              <a:cxn ang="0">
                <a:pos x="36" y="80"/>
              </a:cxn>
              <a:cxn ang="0">
                <a:pos x="49" y="80"/>
              </a:cxn>
              <a:cxn ang="0">
                <a:pos x="60" y="63"/>
              </a:cxn>
              <a:cxn ang="0">
                <a:pos x="60" y="48"/>
              </a:cxn>
              <a:cxn ang="0">
                <a:pos x="60" y="32"/>
              </a:cxn>
              <a:cxn ang="0">
                <a:pos x="49" y="17"/>
              </a:cxn>
              <a:cxn ang="0">
                <a:pos x="36" y="0"/>
              </a:cxn>
              <a:cxn ang="0">
                <a:pos x="11" y="17"/>
              </a:cxn>
              <a:cxn ang="0">
                <a:pos x="11" y="32"/>
              </a:cxn>
              <a:cxn ang="0">
                <a:pos x="0" y="48"/>
              </a:cxn>
              <a:cxn ang="0">
                <a:pos x="11" y="63"/>
              </a:cxn>
              <a:cxn ang="0">
                <a:pos x="11" y="80"/>
              </a:cxn>
              <a:cxn ang="0">
                <a:pos x="36" y="80"/>
              </a:cxn>
            </a:cxnLst>
            <a:rect l="0" t="0" r="r" b="b"/>
            <a:pathLst>
              <a:path w="61" h="81">
                <a:moveTo>
                  <a:pt x="36" y="80"/>
                </a:moveTo>
                <a:lnTo>
                  <a:pt x="49" y="80"/>
                </a:lnTo>
                <a:lnTo>
                  <a:pt x="60" y="63"/>
                </a:lnTo>
                <a:lnTo>
                  <a:pt x="60" y="48"/>
                </a:lnTo>
                <a:lnTo>
                  <a:pt x="60" y="32"/>
                </a:lnTo>
                <a:lnTo>
                  <a:pt x="49" y="17"/>
                </a:lnTo>
                <a:lnTo>
                  <a:pt x="36" y="0"/>
                </a:lnTo>
                <a:lnTo>
                  <a:pt x="11" y="17"/>
                </a:lnTo>
                <a:lnTo>
                  <a:pt x="11" y="32"/>
                </a:lnTo>
                <a:lnTo>
                  <a:pt x="0" y="48"/>
                </a:lnTo>
                <a:lnTo>
                  <a:pt x="11" y="63"/>
                </a:lnTo>
                <a:lnTo>
                  <a:pt x="11" y="80"/>
                </a:lnTo>
                <a:lnTo>
                  <a:pt x="36" y="80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9420" name="Rectangle 28"/>
          <p:cNvSpPr>
            <a:spLocks noChangeArrowheads="1"/>
          </p:cNvSpPr>
          <p:nvPr/>
        </p:nvSpPr>
        <p:spPr bwMode="auto">
          <a:xfrm>
            <a:off x="7923213" y="3897313"/>
            <a:ext cx="1168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Long-run</a:t>
            </a:r>
          </a:p>
          <a:p>
            <a:pPr defTabSz="2490788">
              <a:lnSpc>
                <a:spcPct val="85000"/>
              </a:lnSpc>
            </a:pPr>
            <a:r>
              <a:rPr lang="en-US" b="1">
                <a:solidFill>
                  <a:srgbClr val="000000"/>
                </a:solidFill>
                <a:effectLst/>
              </a:rPr>
              <a:t>supply</a:t>
            </a:r>
          </a:p>
        </p:txBody>
      </p:sp>
      <p:sp>
        <p:nvSpPr>
          <p:cNvPr id="1979421" name="Line 29"/>
          <p:cNvSpPr>
            <a:spLocks noChangeShapeType="1"/>
          </p:cNvSpPr>
          <p:nvPr/>
        </p:nvSpPr>
        <p:spPr bwMode="auto">
          <a:xfrm>
            <a:off x="762000" y="41148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9422" name="Line 30"/>
          <p:cNvSpPr>
            <a:spLocks noChangeShapeType="1"/>
          </p:cNvSpPr>
          <p:nvPr/>
        </p:nvSpPr>
        <p:spPr bwMode="auto">
          <a:xfrm>
            <a:off x="3048000" y="41148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9423" name="Freeform 31"/>
          <p:cNvSpPr>
            <a:spLocks/>
          </p:cNvSpPr>
          <p:nvPr/>
        </p:nvSpPr>
        <p:spPr bwMode="auto">
          <a:xfrm>
            <a:off x="914400" y="3276600"/>
            <a:ext cx="23622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44"/>
              </a:cxn>
              <a:cxn ang="0">
                <a:pos x="336" y="240"/>
              </a:cxn>
              <a:cxn ang="0">
                <a:pos x="576" y="288"/>
              </a:cxn>
              <a:cxn ang="0">
                <a:pos x="720" y="288"/>
              </a:cxn>
              <a:cxn ang="0">
                <a:pos x="864" y="240"/>
              </a:cxn>
              <a:cxn ang="0">
                <a:pos x="1008" y="144"/>
              </a:cxn>
              <a:cxn ang="0">
                <a:pos x="1152" y="48"/>
              </a:cxn>
            </a:cxnLst>
            <a:rect l="0" t="0" r="r" b="b"/>
            <a:pathLst>
              <a:path w="1152" h="296">
                <a:moveTo>
                  <a:pt x="0" y="0"/>
                </a:moveTo>
                <a:cubicBezTo>
                  <a:pt x="44" y="52"/>
                  <a:pt x="88" y="104"/>
                  <a:pt x="144" y="144"/>
                </a:cubicBezTo>
                <a:cubicBezTo>
                  <a:pt x="200" y="184"/>
                  <a:pt x="264" y="216"/>
                  <a:pt x="336" y="240"/>
                </a:cubicBezTo>
                <a:cubicBezTo>
                  <a:pt x="408" y="264"/>
                  <a:pt x="512" y="280"/>
                  <a:pt x="576" y="288"/>
                </a:cubicBezTo>
                <a:cubicBezTo>
                  <a:pt x="640" y="296"/>
                  <a:pt x="672" y="296"/>
                  <a:pt x="720" y="288"/>
                </a:cubicBezTo>
                <a:cubicBezTo>
                  <a:pt x="768" y="280"/>
                  <a:pt x="816" y="264"/>
                  <a:pt x="864" y="240"/>
                </a:cubicBezTo>
                <a:cubicBezTo>
                  <a:pt x="912" y="216"/>
                  <a:pt x="960" y="176"/>
                  <a:pt x="1008" y="144"/>
                </a:cubicBezTo>
                <a:cubicBezTo>
                  <a:pt x="1056" y="112"/>
                  <a:pt x="1120" y="72"/>
                  <a:pt x="1152" y="48"/>
                </a:cubicBezTo>
              </a:path>
            </a:pathLst>
          </a:custGeom>
          <a:noFill/>
          <a:ln w="38100" cap="flat" cmpd="sng">
            <a:solidFill>
              <a:srgbClr val="0000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9424" name="Line 32"/>
          <p:cNvSpPr>
            <a:spLocks noChangeShapeType="1"/>
          </p:cNvSpPr>
          <p:nvPr/>
        </p:nvSpPr>
        <p:spPr bwMode="auto">
          <a:xfrm flipV="1">
            <a:off x="1143000" y="3429000"/>
            <a:ext cx="1828800" cy="13716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9425" name="Text Box 33"/>
          <p:cNvSpPr txBox="1">
            <a:spLocks noChangeArrowheads="1"/>
          </p:cNvSpPr>
          <p:nvPr/>
        </p:nvSpPr>
        <p:spPr bwMode="auto">
          <a:xfrm>
            <a:off x="2819400" y="1447800"/>
            <a:ext cx="3810000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99"/>
                </a:solidFill>
                <a:effectLst/>
              </a:rPr>
              <a:t>(c) Long-Run Response</a:t>
            </a:r>
          </a:p>
        </p:txBody>
      </p:sp>
      <p:sp>
        <p:nvSpPr>
          <p:cNvPr id="1979426" name="Line 34"/>
          <p:cNvSpPr>
            <a:spLocks noChangeShapeType="1"/>
          </p:cNvSpPr>
          <p:nvPr/>
        </p:nvSpPr>
        <p:spPr bwMode="auto">
          <a:xfrm>
            <a:off x="6019800" y="2895600"/>
            <a:ext cx="1752600" cy="1600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9427" name="Rectangle 35"/>
          <p:cNvSpPr>
            <a:spLocks noChangeArrowheads="1"/>
          </p:cNvSpPr>
          <p:nvPr/>
        </p:nvSpPr>
        <p:spPr bwMode="auto">
          <a:xfrm>
            <a:off x="7772400" y="44958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D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2</a:t>
            </a:r>
          </a:p>
        </p:txBody>
      </p:sp>
      <p:sp>
        <p:nvSpPr>
          <p:cNvPr id="1979428" name="Rectangle 36"/>
          <p:cNvSpPr>
            <a:spLocks noChangeArrowheads="1"/>
          </p:cNvSpPr>
          <p:nvPr/>
        </p:nvSpPr>
        <p:spPr bwMode="auto">
          <a:xfrm>
            <a:off x="6705600" y="3200400"/>
            <a:ext cx="17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B</a:t>
            </a:r>
          </a:p>
        </p:txBody>
      </p:sp>
      <p:sp>
        <p:nvSpPr>
          <p:cNvPr id="1979429" name="Freeform 37"/>
          <p:cNvSpPr>
            <a:spLocks/>
          </p:cNvSpPr>
          <p:nvPr/>
        </p:nvSpPr>
        <p:spPr bwMode="auto">
          <a:xfrm>
            <a:off x="6781800" y="3581400"/>
            <a:ext cx="96838" cy="128588"/>
          </a:xfrm>
          <a:custGeom>
            <a:avLst/>
            <a:gdLst/>
            <a:ahLst/>
            <a:cxnLst>
              <a:cxn ang="0">
                <a:pos x="36" y="80"/>
              </a:cxn>
              <a:cxn ang="0">
                <a:pos x="49" y="80"/>
              </a:cxn>
              <a:cxn ang="0">
                <a:pos x="60" y="63"/>
              </a:cxn>
              <a:cxn ang="0">
                <a:pos x="60" y="48"/>
              </a:cxn>
              <a:cxn ang="0">
                <a:pos x="60" y="32"/>
              </a:cxn>
              <a:cxn ang="0">
                <a:pos x="49" y="17"/>
              </a:cxn>
              <a:cxn ang="0">
                <a:pos x="36" y="0"/>
              </a:cxn>
              <a:cxn ang="0">
                <a:pos x="11" y="17"/>
              </a:cxn>
              <a:cxn ang="0">
                <a:pos x="11" y="32"/>
              </a:cxn>
              <a:cxn ang="0">
                <a:pos x="0" y="48"/>
              </a:cxn>
              <a:cxn ang="0">
                <a:pos x="11" y="63"/>
              </a:cxn>
              <a:cxn ang="0">
                <a:pos x="11" y="80"/>
              </a:cxn>
              <a:cxn ang="0">
                <a:pos x="36" y="80"/>
              </a:cxn>
            </a:cxnLst>
            <a:rect l="0" t="0" r="r" b="b"/>
            <a:pathLst>
              <a:path w="61" h="81">
                <a:moveTo>
                  <a:pt x="36" y="80"/>
                </a:moveTo>
                <a:lnTo>
                  <a:pt x="49" y="80"/>
                </a:lnTo>
                <a:lnTo>
                  <a:pt x="60" y="63"/>
                </a:lnTo>
                <a:lnTo>
                  <a:pt x="60" y="48"/>
                </a:lnTo>
                <a:lnTo>
                  <a:pt x="60" y="32"/>
                </a:lnTo>
                <a:lnTo>
                  <a:pt x="49" y="17"/>
                </a:lnTo>
                <a:lnTo>
                  <a:pt x="36" y="0"/>
                </a:lnTo>
                <a:lnTo>
                  <a:pt x="11" y="17"/>
                </a:lnTo>
                <a:lnTo>
                  <a:pt x="11" y="32"/>
                </a:lnTo>
                <a:lnTo>
                  <a:pt x="0" y="48"/>
                </a:lnTo>
                <a:lnTo>
                  <a:pt x="11" y="63"/>
                </a:lnTo>
                <a:lnTo>
                  <a:pt x="11" y="80"/>
                </a:lnTo>
                <a:lnTo>
                  <a:pt x="36" y="80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9430" name="Rectangle 38"/>
          <p:cNvSpPr>
            <a:spLocks noChangeArrowheads="1"/>
          </p:cNvSpPr>
          <p:nvPr/>
        </p:nvSpPr>
        <p:spPr bwMode="auto">
          <a:xfrm>
            <a:off x="6781800" y="5257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Q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2</a:t>
            </a:r>
          </a:p>
        </p:txBody>
      </p:sp>
      <p:sp>
        <p:nvSpPr>
          <p:cNvPr id="1979434" name="Rectangle 42"/>
          <p:cNvSpPr>
            <a:spLocks noChangeArrowheads="1"/>
          </p:cNvSpPr>
          <p:nvPr/>
        </p:nvSpPr>
        <p:spPr bwMode="auto">
          <a:xfrm>
            <a:off x="4953000" y="33528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P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2</a:t>
            </a:r>
          </a:p>
        </p:txBody>
      </p:sp>
      <p:sp>
        <p:nvSpPr>
          <p:cNvPr id="1979442" name="Line 50"/>
          <p:cNvSpPr>
            <a:spLocks noChangeShapeType="1"/>
          </p:cNvSpPr>
          <p:nvPr/>
        </p:nvSpPr>
        <p:spPr bwMode="auto">
          <a:xfrm flipV="1">
            <a:off x="6324600" y="3276600"/>
            <a:ext cx="16764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9443" name="Rectangle 51"/>
          <p:cNvSpPr>
            <a:spLocks noChangeArrowheads="1"/>
          </p:cNvSpPr>
          <p:nvPr/>
        </p:nvSpPr>
        <p:spPr bwMode="auto">
          <a:xfrm>
            <a:off x="8077200" y="3048000"/>
            <a:ext cx="3048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2490788"/>
            <a:r>
              <a:rPr lang="en-US" sz="2200" b="1" i="1">
                <a:solidFill>
                  <a:srgbClr val="000000"/>
                </a:solidFill>
                <a:effectLst/>
              </a:rPr>
              <a:t>S</a:t>
            </a:r>
            <a:r>
              <a:rPr lang="en-US" sz="2200" b="1" i="1" baseline="-25000">
                <a:solidFill>
                  <a:srgbClr val="000000"/>
                </a:solidFill>
                <a:effectLst/>
              </a:rPr>
              <a:t>2</a:t>
            </a:r>
            <a:endParaRPr lang="en-US" sz="2200" b="1" i="1">
              <a:solidFill>
                <a:srgbClr val="000000"/>
              </a:solidFill>
              <a:effectLst/>
            </a:endParaRPr>
          </a:p>
        </p:txBody>
      </p:sp>
      <p:sp>
        <p:nvSpPr>
          <p:cNvPr id="1979444" name="AutoShape 52"/>
          <p:cNvSpPr>
            <a:spLocks noChangeArrowheads="1"/>
          </p:cNvSpPr>
          <p:nvPr/>
        </p:nvSpPr>
        <p:spPr bwMode="auto">
          <a:xfrm>
            <a:off x="7086600" y="33528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F3300"/>
          </a:solidFill>
          <a:ln w="12700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9445" name="Freeform 53"/>
          <p:cNvSpPr>
            <a:spLocks/>
          </p:cNvSpPr>
          <p:nvPr/>
        </p:nvSpPr>
        <p:spPr bwMode="auto">
          <a:xfrm>
            <a:off x="7239000" y="3962400"/>
            <a:ext cx="96838" cy="128588"/>
          </a:xfrm>
          <a:custGeom>
            <a:avLst/>
            <a:gdLst/>
            <a:ahLst/>
            <a:cxnLst>
              <a:cxn ang="0">
                <a:pos x="36" y="80"/>
              </a:cxn>
              <a:cxn ang="0">
                <a:pos x="49" y="80"/>
              </a:cxn>
              <a:cxn ang="0">
                <a:pos x="60" y="63"/>
              </a:cxn>
              <a:cxn ang="0">
                <a:pos x="60" y="48"/>
              </a:cxn>
              <a:cxn ang="0">
                <a:pos x="60" y="32"/>
              </a:cxn>
              <a:cxn ang="0">
                <a:pos x="49" y="17"/>
              </a:cxn>
              <a:cxn ang="0">
                <a:pos x="36" y="0"/>
              </a:cxn>
              <a:cxn ang="0">
                <a:pos x="11" y="17"/>
              </a:cxn>
              <a:cxn ang="0">
                <a:pos x="11" y="32"/>
              </a:cxn>
              <a:cxn ang="0">
                <a:pos x="0" y="48"/>
              </a:cxn>
              <a:cxn ang="0">
                <a:pos x="11" y="63"/>
              </a:cxn>
              <a:cxn ang="0">
                <a:pos x="11" y="80"/>
              </a:cxn>
              <a:cxn ang="0">
                <a:pos x="36" y="80"/>
              </a:cxn>
            </a:cxnLst>
            <a:rect l="0" t="0" r="r" b="b"/>
            <a:pathLst>
              <a:path w="61" h="81">
                <a:moveTo>
                  <a:pt x="36" y="80"/>
                </a:moveTo>
                <a:lnTo>
                  <a:pt x="49" y="80"/>
                </a:lnTo>
                <a:lnTo>
                  <a:pt x="60" y="63"/>
                </a:lnTo>
                <a:lnTo>
                  <a:pt x="60" y="48"/>
                </a:lnTo>
                <a:lnTo>
                  <a:pt x="60" y="32"/>
                </a:lnTo>
                <a:lnTo>
                  <a:pt x="49" y="17"/>
                </a:lnTo>
                <a:lnTo>
                  <a:pt x="36" y="0"/>
                </a:lnTo>
                <a:lnTo>
                  <a:pt x="11" y="17"/>
                </a:lnTo>
                <a:lnTo>
                  <a:pt x="11" y="32"/>
                </a:lnTo>
                <a:lnTo>
                  <a:pt x="0" y="48"/>
                </a:lnTo>
                <a:lnTo>
                  <a:pt x="11" y="63"/>
                </a:lnTo>
                <a:lnTo>
                  <a:pt x="11" y="80"/>
                </a:lnTo>
                <a:lnTo>
                  <a:pt x="36" y="80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9446" name="Rectangle 54"/>
          <p:cNvSpPr>
            <a:spLocks noChangeArrowheads="1"/>
          </p:cNvSpPr>
          <p:nvPr/>
        </p:nvSpPr>
        <p:spPr bwMode="auto">
          <a:xfrm>
            <a:off x="7239000" y="3657600"/>
            <a:ext cx="16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2490788"/>
            <a:r>
              <a:rPr lang="en-US" b="1">
                <a:solidFill>
                  <a:srgbClr val="000000"/>
                </a:solidFill>
                <a:effectLst/>
              </a:rPr>
              <a:t>C</a:t>
            </a:r>
          </a:p>
        </p:txBody>
      </p:sp>
      <p:sp>
        <p:nvSpPr>
          <p:cNvPr id="1979447" name="AutoShape 55"/>
          <p:cNvSpPr>
            <a:spLocks noChangeArrowheads="1"/>
          </p:cNvSpPr>
          <p:nvPr/>
        </p:nvSpPr>
        <p:spPr bwMode="auto">
          <a:xfrm>
            <a:off x="5029200" y="36576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3300"/>
          </a:solidFill>
          <a:ln w="12700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9449" name="Rectangle 57"/>
          <p:cNvSpPr>
            <a:spLocks noChangeArrowheads="1"/>
          </p:cNvSpPr>
          <p:nvPr/>
        </p:nvSpPr>
        <p:spPr bwMode="auto">
          <a:xfrm>
            <a:off x="7239000" y="5257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2490788"/>
            <a:r>
              <a:rPr lang="en-US" b="1" i="1">
                <a:solidFill>
                  <a:srgbClr val="000000"/>
                </a:solidFill>
                <a:effectLst/>
              </a:rPr>
              <a:t>Q</a:t>
            </a:r>
            <a:r>
              <a:rPr lang="en-US" b="1" i="1" baseline="-25000">
                <a:solidFill>
                  <a:srgbClr val="000000"/>
                </a:solidFill>
                <a:effectLst/>
              </a:rPr>
              <a:t>3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the Long-Run Supply Curve Might Slope Upward</a:t>
            </a:r>
            <a:endParaRPr lang="en-US"/>
          </a:p>
        </p:txBody>
      </p:sp>
      <p:sp>
        <p:nvSpPr>
          <p:cNvPr id="19814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Some resources used in production may be available only in limited quantities.</a:t>
            </a:r>
          </a:p>
          <a:p>
            <a:r>
              <a:rPr lang="en-US" smtClean="0"/>
              <a:t>Firms may have different costs.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8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8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8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9A0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8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8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8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8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8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9A0E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44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Marginal Firm</a:t>
            </a:r>
            <a:endParaRPr lang="en-US"/>
          </a:p>
        </p:txBody>
      </p:sp>
      <p:sp>
        <p:nvSpPr>
          <p:cNvPr id="198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marginal firm is the firm that would exit the market if the price were any lower.</a:t>
            </a:r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9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of a Competitive Firm</a:t>
            </a:r>
            <a:endParaRPr lang="en-US"/>
          </a:p>
        </p:txBody>
      </p:sp>
      <p:sp>
        <p:nvSpPr>
          <p:cNvPr id="18298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revenue for a firm is the selling price times the quantity sold.</a:t>
            </a:r>
          </a:p>
          <a:p>
            <a:r>
              <a:rPr lang="en-US" dirty="0" smtClean="0"/>
              <a:t>TR = (P X Q)</a:t>
            </a:r>
          </a:p>
          <a:p>
            <a:r>
              <a:rPr lang="en-US" dirty="0" smtClean="0"/>
              <a:t>Thus total revenue is proportional to the amount of output.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9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9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9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29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9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29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989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01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0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of a Competitive Firm</a:t>
            </a:r>
            <a:endParaRPr lang="en-US"/>
          </a:p>
        </p:txBody>
      </p:sp>
      <p:sp>
        <p:nvSpPr>
          <p:cNvPr id="184013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Average revenue tells us how much revenue a firm receives for the typical unit sold.</a:t>
            </a:r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178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2179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218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of a Competitive Firm</a:t>
            </a:r>
            <a:endParaRPr lang="en-US"/>
          </a:p>
        </p:txBody>
      </p:sp>
      <p:sp>
        <p:nvSpPr>
          <p:cNvPr id="1842181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perfect competition, average revenue equals the price of the good.</a:t>
            </a:r>
            <a:endParaRPr lang="en-US"/>
          </a:p>
        </p:txBody>
      </p:sp>
      <p:graphicFrame>
        <p:nvGraphicFramePr>
          <p:cNvPr id="1842182" name="Object 1030"/>
          <p:cNvGraphicFramePr>
            <a:graphicFrameLocks/>
          </p:cNvGraphicFramePr>
          <p:nvPr/>
        </p:nvGraphicFramePr>
        <p:xfrm>
          <a:off x="1524000" y="3886200"/>
          <a:ext cx="60960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5829120" imgH="2574720" progId="Equation.3">
                  <p:embed/>
                </p:oleObj>
              </mc:Choice>
              <mc:Fallback>
                <p:oleObj name="Equation" r:id="rId3" imgW="5829120" imgH="2574720" progId="Equation.3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86200"/>
                        <a:ext cx="60960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42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218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27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of a Competitive Firm</a:t>
            </a:r>
            <a:endParaRPr lang="en-US"/>
          </a:p>
        </p:txBody>
      </p:sp>
      <p:sp>
        <p:nvSpPr>
          <p:cNvPr id="1846277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Marginal revenue is the change in total revenue from an additional unit sold.</a:t>
            </a:r>
          </a:p>
          <a:p>
            <a:r>
              <a:rPr lang="en-US" smtClean="0"/>
              <a:t>MR =</a:t>
            </a:r>
            <a:r>
              <a:rPr lang="en-US" smtClean="0">
                <a:sym typeface="Symbol" pitchFamily="18" charset="2"/>
              </a:rPr>
              <a:t></a:t>
            </a:r>
            <a:r>
              <a:rPr lang="en-US" smtClean="0"/>
              <a:t>TR/ </a:t>
            </a:r>
            <a:r>
              <a:rPr lang="en-US" smtClean="0">
                <a:sym typeface="Symbol" pitchFamily="18" charset="2"/>
              </a:rPr>
              <a:t></a:t>
            </a:r>
            <a:r>
              <a:rPr lang="en-US" smtClean="0"/>
              <a:t>Q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6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6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27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32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of a Competitive Firm</a:t>
            </a:r>
            <a:endParaRPr lang="en-US"/>
          </a:p>
        </p:txBody>
      </p:sp>
      <p:sp>
        <p:nvSpPr>
          <p:cNvPr id="1848325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competitive firms, marginal revenue equals the price of the good.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8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325" grpId="0" build="p" autoUpdateAnimBg="0"/>
    </p:bldLst>
  </p:timing>
</p:sld>
</file>

<file path=ppt/theme/theme1.xml><?xml version="1.0" encoding="utf-8"?>
<a:theme xmlns:a="http://schemas.openxmlformats.org/drawingml/2006/main" name="Atoms and molecules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Atoms and molecules</Template>
  <TotalTime>36</TotalTime>
  <Words>1392</Words>
  <Application>Microsoft Office PowerPoint</Application>
  <PresentationFormat>On-screen Show (4:3)</PresentationFormat>
  <Paragraphs>307</Paragraphs>
  <Slides>42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Monotype Sorts</vt:lpstr>
      <vt:lpstr>Symbol</vt:lpstr>
      <vt:lpstr>Times New Roman</vt:lpstr>
      <vt:lpstr>Atoms and molecules</vt:lpstr>
      <vt:lpstr>Equation</vt:lpstr>
      <vt:lpstr>Worksheet</vt:lpstr>
      <vt:lpstr>Firms in Competitive Markets</vt:lpstr>
      <vt:lpstr>The Meaning of Competition</vt:lpstr>
      <vt:lpstr>The Meaning of Competition</vt:lpstr>
      <vt:lpstr>The Meaning of Competition</vt:lpstr>
      <vt:lpstr>Revenue of a Competitive Firm</vt:lpstr>
      <vt:lpstr>Revenue of a Competitive Firm</vt:lpstr>
      <vt:lpstr>Revenue of a Competitive Firm</vt:lpstr>
      <vt:lpstr>Revenue of a Competitive Firm</vt:lpstr>
      <vt:lpstr>Revenue of a Competitive Firm</vt:lpstr>
      <vt:lpstr>Total, Average, and Marginal Revenue for a Competitive Firm</vt:lpstr>
      <vt:lpstr>Profit Maximization for the Competitive Firm</vt:lpstr>
      <vt:lpstr>Profit Maximization:  A Numerical Example</vt:lpstr>
      <vt:lpstr>Profit Maximization for the Competitive Firm...</vt:lpstr>
      <vt:lpstr>Profit Maximization for the Competitive Firm</vt:lpstr>
      <vt:lpstr>Profit Maximization for the Competitive Firm</vt:lpstr>
      <vt:lpstr>The Marginal-Cost Curve and the Firm’s Supply Decision...</vt:lpstr>
      <vt:lpstr>The Firm’s Short-Run Decision to Shut Down</vt:lpstr>
      <vt:lpstr>The Firm’s Short-Run Decision to Shut Down</vt:lpstr>
      <vt:lpstr>The Firm’s Short-Run Decision to Shut Down</vt:lpstr>
      <vt:lpstr>The Firm’s Short-Run Decision to Shut Down...</vt:lpstr>
      <vt:lpstr>The Firm’s Short-Run Decision to Shut Down</vt:lpstr>
      <vt:lpstr>The Firm’s Long-Run Decision to Exit or Enter a Market</vt:lpstr>
      <vt:lpstr>The Firm’s Long-Run Decision to Exit or Enter a Market</vt:lpstr>
      <vt:lpstr>The Competitive Firm’s Long-Run Supply Curve...</vt:lpstr>
      <vt:lpstr>The Competitive Firm’s Long-Run Supply Curve</vt:lpstr>
      <vt:lpstr>The Competitive Firm’s Long-Run Supply Curve...</vt:lpstr>
      <vt:lpstr>The Firm’s Short-Run and Long-Run Supply Curves</vt:lpstr>
      <vt:lpstr>Measuring Profit in the Graph for the Competitive Firm...</vt:lpstr>
      <vt:lpstr>Measuring Profit in the Graph for the Competitive Firm...</vt:lpstr>
      <vt:lpstr>Supply in a Competitive Market</vt:lpstr>
      <vt:lpstr>The Short Run: Market Supply with a Fixed Number of Firms</vt:lpstr>
      <vt:lpstr>The Short Run: Market Supply with a Fixed Number of Firms...</vt:lpstr>
      <vt:lpstr>The Long Run: Market Supply with Entry and Exit</vt:lpstr>
      <vt:lpstr>The Long Run: Market Supply with Entry and Exit...</vt:lpstr>
      <vt:lpstr>The Long Run: Market Supply with Entry and Exit</vt:lpstr>
      <vt:lpstr>Firms Stay in Business with Zero Profit</vt:lpstr>
      <vt:lpstr>Increase in Demand in the Short Run</vt:lpstr>
      <vt:lpstr>Increase in Demand in the Short Run...</vt:lpstr>
      <vt:lpstr>Increase in Demand in the Short Run...</vt:lpstr>
      <vt:lpstr>Increase in Demand in the Short Run...</vt:lpstr>
      <vt:lpstr>Why the Long-Run Supply Curve Might Slope Upward</vt:lpstr>
      <vt:lpstr>Marginal Firm</vt:lpstr>
    </vt:vector>
  </TitlesOfParts>
  <Company>SAL MBA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Firms in Competitive Markets</dc:title>
  <dc:creator>Others</dc:creator>
  <cp:lastModifiedBy>Hardik Bavishi</cp:lastModifiedBy>
  <cp:revision>8</cp:revision>
  <dcterms:created xsi:type="dcterms:W3CDTF">2012-09-26T06:04:05Z</dcterms:created>
  <dcterms:modified xsi:type="dcterms:W3CDTF">2020-03-17T07:07:18Z</dcterms:modified>
</cp:coreProperties>
</file>