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79" d="100"/>
          <a:sy n="79" d="100"/>
        </p:scale>
        <p:origin x="-4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17538ED-EE77-4E87-A291-9397893BFBF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GB" altLang="x-none" dirty="0">
                <a:latin typeface="Calibri" pitchFamily="34" charset="0"/>
              </a:rPr>
            </a:fld>
            <a:endParaRPr lang="en-GB" altLang="x-none" dirty="0">
              <a:latin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17538ED-EE77-4E87-A291-9397893BFBF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GB" altLang="x-none" dirty="0">
                <a:latin typeface="Calibri" pitchFamily="34" charset="0"/>
              </a:rPr>
            </a:fld>
            <a:endParaRPr lang="en-GB" altLang="x-none" dirty="0">
              <a:latin typeface="Calibri"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17538ED-EE77-4E87-A291-9397893BFBF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GB" altLang="x-none" dirty="0">
                <a:latin typeface="Calibri" pitchFamily="34" charset="0"/>
              </a:rPr>
            </a:fld>
            <a:endParaRPr lang="en-GB" altLang="x-none" dirty="0">
              <a:latin typeface="Calibri"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17538ED-EE77-4E87-A291-9397893BFBF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GB" altLang="x-none" dirty="0">
                <a:latin typeface="Calibri" pitchFamily="34" charset="0"/>
              </a:rPr>
            </a:fld>
            <a:endParaRPr lang="en-GB" altLang="x-none" dirty="0">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17538ED-EE77-4E87-A291-9397893BFBF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GB" altLang="x-none" dirty="0">
                <a:latin typeface="Calibri" pitchFamily="34" charset="0"/>
              </a:rPr>
            </a:fld>
            <a:endParaRPr lang="en-GB" altLang="x-none" dirty="0">
              <a:latin typeface="Calibri"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17538ED-EE77-4E87-A291-9397893BFBF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n-GB" altLang="x-none" dirty="0">
                <a:latin typeface="Calibri" pitchFamily="34" charset="0"/>
              </a:rPr>
            </a:fld>
            <a:endParaRPr lang="en-GB" altLang="x-none" dirty="0">
              <a:latin typeface="Calibri"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17538ED-EE77-4E87-A291-9397893BFBF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a:buNone/>
            </a:pPr>
            <a:fld id="{9A0DB2DC-4C9A-4742-B13C-FB6460FD3503}" type="slidenum">
              <a:rPr lang="en-GB" altLang="x-none" dirty="0">
                <a:latin typeface="Calibri" pitchFamily="34" charset="0"/>
              </a:rPr>
            </a:fld>
            <a:endParaRPr lang="en-GB" altLang="x-none" dirty="0">
              <a:latin typeface="Calibri"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17538ED-EE77-4E87-A291-9397893BFBF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a:buNone/>
            </a:pPr>
            <a:fld id="{9A0DB2DC-4C9A-4742-B13C-FB6460FD3503}" type="slidenum">
              <a:rPr lang="en-GB" altLang="x-none" dirty="0">
                <a:latin typeface="Calibri" pitchFamily="34" charset="0"/>
              </a:rPr>
            </a:fld>
            <a:endParaRPr lang="en-GB" altLang="x-none" dirty="0">
              <a:latin typeface="Calibri"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17538ED-EE77-4E87-A291-9397893BFBF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a:buNone/>
            </a:pPr>
            <a:fld id="{9A0DB2DC-4C9A-4742-B13C-FB6460FD3503}" type="slidenum">
              <a:rPr lang="en-GB" altLang="x-none" dirty="0">
                <a:latin typeface="Calibri" pitchFamily="34" charset="0"/>
              </a:rPr>
            </a:fld>
            <a:endParaRPr lang="en-GB" altLang="x-none" dirty="0">
              <a:latin typeface="Calibri"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17538ED-EE77-4E87-A291-9397893BFBF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n-GB" altLang="x-none" dirty="0">
                <a:latin typeface="Calibri" pitchFamily="34" charset="0"/>
              </a:rPr>
            </a:fld>
            <a:endParaRPr lang="en-GB" altLang="x-none" dirty="0">
              <a:latin typeface="Calibri"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100000"/>
              </a:lnSpc>
              <a:spcBef>
                <a:spcPct val="20000"/>
              </a:spcBef>
              <a:spcAft>
                <a:spcPts val="0"/>
              </a:spcAft>
              <a:buClrTx/>
              <a:buSzTx/>
              <a:buFont typeface="Arial" panose="02080604020202020204" pitchFamily="34" charset="0"/>
              <a:buNone/>
              <a:defRPr/>
            </a:pPr>
            <a:endParaRPr kumimoji="0" lang="en-GB"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17538ED-EE77-4E87-A291-9397893BFBF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n-GB" altLang="x-none" dirty="0">
                <a:latin typeface="Calibri" pitchFamily="34" charset="0"/>
              </a:rPr>
            </a:fld>
            <a:endParaRPr lang="en-GB" altLang="x-none" dirty="0">
              <a:latin typeface="Calibri"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nchorCtr="0"/>
          <a:p>
            <a:pPr lvl="0"/>
            <a:r>
              <a:rPr dirty="0"/>
              <a:t>Click to edit Master title style</a:t>
            </a:r>
            <a:endParaRPr lang="en-GB" altLang="x-none"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lang="en-GB" altLang="x-non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C17538ED-EE77-4E87-A291-9397893BFBF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defRPr>
            </a:lvl1pPr>
          </a:lstStyle>
          <a:p>
            <a:pPr lvl="0">
              <a:buNone/>
            </a:pPr>
            <a:fld id="{9A0DB2DC-4C9A-4742-B13C-FB6460FD3503}" type="slidenum">
              <a:rPr lang="en-GB" altLang="x-none" dirty="0">
                <a:latin typeface="Calibri" pitchFamily="34" charset="0"/>
              </a:rPr>
            </a:fld>
            <a:endParaRPr lang="en-GB" altLang="x-none"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8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8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8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Title 1"/>
          <p:cNvSpPr>
            <a:spLocks noGrp="1"/>
          </p:cNvSpPr>
          <p:nvPr>
            <p:ph type="ctrTitle"/>
          </p:nvPr>
        </p:nvSpPr>
        <p:spPr>
          <a:xfrm>
            <a:off x="685800" y="835660"/>
            <a:ext cx="7772400" cy="2764790"/>
          </a:xfrm>
          <a:ln/>
        </p:spPr>
        <p:txBody>
          <a:bodyPr vert="horz" wrap="square" lIns="91440" tIns="45720" rIns="91440" bIns="45720" anchor="ctr" anchorCtr="0"/>
          <a:p>
            <a:pPr>
              <a:buNone/>
            </a:pPr>
            <a:r>
              <a:rPr lang="en-GB" altLang="x-none" dirty="0"/>
              <a:t>INTRODUCTION TO COMPUTERISED  ACCOUNTING                                                                                                                                                                     </a:t>
            </a:r>
            <a:endParaRPr lang="en-GB" altLang="x-none" dirty="0"/>
          </a:p>
        </p:txBody>
      </p:sp>
      <p:sp>
        <p:nvSpPr>
          <p:cNvPr id="3" name="Subtitle 2"/>
          <p:cNvSpPr>
            <a:spLocks noGrp="1"/>
          </p:cNvSpPr>
          <p:nvPr>
            <p:ph type="subTitle" idx="1"/>
          </p:nvPr>
        </p:nvSpPr>
        <p:spPr>
          <a:xfrm>
            <a:off x="1371600" y="3886200"/>
            <a:ext cx="7391400" cy="2496185"/>
          </a:xfr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Arial" panose="02080604020202020204" pitchFamily="34" charset="0"/>
              <a:buNone/>
              <a:defRPr/>
            </a:pPr>
            <a:r>
              <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rPr>
              <a:t>Explained By:</a:t>
            </a: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90000"/>
              </a:lnSpc>
              <a:spcBef>
                <a:spcPct val="20000"/>
              </a:spcBef>
              <a:spcAft>
                <a:spcPts val="0"/>
              </a:spcAft>
              <a:buClrTx/>
              <a:buSzTx/>
              <a:buFont typeface="Arial" panose="02080604020202020204" pitchFamily="34" charset="0"/>
              <a:buNone/>
              <a:defRPr/>
            </a:pPr>
            <a:r>
              <a:rPr kumimoji="0" lang="" altLang="en-US" sz="3200" b="0" i="0" u="none" strike="noStrike" kern="1200" cap="none" spc="0" normalizeH="0" baseline="0" noProof="0" dirty="0" smtClean="0">
                <a:ln>
                  <a:noFill/>
                </a:ln>
                <a:solidFill>
                  <a:schemeClr val="tx1">
                    <a:tint val="75000"/>
                  </a:schemeClr>
                </a:solidFill>
                <a:effectLst/>
                <a:uLnTx/>
                <a:uFillTx/>
                <a:latin typeface="+mn-lt"/>
                <a:ea typeface="+mn-ea"/>
                <a:cs typeface="+mn-cs"/>
              </a:rPr>
              <a:t>Lt. Parshva Shah</a:t>
            </a:r>
            <a:r>
              <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rPr>
              <a:t>.</a:t>
            </a: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90000"/>
              </a:lnSpc>
              <a:spcBef>
                <a:spcPct val="20000"/>
              </a:spcBef>
              <a:spcAft>
                <a:spcPts val="0"/>
              </a:spcAft>
              <a:buClrTx/>
              <a:buSzTx/>
              <a:buFont typeface="Arial" panose="02080604020202020204" pitchFamily="34" charset="0"/>
              <a:buNone/>
              <a:defRPr/>
            </a:pP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80604020202020204" pitchFamily="34" charset="0"/>
              <a:buNone/>
              <a:defRPr/>
            </a:pPr>
            <a:endParaRPr kumimoji="0" lang="en-GB"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GB" sz="3600" b="0" i="0" u="sng" strike="noStrike" kern="1200" cap="none" spc="0" normalizeH="0" baseline="0" noProof="0" dirty="0" smtClean="0">
                <a:ln>
                  <a:noFill/>
                </a:ln>
                <a:solidFill>
                  <a:schemeClr val="tx1"/>
                </a:solidFill>
                <a:effectLst/>
                <a:uLnTx/>
                <a:uFillTx/>
                <a:latin typeface="+mj-lt"/>
                <a:ea typeface="+mj-ea"/>
                <a:cs typeface="+mj-cs"/>
              </a:rPr>
              <a:t>PROCESS/STEPS IN COMPUTERISED FINANCIAL ACCOUNTING</a:t>
            </a:r>
            <a:br>
              <a:rPr kumimoji="0" lang="en-GB"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1267" name="Content Placeholder 2"/>
          <p:cNvSpPr>
            <a:spLocks noGrp="1"/>
          </p:cNvSpPr>
          <p:nvPr>
            <p:ph idx="1"/>
          </p:nvPr>
        </p:nvSpPr>
        <p:spPr>
          <a:ln/>
        </p:spPr>
        <p:txBody>
          <a:bodyPr vert="horz" wrap="square" lIns="91440" tIns="45720" rIns="91440" bIns="45720" anchor="t" anchorCtr="0"/>
          <a:p>
            <a:r>
              <a:rPr sz="2400" dirty="0"/>
              <a:t>Planning and opening of an Accounting System</a:t>
            </a:r>
            <a:endParaRPr sz="2400" dirty="0"/>
          </a:p>
          <a:p>
            <a:r>
              <a:rPr sz="2400" dirty="0"/>
              <a:t>Entering of data</a:t>
            </a:r>
            <a:endParaRPr sz="2400" dirty="0"/>
          </a:p>
          <a:p>
            <a:r>
              <a:rPr sz="2400" dirty="0"/>
              <a:t>Coding</a:t>
            </a:r>
            <a:endParaRPr sz="2400" dirty="0"/>
          </a:p>
          <a:p>
            <a:r>
              <a:rPr sz="2400" dirty="0"/>
              <a:t>Bank reconciliation</a:t>
            </a:r>
            <a:endParaRPr sz="2400" dirty="0"/>
          </a:p>
          <a:p>
            <a:r>
              <a:rPr sz="2400" dirty="0"/>
              <a:t>Posting</a:t>
            </a:r>
            <a:endParaRPr sz="2400" dirty="0"/>
          </a:p>
          <a:p>
            <a:r>
              <a:rPr sz="2400" dirty="0"/>
              <a:t>Printing of trail balance</a:t>
            </a:r>
            <a:endParaRPr sz="2400" dirty="0"/>
          </a:p>
          <a:p>
            <a:r>
              <a:rPr sz="2400" dirty="0"/>
              <a:t>Finalization of Accounts</a:t>
            </a:r>
            <a:endParaRP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GB" sz="3600" b="0" i="0" u="sng" strike="noStrike" kern="1200" cap="none" spc="0" normalizeH="0" baseline="0" noProof="0" dirty="0" smtClean="0">
                <a:ln>
                  <a:noFill/>
                </a:ln>
                <a:solidFill>
                  <a:schemeClr val="tx1"/>
                </a:solidFill>
                <a:effectLst/>
                <a:uLnTx/>
                <a:uFillTx/>
                <a:latin typeface="+mj-lt"/>
                <a:ea typeface="+mj-ea"/>
                <a:cs typeface="+mj-cs"/>
              </a:rPr>
              <a:t>ADVANTAGES OF THE COMPUTERISED FINANCIAL ACCOUNTING SYSTEM</a:t>
            </a:r>
            <a:br>
              <a:rPr kumimoji="0" lang="en-GB"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291" name="Content Placeholder 2"/>
          <p:cNvSpPr>
            <a:spLocks noGrp="1"/>
          </p:cNvSpPr>
          <p:nvPr>
            <p:ph idx="1"/>
          </p:nvPr>
        </p:nvSpPr>
        <p:spPr>
          <a:ln/>
        </p:spPr>
        <p:txBody>
          <a:bodyPr vert="horz" wrap="square" lIns="91440" tIns="45720" rIns="91440" bIns="45720" anchor="t" anchorCtr="0"/>
          <a:p>
            <a:r>
              <a:rPr sz="2400" dirty="0"/>
              <a:t>Computerized System has a lot of memory, it can record and store the large data in its memory, which is limited one in manual system.</a:t>
            </a:r>
            <a:endParaRPr sz="2400" dirty="0"/>
          </a:p>
          <a:p>
            <a:r>
              <a:rPr sz="2400" dirty="0"/>
              <a:t>Due to Coding, it’s easy to record and process with the data in case of computerized system.</a:t>
            </a:r>
            <a:endParaRPr sz="2400" dirty="0"/>
          </a:p>
          <a:p>
            <a:r>
              <a:rPr sz="2400" dirty="0"/>
              <a:t>The system is flexible.</a:t>
            </a:r>
            <a:endParaRPr sz="2400" dirty="0"/>
          </a:p>
          <a:p>
            <a:r>
              <a:rPr sz="2400" dirty="0"/>
              <a:t>The information provided by the computer system is believed to be more accurate, reason being the chances of mistake are less in this.  </a:t>
            </a:r>
            <a:endParaRP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29600" cy="1762125"/>
          </a:xfr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GB" sz="2800" b="0" i="0" u="sng" strike="noStrike" kern="1200" cap="none" spc="0" normalizeH="0" baseline="0" noProof="0" dirty="0" smtClean="0">
                <a:ln>
                  <a:noFill/>
                </a:ln>
                <a:solidFill>
                  <a:schemeClr val="tx1"/>
                </a:solidFill>
                <a:effectLst/>
                <a:uLnTx/>
                <a:uFillTx/>
                <a:latin typeface="+mj-lt"/>
                <a:ea typeface="+mj-ea"/>
                <a:cs typeface="+mj-cs"/>
              </a:rPr>
              <a:t>VARIOUS COMPONENTS OF A COMPUTERISED FINANCIAL ACCOUNTING SYSTEM</a:t>
            </a:r>
            <a:br>
              <a:rPr kumimoji="0" lang="en-GB"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3315" name="Content Placeholder 2"/>
          <p:cNvSpPr>
            <a:spLocks noGrp="1"/>
          </p:cNvSpPr>
          <p:nvPr>
            <p:ph idx="1"/>
          </p:nvPr>
        </p:nvSpPr>
        <p:spPr>
          <a:ln/>
        </p:spPr>
        <p:txBody>
          <a:bodyPr vert="horz" wrap="square" lIns="91440" tIns="45720" rIns="91440" bIns="45720" anchor="t" anchorCtr="0"/>
          <a:p>
            <a:r>
              <a:rPr sz="2400" dirty="0"/>
              <a:t>The major components of financial accounting software are as under:</a:t>
            </a:r>
            <a:endParaRPr sz="2400" dirty="0"/>
          </a:p>
          <a:p>
            <a:pPr>
              <a:buFontTx/>
              <a:buChar char="-"/>
            </a:pPr>
            <a:r>
              <a:rPr sz="2400" dirty="0"/>
              <a:t>General ledger programs</a:t>
            </a:r>
            <a:endParaRPr sz="2400" dirty="0"/>
          </a:p>
          <a:p>
            <a:pPr>
              <a:buFontTx/>
              <a:buChar char="-"/>
            </a:pPr>
            <a:r>
              <a:rPr sz="2400" dirty="0"/>
              <a:t>Accounts payable program</a:t>
            </a:r>
            <a:endParaRPr sz="2400" dirty="0"/>
          </a:p>
          <a:p>
            <a:pPr>
              <a:buFontTx/>
              <a:buChar char="-"/>
            </a:pPr>
            <a:r>
              <a:rPr sz="2400" dirty="0"/>
              <a:t>Accounts receivable program</a:t>
            </a:r>
            <a:endParaRPr sz="2400" dirty="0"/>
          </a:p>
          <a:p>
            <a:pPr>
              <a:buFontTx/>
              <a:buChar char="-"/>
            </a:pPr>
            <a:r>
              <a:rPr sz="2400" dirty="0"/>
              <a:t>Payroll program</a:t>
            </a:r>
            <a:endParaRPr sz="2400" dirty="0"/>
          </a:p>
          <a:p>
            <a:pPr>
              <a:buFontTx/>
              <a:buChar char="-"/>
            </a:pPr>
            <a:r>
              <a:rPr sz="2400" dirty="0"/>
              <a:t>Fixed assets accounting program</a:t>
            </a:r>
            <a:endParaRPr sz="2400" dirty="0"/>
          </a:p>
          <a:p>
            <a:pPr>
              <a:buFontTx/>
              <a:buChar char="-"/>
            </a:pPr>
            <a:r>
              <a:rPr sz="2400" dirty="0"/>
              <a:t>Inventory accounting programmes</a:t>
            </a:r>
            <a:r>
              <a:rPr dirty="0"/>
              <a:t>.</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Title 1"/>
          <p:cNvSpPr>
            <a:spLocks noGrp="1"/>
          </p:cNvSpPr>
          <p:nvPr>
            <p:ph type="title"/>
          </p:nvPr>
        </p:nvSpPr>
        <p:spPr>
          <a:xfrm>
            <a:off x="457200" y="274638"/>
            <a:ext cx="8229600" cy="796925"/>
          </a:xfrm>
          <a:ln/>
        </p:spPr>
        <p:txBody>
          <a:bodyPr vert="horz" wrap="square" lIns="91440" tIns="45720" rIns="91440" bIns="45720" anchor="ctr" anchorCtr="0"/>
          <a:p>
            <a:pPr>
              <a:buNone/>
            </a:pPr>
            <a:r>
              <a:rPr lang="en-GB" altLang="x-none" sz="3200" dirty="0"/>
              <a:t>CONTENT</a:t>
            </a:r>
            <a:endParaRPr lang="en-GB" altLang="x-none" sz="3200" dirty="0"/>
          </a:p>
        </p:txBody>
      </p:sp>
      <p:sp>
        <p:nvSpPr>
          <p:cNvPr id="3075" name="Content Placeholder 2"/>
          <p:cNvSpPr>
            <a:spLocks noGrp="1"/>
          </p:cNvSpPr>
          <p:nvPr>
            <p:ph idx="1"/>
          </p:nvPr>
        </p:nvSpPr>
        <p:spPr>
          <a:xfrm>
            <a:off x="357505" y="925830"/>
            <a:ext cx="8600440" cy="5718175"/>
          </a:xfrm>
          <a:ln/>
        </p:spPr>
        <p:txBody>
          <a:bodyPr vert="horz" wrap="square" lIns="91440" tIns="45720" rIns="91440" bIns="45720" anchor="t" anchorCtr="0"/>
          <a:p>
            <a:r>
              <a:rPr lang="en-GB" altLang="x-none" sz="2400" dirty="0"/>
              <a:t>MEANING OF COMPUTERISED  ACCOUNTING </a:t>
            </a:r>
            <a:endParaRPr lang="en-GB" altLang="x-none" sz="2400" dirty="0"/>
          </a:p>
          <a:p>
            <a:r>
              <a:rPr lang="en-GB" altLang="x-none" sz="2400" dirty="0"/>
              <a:t>TRADITIONAL/MANUAL SYSTEM OF ACCOUNTING</a:t>
            </a:r>
            <a:endParaRPr lang="en-GB" altLang="x-none" sz="2400" dirty="0"/>
          </a:p>
          <a:p>
            <a:r>
              <a:rPr lang="en-GB" altLang="x-none" sz="2400" dirty="0"/>
              <a:t>PROCESS OF COMPUTERISED  ACCOUNTING </a:t>
            </a:r>
            <a:endParaRPr lang="en-GB" altLang="x-none" sz="2400" dirty="0"/>
          </a:p>
          <a:p>
            <a:r>
              <a:rPr lang="en-GB" altLang="x-none" sz="2400" dirty="0"/>
              <a:t>FEATUERES OF COMPUTERISED  ACCOUNTING </a:t>
            </a:r>
            <a:endParaRPr lang="en-GB" altLang="x-none" sz="2400" dirty="0"/>
          </a:p>
          <a:p>
            <a:r>
              <a:rPr lang="en-GB" altLang="x-none" sz="2400" dirty="0"/>
              <a:t>DIFFERENCE BETWEEN MANUAL ACCOUNTING SYSTEM AND COMPUTERISED  ACCOUNTING </a:t>
            </a:r>
            <a:endParaRPr lang="en-GB" altLang="x-none" sz="2400" dirty="0"/>
          </a:p>
          <a:p>
            <a:r>
              <a:rPr lang="en-GB" altLang="x-none" sz="2400" dirty="0"/>
              <a:t>ADVANTAGES AND DISADVANTAGES OF COMPUTERISED  ACCOUNTING </a:t>
            </a:r>
            <a:endParaRPr lang="en-GB" altLang="x-none" sz="2400" dirty="0"/>
          </a:p>
          <a:p>
            <a:r>
              <a:rPr lang="en-GB" altLang="x-none" sz="2400" dirty="0"/>
              <a:t>PROCESS/STEPS IN COMPUTERISED FINANCIAL ACCOUNTING</a:t>
            </a:r>
            <a:endParaRPr lang="en-GB" altLang="x-none" sz="2400" dirty="0"/>
          </a:p>
          <a:p>
            <a:r>
              <a:rPr lang="en-GB" altLang="x-none" sz="2400" dirty="0"/>
              <a:t>ADVANTAGES OF THE COMPUTERISED FINANCIAL ACCOUNTING SYSTEM</a:t>
            </a:r>
            <a:endParaRPr lang="en-GB" altLang="x-none" sz="2400" dirty="0"/>
          </a:p>
          <a:p>
            <a:r>
              <a:rPr lang="en-GB" altLang="x-none" sz="2400" dirty="0"/>
              <a:t>VARIOUS COMPONENTS OF A COMPUTERISED FINANCIAL ACCOUNTING SYSTEM</a:t>
            </a:r>
            <a:endParaRPr lang="en-GB" altLang="x-none"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Title 1"/>
          <p:cNvSpPr>
            <a:spLocks noGrp="1"/>
          </p:cNvSpPr>
          <p:nvPr>
            <p:ph type="title"/>
          </p:nvPr>
        </p:nvSpPr>
        <p:spPr>
          <a:ln/>
        </p:spPr>
        <p:txBody>
          <a:bodyPr vert="horz" wrap="square" lIns="91440" tIns="45720" rIns="91440" bIns="45720" anchor="ctr" anchorCtr="0"/>
          <a:p>
            <a:pPr>
              <a:buNone/>
            </a:pPr>
            <a:r>
              <a:rPr lang="en-GB" altLang="x-none" sz="3200" dirty="0"/>
              <a:t>MEANING OF COMPUTERISED  ACCOUNTING </a:t>
            </a:r>
            <a:br>
              <a:rPr lang="en-GB" altLang="x-none" sz="3200" dirty="0"/>
            </a:br>
            <a:endParaRPr lang="en-GB" altLang="x-none" sz="3200" dirty="0"/>
          </a:p>
        </p:txBody>
      </p:sp>
      <p:sp>
        <p:nvSpPr>
          <p:cNvPr id="3" name="Content Placeholder 2"/>
          <p:cNvSpPr>
            <a:spLocks noGrp="1"/>
          </p:cNvSpPr>
          <p:nvPr>
            <p:ph idx="1"/>
          </p:nvPr>
        </p:nvSpPr>
        <p:spPr>
          <a:xfrm>
            <a:off x="129540" y="810260"/>
            <a:ext cx="8861425" cy="5762625"/>
          </a:xfrm>
        </p:spPr>
        <p:txBody>
          <a:bodyPr vert="horz" lIns="91440" tIns="45720" rIns="91440" bIns="45720" rtlCol="0">
            <a:normAutofit fontScale="25000" lnSpcReduction="20000"/>
          </a:bodyPr>
          <a:lstStyle/>
          <a:p>
            <a:pPr marL="342900" marR="0" lvl="0" indent="-342900" algn="just" defTabSz="914400" rtl="0" eaLnBrk="1" fontAlgn="auto" latinLnBrk="0" hangingPunct="1">
              <a:lnSpc>
                <a:spcPct val="100000"/>
              </a:lnSpc>
              <a:spcBef>
                <a:spcPct val="20000"/>
              </a:spcBef>
              <a:spcAft>
                <a:spcPts val="0"/>
              </a:spcAft>
              <a:buClrTx/>
              <a:buSzTx/>
              <a:buFont typeface="Arial" panose="02080604020202020204" pitchFamily="34" charset="0"/>
              <a:buChar char="•"/>
              <a:defRPr/>
            </a:pPr>
            <a:endParaRPr kumimoji="0" lang="en-GB" sz="6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8000" b="0" i="0" u="none" strike="noStrike" kern="1200" cap="none" spc="0" normalizeH="0" baseline="0" noProof="0" dirty="0">
                <a:ln>
                  <a:noFill/>
                </a:ln>
                <a:solidFill>
                  <a:schemeClr val="tx1"/>
                </a:solidFill>
                <a:effectLst/>
                <a:uLnTx/>
                <a:uFillTx/>
                <a:latin typeface="+mn-lt"/>
                <a:ea typeface="+mn-ea"/>
                <a:cs typeface="+mn-cs"/>
              </a:rPr>
              <a:t>As its name suggests, "computerized accounting" is accounting done with the aid of a computer. It tends to involve dedicated accounting software and digital spreadsheets to keep track of a business or client's financial transactions.</a:t>
            </a:r>
            <a:endParaRPr kumimoji="0" lang="en-GB" sz="8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8000" b="0" i="0" u="none" strike="noStrike" kern="1200" cap="none" spc="0" normalizeH="0" baseline="0" noProof="0" dirty="0" smtClean="0">
                <a:ln>
                  <a:noFill/>
                </a:ln>
                <a:solidFill>
                  <a:schemeClr val="tx1"/>
                </a:solidFill>
                <a:effectLst/>
                <a:uLnTx/>
                <a:uFillTx/>
                <a:latin typeface="+mn-lt"/>
                <a:ea typeface="+mn-ea"/>
                <a:cs typeface="+mn-cs"/>
              </a:rPr>
              <a:t>Computerized </a:t>
            </a:r>
            <a:r>
              <a:rPr kumimoji="0" lang="en-GB" sz="8000" b="0" i="0" u="none" strike="noStrike" kern="1200" cap="none" spc="0" normalizeH="0" baseline="0" noProof="0" dirty="0">
                <a:ln>
                  <a:noFill/>
                </a:ln>
                <a:solidFill>
                  <a:schemeClr val="tx1"/>
                </a:solidFill>
                <a:effectLst/>
                <a:uLnTx/>
                <a:uFillTx/>
                <a:latin typeface="+mn-lt"/>
                <a:ea typeface="+mn-ea"/>
                <a:cs typeface="+mn-cs"/>
              </a:rPr>
              <a:t>accounting is a beneficial use of current technological advances. Not only has it revolutionized the traditional paper methods of accounting, but it has also created new types of accounting applications for business. Companies now create entire accounting information systems that integrate all business operations, including external suppliers and vendors in the </a:t>
            </a:r>
            <a:r>
              <a:rPr kumimoji="0" lang="en-GB" sz="8000" b="0" i="0" u="none" strike="noStrike" kern="1200" cap="none" spc="0" normalizeH="0" baseline="0" noProof="0" dirty="0" smtClean="0">
                <a:ln>
                  <a:noFill/>
                </a:ln>
                <a:solidFill>
                  <a:schemeClr val="tx1"/>
                </a:solidFill>
                <a:effectLst/>
                <a:uLnTx/>
                <a:uFillTx/>
                <a:latin typeface="+mn-lt"/>
                <a:ea typeface="+mn-ea"/>
                <a:cs typeface="+mn-cs"/>
              </a:rPr>
              <a:t>value chain.</a:t>
            </a:r>
            <a:endParaRPr kumimoji="0" lang="en-GB" sz="8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8000" b="0" i="0" u="none" strike="noStrike" kern="1200" cap="none" spc="0" normalizeH="0" baseline="0" noProof="0" dirty="0">
                <a:ln>
                  <a:noFill/>
                </a:ln>
                <a:solidFill>
                  <a:schemeClr val="tx1"/>
                </a:solidFill>
                <a:effectLst/>
                <a:uLnTx/>
                <a:uFillTx/>
                <a:latin typeface="+mn-lt"/>
                <a:ea typeface="+mn-ea"/>
                <a:cs typeface="+mn-cs"/>
              </a:rPr>
              <a:t>Computerized accounting systems (or software) have replaced manual-based accounting in virtually all businesses and organizations, providing accountants, managers, employees and </a:t>
            </a:r>
            <a:r>
              <a:rPr kumimoji="0" lang="en-GB" sz="8000" b="0" i="0" u="none" strike="noStrike" kern="1200" cap="none" spc="0" normalizeH="0" baseline="0" noProof="0" dirty="0" smtClean="0">
                <a:ln>
                  <a:noFill/>
                </a:ln>
                <a:solidFill>
                  <a:schemeClr val="tx1"/>
                </a:solidFill>
                <a:effectLst/>
                <a:uLnTx/>
                <a:uFillTx/>
                <a:latin typeface="+mn-lt"/>
                <a:ea typeface="+mn-ea"/>
                <a:cs typeface="+mn-cs"/>
              </a:rPr>
              <a:t>stakeholders </a:t>
            </a:r>
            <a:r>
              <a:rPr kumimoji="0" lang="en-GB" sz="8000" b="0" i="0" u="none" strike="noStrike" kern="1200" cap="none" spc="0" normalizeH="0" baseline="0" noProof="0" dirty="0">
                <a:ln>
                  <a:noFill/>
                </a:ln>
                <a:solidFill>
                  <a:schemeClr val="tx1"/>
                </a:solidFill>
                <a:effectLst/>
                <a:uLnTx/>
                <a:uFillTx/>
                <a:latin typeface="+mn-lt"/>
                <a:ea typeface="+mn-ea"/>
                <a:cs typeface="+mn-cs"/>
              </a:rPr>
              <a:t>access to vital accounting information at the touch of a button. Computerized accounting systems automate the accounting process--improving efficiency and cutting down </a:t>
            </a:r>
            <a:r>
              <a:rPr kumimoji="0" lang="en-GB" sz="8000" b="0" i="0" u="none" strike="noStrike" kern="1200" cap="none" spc="0" normalizeH="0" baseline="0" noProof="0" dirty="0" smtClean="0">
                <a:ln>
                  <a:noFill/>
                </a:ln>
                <a:solidFill>
                  <a:schemeClr val="tx1"/>
                </a:solidFill>
                <a:effectLst/>
                <a:uLnTx/>
                <a:uFillTx/>
                <a:latin typeface="+mn-lt"/>
                <a:ea typeface="+mn-ea"/>
                <a:cs typeface="+mn-cs"/>
              </a:rPr>
              <a:t>costs.</a:t>
            </a:r>
            <a:endParaRPr kumimoji="0" lang="en-GB" sz="8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8000" b="0" i="0" u="none" strike="noStrike" kern="1200" cap="none" spc="0" normalizeH="0" baseline="0" noProof="0" dirty="0">
                <a:ln>
                  <a:noFill/>
                </a:ln>
                <a:solidFill>
                  <a:schemeClr val="tx1"/>
                </a:solidFill>
                <a:effectLst/>
                <a:uLnTx/>
                <a:uFillTx/>
                <a:latin typeface="+mn-lt"/>
                <a:ea typeface="+mn-ea"/>
                <a:cs typeface="+mn-cs"/>
              </a:rPr>
              <a:t>Computerized accounting has many advantages over traditional manual accounting. Computerized accounting tends to be more accurate, is faster to use, and is less subject to error than its manual counterpart.</a:t>
            </a:r>
            <a:endParaRPr kumimoji="0" lang="en-GB" sz="8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80604020202020204" pitchFamily="34" charset="0"/>
              <a:buNone/>
              <a:defRPr/>
            </a:pPr>
            <a:br>
              <a:rPr kumimoji="0" lang="en-GB" sz="7200" b="0" i="0" u="none" strike="noStrike" kern="1200" cap="none" spc="0" normalizeH="0" baseline="0" noProof="0" dirty="0">
                <a:ln>
                  <a:noFill/>
                </a:ln>
                <a:solidFill>
                  <a:schemeClr val="tx1"/>
                </a:solidFill>
                <a:effectLst/>
                <a:uLnTx/>
                <a:uFillTx/>
                <a:latin typeface="+mn-lt"/>
                <a:ea typeface="+mn-ea"/>
                <a:cs typeface="+mn-cs"/>
              </a:rPr>
            </a:br>
            <a:br>
              <a:rPr kumimoji="0" lang="en-GB" sz="7200" b="0" i="0" u="none" strike="noStrike" kern="1200" cap="none" spc="0" normalizeH="0" baseline="0" noProof="0" dirty="0">
                <a:ln>
                  <a:noFill/>
                </a:ln>
                <a:solidFill>
                  <a:schemeClr val="tx1"/>
                </a:solidFill>
                <a:effectLst/>
                <a:uLnTx/>
                <a:uFillTx/>
                <a:latin typeface="+mn-lt"/>
                <a:ea typeface="+mn-ea"/>
                <a:cs typeface="+mn-cs"/>
              </a:rPr>
            </a:br>
            <a:endParaRPr kumimoji="0" lang="en-GB" sz="7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80604020202020204" pitchFamily="34" charset="0"/>
              <a:buNone/>
              <a:defRPr/>
            </a:pPr>
            <a:endParaRPr kumimoji="0" lang="en-GB" sz="7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80604020202020204" pitchFamily="34" charset="0"/>
              <a:buNone/>
              <a:defRPr/>
            </a:pPr>
            <a:br>
              <a:rPr kumimoji="0" lang="en-GB" sz="7200" b="0" i="0" u="none" strike="noStrike" kern="1200" cap="none" spc="0" normalizeH="0" baseline="0" noProof="0" dirty="0">
                <a:ln>
                  <a:noFill/>
                </a:ln>
                <a:solidFill>
                  <a:schemeClr val="tx1"/>
                </a:solidFill>
                <a:effectLst/>
                <a:uLnTx/>
                <a:uFillTx/>
                <a:latin typeface="+mn-lt"/>
                <a:ea typeface="+mn-ea"/>
                <a:cs typeface="+mn-cs"/>
              </a:rPr>
            </a:br>
            <a:br>
              <a:rPr kumimoji="0" lang="en-GB" sz="7200" b="0" i="0" u="none" strike="noStrike" kern="1200" cap="none" spc="0" normalizeH="0" baseline="0" noProof="0" dirty="0">
                <a:ln>
                  <a:noFill/>
                </a:ln>
                <a:solidFill>
                  <a:schemeClr val="tx1"/>
                </a:solidFill>
                <a:effectLst/>
                <a:uLnTx/>
                <a:uFillTx/>
                <a:latin typeface="+mn-lt"/>
                <a:ea typeface="+mn-ea"/>
                <a:cs typeface="+mn-cs"/>
              </a:rPr>
            </a:br>
            <a:endParaRPr kumimoji="0" lang="en-GB" sz="7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29600" cy="1556385"/>
          </a:xfr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GB" sz="3100" b="0" i="0" u="none" strike="noStrike" kern="1200" cap="none" spc="0" normalizeH="0" baseline="0" noProof="0" dirty="0" smtClean="0">
                <a:ln>
                  <a:noFill/>
                </a:ln>
                <a:solidFill>
                  <a:schemeClr val="tx1"/>
                </a:solidFill>
                <a:effectLst/>
                <a:uLnTx/>
                <a:uFillTx/>
                <a:latin typeface="+mj-lt"/>
                <a:ea typeface="+mj-ea"/>
                <a:cs typeface="+mj-cs"/>
              </a:rPr>
              <a:t>TRADITIONAL/MANUAL SYSTEM OF ACCOUNTING</a:t>
            </a:r>
            <a:br>
              <a:rPr kumimoji="0" lang="en-GB" sz="4400" b="0" i="0" u="none" strike="noStrike" kern="1200" cap="none" spc="0" normalizeH="0" baseline="0" noProof="0" dirty="0" smtClean="0">
                <a:ln>
                  <a:noFill/>
                </a:ln>
                <a:solidFill>
                  <a:schemeClr val="tx1"/>
                </a:solidFill>
                <a:effectLst/>
                <a:uLnTx/>
                <a:uFillTx/>
                <a:latin typeface="+mj-lt"/>
                <a:ea typeface="+mj-ea"/>
                <a:cs typeface="+mj-cs"/>
              </a:rPr>
            </a:b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123" name="Content Placeholder 2"/>
          <p:cNvSpPr>
            <a:spLocks noGrp="1"/>
          </p:cNvSpPr>
          <p:nvPr>
            <p:ph idx="1"/>
          </p:nvPr>
        </p:nvSpPr>
        <p:spPr>
          <a:xfrm>
            <a:off x="17780" y="1600200"/>
            <a:ext cx="9261475" cy="4526280"/>
          </a:xfrm>
          <a:ln/>
        </p:spPr>
        <p:txBody>
          <a:bodyPr vert="horz" wrap="square" lIns="91440" tIns="45720" rIns="91440" bIns="45720" anchor="t" anchorCtr="0"/>
          <a:p>
            <a:endParaRPr lang="en-GB" altLang="x-none" dirty="0"/>
          </a:p>
          <a:p>
            <a:endParaRPr lang="en-GB" altLang="x-none" dirty="0"/>
          </a:p>
          <a:p>
            <a:r>
              <a:rPr lang="en-GB" altLang="x-none" dirty="0"/>
              <a:t>Input		    Processing	      Output</a:t>
            </a:r>
            <a:endParaRPr lang="en-GB" altLang="x-none" dirty="0"/>
          </a:p>
        </p:txBody>
      </p:sp>
      <p:sp>
        <p:nvSpPr>
          <p:cNvPr id="4" name="Rectangle 3"/>
          <p:cNvSpPr/>
          <p:nvPr/>
        </p:nvSpPr>
        <p:spPr>
          <a:xfrm>
            <a:off x="714375" y="3429000"/>
            <a:ext cx="2214563" cy="1071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GB" sz="1800" b="0" i="0" u="none" strike="noStrike" kern="1200" cap="none" spc="0" normalizeH="0" baseline="0" noProof="0" dirty="0" smtClean="0">
                <a:ln>
                  <a:noFill/>
                </a:ln>
                <a:solidFill>
                  <a:schemeClr val="lt1"/>
                </a:solidFill>
                <a:effectLst/>
                <a:uLnTx/>
                <a:uFillTx/>
                <a:latin typeface="+mn-lt"/>
                <a:ea typeface="+mn-ea"/>
                <a:cs typeface="+mn-cs"/>
              </a:rPr>
              <a:t>Data &amp; instructions</a:t>
            </a:r>
            <a:endParaRPr kumimoji="0" lang="en-GB"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5" name="Rectangle 4"/>
          <p:cNvSpPr/>
          <p:nvPr/>
        </p:nvSpPr>
        <p:spPr>
          <a:xfrm>
            <a:off x="3571875" y="3429000"/>
            <a:ext cx="2071688" cy="1071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GB" sz="1800" b="0" i="0" u="none" strike="noStrike" kern="1200" cap="none" spc="0" normalizeH="0" baseline="0" noProof="0" dirty="0" smtClean="0">
                <a:ln>
                  <a:noFill/>
                </a:ln>
                <a:solidFill>
                  <a:schemeClr val="lt1"/>
                </a:solidFill>
                <a:effectLst/>
                <a:uLnTx/>
                <a:uFillTx/>
                <a:latin typeface="+mn-lt"/>
                <a:ea typeface="+mn-ea"/>
                <a:cs typeface="+mn-cs"/>
              </a:rPr>
              <a:t>Manual processing</a:t>
            </a:r>
            <a:endParaRPr kumimoji="0" lang="en-GB"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6" name="Rectangle 5"/>
          <p:cNvSpPr/>
          <p:nvPr/>
        </p:nvSpPr>
        <p:spPr>
          <a:xfrm>
            <a:off x="6286500" y="3429000"/>
            <a:ext cx="2000250" cy="1071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GB" sz="1800" b="0" i="0" u="none" strike="noStrike" kern="1200" cap="none" spc="0" normalizeH="0" baseline="0" noProof="0" dirty="0" err="1" smtClean="0">
                <a:ln>
                  <a:noFill/>
                </a:ln>
                <a:solidFill>
                  <a:schemeClr val="lt1"/>
                </a:solidFill>
                <a:effectLst/>
                <a:uLnTx/>
                <a:uFillTx/>
                <a:latin typeface="+mn-lt"/>
                <a:ea typeface="+mn-ea"/>
                <a:cs typeface="+mn-cs"/>
              </a:rPr>
              <a:t>Inforamtion</a:t>
            </a:r>
            <a:endParaRPr kumimoji="0" lang="en-GB" sz="1800" b="0" i="0" u="none" strike="noStrike" kern="1200" cap="none" spc="0" normalizeH="0" baseline="0" noProof="0" dirty="0">
              <a:ln>
                <a:noFill/>
              </a:ln>
              <a:solidFill>
                <a:schemeClr val="lt1"/>
              </a:solidFill>
              <a:effectLst/>
              <a:uLnTx/>
              <a:uFillTx/>
              <a:latin typeface="+mn-lt"/>
              <a:ea typeface="+mn-ea"/>
              <a:cs typeface="+mn-cs"/>
            </a:endParaRPr>
          </a:p>
        </p:txBody>
      </p:sp>
      <p:cxnSp>
        <p:nvCxnSpPr>
          <p:cNvPr id="12" name="Straight Arrow Connector 11"/>
          <p:cNvCxnSpPr/>
          <p:nvPr/>
        </p:nvCxnSpPr>
        <p:spPr>
          <a:xfrm>
            <a:off x="1928813" y="3071813"/>
            <a:ext cx="15001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500688" y="3071813"/>
            <a:ext cx="10715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Title 1"/>
          <p:cNvSpPr>
            <a:spLocks noGrp="1"/>
          </p:cNvSpPr>
          <p:nvPr>
            <p:ph type="title"/>
          </p:nvPr>
        </p:nvSpPr>
        <p:spPr>
          <a:ln/>
        </p:spPr>
        <p:txBody>
          <a:bodyPr vert="horz" wrap="square" lIns="91440" tIns="45720" rIns="91440" bIns="45720" anchor="ctr" anchorCtr="0"/>
          <a:p>
            <a:pPr>
              <a:buNone/>
            </a:pPr>
            <a:r>
              <a:rPr lang="en-GB" altLang="x-none" sz="3200" dirty="0"/>
              <a:t>PROCESS OF COMPUTERISED  ACCOUNTING</a:t>
            </a:r>
            <a:endParaRPr lang="en-GB" altLang="x-none" sz="3200" dirty="0"/>
          </a:p>
        </p:txBody>
      </p:sp>
      <p:sp>
        <p:nvSpPr>
          <p:cNvPr id="6147" name="Content Placeholder 2"/>
          <p:cNvSpPr>
            <a:spLocks noGrp="1"/>
          </p:cNvSpPr>
          <p:nvPr>
            <p:ph idx="1"/>
          </p:nvPr>
        </p:nvSpPr>
        <p:spPr>
          <a:xfrm>
            <a:off x="99695" y="1600200"/>
            <a:ext cx="9041130" cy="4526280"/>
          </a:xfrm>
          <a:ln/>
        </p:spPr>
        <p:txBody>
          <a:bodyPr vert="horz" wrap="square" lIns="91440" tIns="45720" rIns="91440" bIns="45720" anchor="t" anchorCtr="0"/>
          <a:p>
            <a:r>
              <a:rPr lang="en-GB" altLang="x-none" dirty="0"/>
              <a:t>Input		     Processing		Output			</a:t>
            </a:r>
            <a:endParaRPr lang="en-GB" altLang="x-none" dirty="0"/>
          </a:p>
          <a:p>
            <a:pPr>
              <a:buNone/>
            </a:pPr>
            <a:r>
              <a:rPr lang="en-GB" altLang="x-none" dirty="0"/>
              <a:t> </a:t>
            </a:r>
            <a:endParaRPr lang="en-GB" altLang="x-none" dirty="0"/>
          </a:p>
        </p:txBody>
      </p:sp>
      <p:sp>
        <p:nvSpPr>
          <p:cNvPr id="6" name="Rectangle 5"/>
          <p:cNvSpPr/>
          <p:nvPr/>
        </p:nvSpPr>
        <p:spPr>
          <a:xfrm>
            <a:off x="857250" y="2643188"/>
            <a:ext cx="2071688" cy="1785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GB" sz="1800" b="0" i="0" u="sng" strike="noStrike" kern="1200" cap="none" spc="0" normalizeH="0" baseline="0" noProof="0" dirty="0" smtClean="0">
                <a:ln>
                  <a:noFill/>
                </a:ln>
                <a:solidFill>
                  <a:schemeClr val="lt1"/>
                </a:solidFill>
                <a:effectLst/>
                <a:uLnTx/>
                <a:uFillTx/>
                <a:latin typeface="+mn-lt"/>
                <a:ea typeface="+mn-ea"/>
                <a:cs typeface="+mn-cs"/>
              </a:rPr>
              <a:t>Data &amp; instructions</a:t>
            </a:r>
            <a:endParaRPr kumimoji="0" lang="en-GB" sz="1800" b="0" i="0" u="sng" strike="noStrike" kern="1200" cap="none" spc="0" normalizeH="0" baseline="0" noProof="0" dirty="0" smtClean="0">
              <a:ln>
                <a:noFill/>
              </a:ln>
              <a:solidFill>
                <a:schemeClr val="lt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GB" sz="1800" b="0" i="0" u="none" strike="noStrike" kern="1200" cap="none" spc="0" normalizeH="0" baseline="0" noProof="0" dirty="0" smtClean="0">
                <a:ln>
                  <a:noFill/>
                </a:ln>
                <a:solidFill>
                  <a:schemeClr val="lt1"/>
                </a:solidFill>
                <a:effectLst/>
                <a:uLnTx/>
                <a:uFillTx/>
                <a:latin typeface="+mn-lt"/>
                <a:ea typeface="+mn-ea"/>
                <a:cs typeface="+mn-cs"/>
              </a:rPr>
              <a:t>-Cheques/Receipts</a:t>
            </a:r>
            <a:endParaRPr kumimoji="0" lang="en-GB" sz="1800" b="0" i="0" u="none" strike="noStrike" kern="1200" cap="none" spc="0" normalizeH="0" baseline="0" noProof="0" dirty="0" smtClean="0">
              <a:ln>
                <a:noFill/>
              </a:ln>
              <a:solidFill>
                <a:schemeClr val="lt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GB" sz="1800" b="0" i="0" u="none" strike="noStrike" kern="1200" cap="none" spc="0" normalizeH="0" baseline="0" noProof="0" dirty="0" smtClean="0">
                <a:ln>
                  <a:noFill/>
                </a:ln>
                <a:solidFill>
                  <a:schemeClr val="lt1"/>
                </a:solidFill>
                <a:effectLst/>
                <a:uLnTx/>
                <a:uFillTx/>
                <a:latin typeface="+mn-lt"/>
                <a:ea typeface="+mn-ea"/>
                <a:cs typeface="+mn-cs"/>
              </a:rPr>
              <a:t>-Debit Notes</a:t>
            </a:r>
            <a:endParaRPr kumimoji="0" lang="en-GB" sz="1800" b="0" i="0" u="none" strike="noStrike" kern="1200" cap="none" spc="0" normalizeH="0" baseline="0" noProof="0" dirty="0" smtClean="0">
              <a:ln>
                <a:noFill/>
              </a:ln>
              <a:solidFill>
                <a:schemeClr val="lt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GB" sz="1800" b="0" i="0" u="none" strike="noStrike" kern="1200" cap="none" spc="0" normalizeH="0" baseline="0" noProof="0" dirty="0" smtClean="0">
                <a:ln>
                  <a:noFill/>
                </a:ln>
                <a:solidFill>
                  <a:schemeClr val="lt1"/>
                </a:solidFill>
                <a:effectLst/>
                <a:uLnTx/>
                <a:uFillTx/>
                <a:latin typeface="+mn-lt"/>
                <a:ea typeface="+mn-ea"/>
                <a:cs typeface="+mn-cs"/>
              </a:rPr>
              <a:t>-Credit Notes</a:t>
            </a:r>
            <a:endParaRPr kumimoji="0" lang="en-GB" sz="1800" b="0" i="0" u="none" strike="noStrike" kern="1200" cap="none" spc="0" normalizeH="0" baseline="0" noProof="0" dirty="0" smtClean="0">
              <a:ln>
                <a:noFill/>
              </a:ln>
              <a:solidFill>
                <a:schemeClr val="lt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GB" sz="1800" b="0" i="0" u="none" strike="noStrike" kern="1200" cap="none" spc="0" normalizeH="0" baseline="0" noProof="0" dirty="0" smtClean="0">
                <a:ln>
                  <a:noFill/>
                </a:ln>
                <a:solidFill>
                  <a:schemeClr val="lt1"/>
                </a:solidFill>
                <a:effectLst/>
                <a:uLnTx/>
                <a:uFillTx/>
                <a:latin typeface="+mn-lt"/>
                <a:ea typeface="+mn-ea"/>
                <a:cs typeface="+mn-cs"/>
              </a:rPr>
              <a:t>-Invoices</a:t>
            </a:r>
            <a:endParaRPr kumimoji="0" lang="en-GB" sz="1800" b="0" i="0" u="none" strike="noStrike" kern="1200" cap="none" spc="0" normalizeH="0" baseline="0" noProof="0" dirty="0" smtClean="0">
              <a:ln>
                <a:noFill/>
              </a:ln>
              <a:solidFill>
                <a:schemeClr val="lt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8" name="Rectangle 7"/>
          <p:cNvSpPr/>
          <p:nvPr/>
        </p:nvSpPr>
        <p:spPr>
          <a:xfrm>
            <a:off x="3571875" y="2571750"/>
            <a:ext cx="2357438" cy="1857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GB" sz="1800" b="0" i="0" u="none" strike="noStrike" kern="1200" cap="none" spc="0" normalizeH="0" baseline="0" noProof="0" dirty="0" smtClean="0">
                <a:ln>
                  <a:noFill/>
                </a:ln>
                <a:solidFill>
                  <a:schemeClr val="lt1"/>
                </a:solidFill>
                <a:effectLst/>
                <a:uLnTx/>
                <a:uFillTx/>
                <a:latin typeface="+mn-lt"/>
                <a:ea typeface="+mn-ea"/>
                <a:cs typeface="+mn-cs"/>
              </a:rPr>
              <a:t>Electronic Processing Through Computers</a:t>
            </a:r>
            <a:endParaRPr kumimoji="0" lang="en-GB"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9" name="Rectangle 8"/>
          <p:cNvSpPr/>
          <p:nvPr/>
        </p:nvSpPr>
        <p:spPr>
          <a:xfrm>
            <a:off x="6357938" y="2571750"/>
            <a:ext cx="2143125" cy="1857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Char char="-"/>
              <a:defRPr/>
            </a:pPr>
            <a:r>
              <a:rPr kumimoji="0" lang="en-GB" sz="1800" b="0" i="0" u="none" strike="noStrike" kern="1200" cap="none" spc="0" normalizeH="0" baseline="0" noProof="0" dirty="0" smtClean="0">
                <a:ln>
                  <a:noFill/>
                </a:ln>
                <a:solidFill>
                  <a:schemeClr val="lt1"/>
                </a:solidFill>
                <a:effectLst/>
                <a:uLnTx/>
                <a:uFillTx/>
                <a:latin typeface="+mn-lt"/>
                <a:ea typeface="+mn-ea"/>
                <a:cs typeface="+mn-cs"/>
              </a:rPr>
              <a:t>Profit &amp; Loss A/c</a:t>
            </a:r>
            <a:endParaRPr kumimoji="0" lang="en-GB" sz="1800" b="0" i="0" u="none" strike="noStrike" kern="1200" cap="none" spc="0" normalizeH="0" baseline="0" noProof="0" dirty="0" smtClean="0">
              <a:ln>
                <a:noFill/>
              </a:ln>
              <a:solidFill>
                <a:schemeClr val="lt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Char char="-"/>
              <a:defRPr/>
            </a:pPr>
            <a:r>
              <a:rPr kumimoji="0" lang="en-GB" sz="1800" b="0" i="0" u="none" strike="noStrike" kern="1200" cap="none" spc="0" normalizeH="0" baseline="0" noProof="0" dirty="0" smtClean="0">
                <a:ln>
                  <a:noFill/>
                </a:ln>
                <a:solidFill>
                  <a:schemeClr val="lt1"/>
                </a:solidFill>
                <a:effectLst/>
                <a:uLnTx/>
                <a:uFillTx/>
                <a:latin typeface="+mn-lt"/>
                <a:ea typeface="+mn-ea"/>
                <a:cs typeface="+mn-cs"/>
              </a:rPr>
              <a:t>Balance Sheet</a:t>
            </a:r>
            <a:endParaRPr kumimoji="0" lang="en-GB" sz="1800" b="0" i="0" u="none" strike="noStrike" kern="1200" cap="none" spc="0" normalizeH="0" baseline="0" noProof="0" dirty="0">
              <a:ln>
                <a:noFill/>
              </a:ln>
              <a:solidFill>
                <a:schemeClr val="lt1"/>
              </a:solidFill>
              <a:effectLst/>
              <a:uLnTx/>
              <a:uFillTx/>
              <a:latin typeface="+mn-lt"/>
              <a:ea typeface="+mn-ea"/>
              <a:cs typeface="+mn-cs"/>
            </a:endParaRPr>
          </a:p>
        </p:txBody>
      </p:sp>
      <p:cxnSp>
        <p:nvCxnSpPr>
          <p:cNvPr id="11" name="Straight Arrow Connector 10"/>
          <p:cNvCxnSpPr/>
          <p:nvPr/>
        </p:nvCxnSpPr>
        <p:spPr>
          <a:xfrm>
            <a:off x="1928813" y="1928813"/>
            <a:ext cx="16430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643563" y="1928813"/>
            <a:ext cx="12858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GB" sz="3600" b="0" i="0" u="none" strike="noStrike" kern="1200" cap="none" spc="0" normalizeH="0" baseline="0" noProof="0" dirty="0" smtClean="0">
                <a:ln>
                  <a:noFill/>
                </a:ln>
                <a:solidFill>
                  <a:schemeClr val="tx1"/>
                </a:solidFill>
                <a:effectLst/>
                <a:uLnTx/>
                <a:uFillTx/>
                <a:latin typeface="+mj-lt"/>
                <a:ea typeface="+mj-ea"/>
                <a:cs typeface="+mj-cs"/>
              </a:rPr>
              <a:t>FEATUERES OF COMPUTERISED  ACCOUNTING </a:t>
            </a:r>
            <a:br>
              <a:rPr kumimoji="0" lang="en-GB" sz="4400" b="0" i="0" u="none" strike="noStrike" kern="1200" cap="none" spc="0" normalizeH="0" baseline="0" noProof="0" dirty="0" smtClean="0">
                <a:ln>
                  <a:noFill/>
                </a:ln>
                <a:solidFill>
                  <a:schemeClr val="tx1"/>
                </a:solidFill>
                <a:effectLst/>
                <a:uLnTx/>
                <a:uFillTx/>
                <a:latin typeface="+mj-lt"/>
                <a:ea typeface="+mj-ea"/>
                <a:cs typeface="+mj-cs"/>
              </a:rPr>
            </a:b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p:txBody>
          <a:bodyPr vert="horz" lIns="91440" tIns="45720" rIns="91440" bIns="45720" rtlCol="0">
            <a:normAutofit fontScale="85000" lnSpcReduction="20000"/>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 Fast, Powerful, Simple and Integrated</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Complete Visibility Enhanced User Experience</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Accuracy</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Speed</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Scalability</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Power</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Improved Business Performance</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Quick Decision Making</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Complete Reliability</a:t>
            </a:r>
            <a:br>
              <a:rPr kumimoji="0" lang="en-GB" sz="3200" b="0" i="0" u="none" strike="noStrike" kern="1200" cap="none" spc="0" normalizeH="0" baseline="0" noProof="0" dirty="0" smtClean="0">
                <a:ln>
                  <a:noFill/>
                </a:ln>
                <a:solidFill>
                  <a:schemeClr val="tx1"/>
                </a:solidFill>
                <a:effectLst/>
                <a:uLnTx/>
                <a:uFillTx/>
                <a:latin typeface="+mn-lt"/>
                <a:ea typeface="+mn-ea"/>
                <a:cs typeface="+mn-cs"/>
              </a:rPr>
            </a:br>
            <a:br>
              <a:rPr kumimoji="0" lang="en-GB" sz="3200" b="0" i="0" u="none" strike="noStrike" kern="1200" cap="none" spc="0" normalizeH="0" baseline="0" noProof="0" dirty="0" smtClean="0">
                <a:ln>
                  <a:noFill/>
                </a:ln>
                <a:solidFill>
                  <a:schemeClr val="tx1"/>
                </a:solidFill>
                <a:effectLst/>
                <a:uLnTx/>
                <a:uFillTx/>
                <a:latin typeface="+mn-lt"/>
                <a:ea typeface="+mn-ea"/>
                <a:cs typeface="+mn-cs"/>
              </a:rPr>
            </a:b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80604020202020204" pitchFamily="34" charset="0"/>
              <a:buChar char="•"/>
              <a:defRPr/>
            </a:pP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29600" cy="1614170"/>
          </a:xfr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GB" sz="2800" b="1" i="0" u="sng" strike="noStrike" kern="1200" cap="none" spc="0" normalizeH="0" baseline="0" noProof="0" dirty="0" smtClean="0">
                <a:ln>
                  <a:noFill/>
                </a:ln>
                <a:solidFill>
                  <a:schemeClr val="tx1"/>
                </a:solidFill>
                <a:effectLst/>
                <a:uLnTx/>
                <a:uFillTx/>
                <a:latin typeface="+mj-lt"/>
                <a:ea typeface="+mj-ea"/>
                <a:cs typeface="+mj-cs"/>
              </a:rPr>
              <a:t>DIFFERENCE BETWEEN MANUAL ACCOUNTING SYSTEM AND COMPUTERISED  ACCOUNTING </a:t>
            </a:r>
            <a:br>
              <a:rPr kumimoji="0" lang="en-GB" sz="4400" b="0" i="0" u="none" strike="noStrike" kern="1200" cap="none" spc="0" normalizeH="0" baseline="0" noProof="0" dirty="0" smtClean="0">
                <a:ln>
                  <a:noFill/>
                </a:ln>
                <a:solidFill>
                  <a:schemeClr val="tx1"/>
                </a:solidFill>
                <a:effectLst/>
                <a:uLnTx/>
                <a:uFillTx/>
                <a:latin typeface="+mj-lt"/>
                <a:ea typeface="+mj-ea"/>
                <a:cs typeface="+mj-cs"/>
              </a:rPr>
            </a:b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457200" y="1600200"/>
            <a:ext cx="8229600" cy="4526280"/>
          </a:xfr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Recording of data</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Data entering</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Classification and processing of data</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Data Storage</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Reporting</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Accuracy</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Lesser paper work</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Codifiction</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of data</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Data sharing</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80604020202020204" pitchFamily="34" charset="0"/>
              <a:buChar char="•"/>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Adujusting</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entries</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GB" sz="4400" b="0" i="0" u="sng" strike="noStrike" kern="1200" cap="none" spc="0" normalizeH="0" baseline="0" noProof="0" dirty="0" smtClean="0">
                <a:ln>
                  <a:noFill/>
                </a:ln>
                <a:solidFill>
                  <a:schemeClr val="tx1"/>
                </a:solidFill>
                <a:effectLst/>
                <a:uLnTx/>
                <a:uFillTx/>
                <a:latin typeface="+mj-lt"/>
                <a:ea typeface="+mj-ea"/>
                <a:cs typeface="+mj-cs"/>
              </a:rPr>
              <a:t>ADVANTAGES OF COMPUTERISED  ACCOUNTING</a:t>
            </a:r>
            <a:r>
              <a:rPr kumimoji="0" lang="en-GB" sz="4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9219" name="Content Placeholder 2"/>
          <p:cNvSpPr>
            <a:spLocks noGrp="1"/>
          </p:cNvSpPr>
          <p:nvPr>
            <p:ph idx="1"/>
          </p:nvPr>
        </p:nvSpPr>
        <p:spPr>
          <a:ln/>
        </p:spPr>
        <p:txBody>
          <a:bodyPr vert="horz" wrap="square" lIns="91440" tIns="45720" rIns="91440" bIns="45720" anchor="t" anchorCtr="0"/>
          <a:p>
            <a:r>
              <a:rPr sz="2400" dirty="0"/>
              <a:t>Codification  is possible</a:t>
            </a:r>
            <a:endParaRPr sz="2400" dirty="0"/>
          </a:p>
          <a:p>
            <a:r>
              <a:rPr sz="2400" dirty="0"/>
              <a:t>Easy control</a:t>
            </a:r>
            <a:endParaRPr sz="2400" dirty="0"/>
          </a:p>
          <a:p>
            <a:r>
              <a:rPr sz="2400" dirty="0"/>
              <a:t>Universal application</a:t>
            </a:r>
            <a:endParaRPr sz="2400" dirty="0"/>
          </a:p>
          <a:p>
            <a:r>
              <a:rPr sz="2400" dirty="0"/>
              <a:t>Easy to process voluminous data</a:t>
            </a: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itle 1"/>
          <p:cNvSpPr>
            <a:spLocks noGrp="1"/>
          </p:cNvSpPr>
          <p:nvPr>
            <p:ph type="title"/>
          </p:nvPr>
        </p:nvSpPr>
        <p:spPr>
          <a:ln/>
        </p:spPr>
        <p:txBody>
          <a:bodyPr vert="horz" wrap="square" lIns="91440" tIns="45720" rIns="91440" bIns="45720" anchor="ctr" anchorCtr="0"/>
          <a:p>
            <a:pPr>
              <a:buNone/>
            </a:pPr>
            <a:r>
              <a:rPr lang="en-GB" altLang="x-none" sz="3200" u="sng" dirty="0"/>
              <a:t>DISADVANTAGES OF COMPUTERISED  ACCOUNTING </a:t>
            </a:r>
            <a:endParaRPr sz="3200" u="sng" dirty="0"/>
          </a:p>
        </p:txBody>
      </p:sp>
      <p:sp>
        <p:nvSpPr>
          <p:cNvPr id="10243" name="Content Placeholder 2"/>
          <p:cNvSpPr>
            <a:spLocks noGrp="1"/>
          </p:cNvSpPr>
          <p:nvPr>
            <p:ph idx="1"/>
          </p:nvPr>
        </p:nvSpPr>
        <p:spPr>
          <a:ln/>
        </p:spPr>
        <p:txBody>
          <a:bodyPr vert="horz" wrap="square" lIns="91440" tIns="45720" rIns="91440" bIns="45720" anchor="t" anchorCtr="0"/>
          <a:p>
            <a:r>
              <a:rPr sz="2400" dirty="0"/>
              <a:t>Needs heavy investment</a:t>
            </a:r>
            <a:endParaRPr sz="2400" dirty="0"/>
          </a:p>
          <a:p>
            <a:r>
              <a:rPr sz="2400" dirty="0"/>
              <a:t>Problem of security</a:t>
            </a:r>
            <a:endParaRPr sz="2400" dirty="0"/>
          </a:p>
          <a:p>
            <a:r>
              <a:rPr sz="2400" dirty="0"/>
              <a:t>Loss of data</a:t>
            </a:r>
            <a:endParaRPr sz="2400" dirty="0"/>
          </a:p>
          <a:p>
            <a:r>
              <a:rPr sz="2400" dirty="0"/>
              <a:t>An artificial device</a:t>
            </a:r>
            <a:endParaRPr sz="2400" dirty="0"/>
          </a:p>
          <a:p>
            <a:r>
              <a:rPr sz="2400" dirty="0"/>
              <a:t>Possibility of manipulations</a:t>
            </a:r>
            <a:endParaRPr sz="2400" dirty="0"/>
          </a:p>
          <a:p>
            <a:r>
              <a:rPr sz="2400" dirty="0"/>
              <a:t>Not suitable for small firms</a:t>
            </a:r>
            <a:endParaRPr sz="2400" dirty="0"/>
          </a:p>
          <a:p>
            <a:r>
              <a:rPr sz="2400" dirty="0"/>
              <a:t>Requries training on part of accountants</a:t>
            </a:r>
            <a:endParaRPr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3974</Words>
  <Application>WPS Presentation</Application>
  <PresentationFormat>On-screen Show (4:3)</PresentationFormat>
  <Paragraphs>127</Paragraphs>
  <Slides>12</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12</vt:i4>
      </vt:variant>
    </vt:vector>
  </HeadingPairs>
  <TitlesOfParts>
    <vt:vector size="23" baseType="lpstr">
      <vt:lpstr>Arial</vt:lpstr>
      <vt:lpstr>SimSun</vt:lpstr>
      <vt:lpstr>Wingdings</vt:lpstr>
      <vt:lpstr>Calibri</vt:lpstr>
      <vt:lpstr>DejaVu Sans</vt:lpstr>
      <vt:lpstr>微软雅黑</vt:lpstr>
      <vt:lpstr>Droid Sans Fallback</vt:lpstr>
      <vt:lpstr>Arial Unicode MS</vt:lpstr>
      <vt:lpstr>Abyssinica SIL</vt:lpstr>
      <vt:lpstr>MT Extra</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COMPUTERISED  ACCOUNTING</dc:title>
  <dc:creator>Sarbjit Kaur</dc:creator>
  <cp:lastModifiedBy>faculty</cp:lastModifiedBy>
  <cp:revision>18</cp:revision>
  <dcterms:created xsi:type="dcterms:W3CDTF">2022-12-01T04:20:55Z</dcterms:created>
  <dcterms:modified xsi:type="dcterms:W3CDTF">2022-12-01T04:20:55Z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1033-11.1.0.9080</vt:lpwstr>
  </property>
</Properties>
</file>