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256" r:id="rId3"/>
    <p:sldId id="268" r:id="rId4"/>
    <p:sldId id="269" r:id="rId5"/>
    <p:sldId id="270" r:id="rId6"/>
    <p:sldId id="271" r:id="rId7"/>
    <p:sldId id="272" r:id="rId8"/>
    <p:sldId id="280" r:id="rId9"/>
    <p:sldId id="273" r:id="rId10"/>
    <p:sldId id="302" r:id="rId11"/>
    <p:sldId id="274" r:id="rId12"/>
    <p:sldId id="275" r:id="rId13"/>
    <p:sldId id="276" r:id="rId14"/>
    <p:sldId id="277" r:id="rId15"/>
    <p:sldId id="258" r:id="rId16"/>
    <p:sldId id="262" r:id="rId17"/>
    <p:sldId id="260" r:id="rId18"/>
    <p:sldId id="261" r:id="rId19"/>
    <p:sldId id="267" r:id="rId20"/>
    <p:sldId id="263" r:id="rId21"/>
    <p:sldId id="264" r:id="rId22"/>
    <p:sldId id="265" r:id="rId23"/>
    <p:sldId id="278"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266" r:id="rId44"/>
    <p:sldId id="304" r:id="rId45"/>
    <p:sldId id="303" r:id="rId46"/>
    <p:sldId id="300" r:id="rId47"/>
    <p:sldId id="305" r:id="rId48"/>
    <p:sldId id="306" r:id="rId49"/>
    <p:sldId id="311" r:id="rId50"/>
    <p:sldId id="312" r:id="rId51"/>
    <p:sldId id="307" r:id="rId52"/>
    <p:sldId id="308" r:id="rId53"/>
    <p:sldId id="309"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20T07:13:49.327"/>
    </inkml:context>
    <inkml:brush xml:id="br0">
      <inkml:brushProperty name="width" value="0.05292" units="cm"/>
      <inkml:brushProperty name="height" value="0.05292" units="cm"/>
      <inkml:brushProperty name="color" value="#FF0000"/>
    </inkml:brush>
  </inkml:definitions>
  <inkml:trace contextRef="#ctx0" brushRef="#br0">16633 11712 0,'-17'0'234,"-1"0"-234,1-35 16,17 17-16,-18-35 16,0 18-16,18 0 15,0-18-15,0 0 16,-17-18-16,17 19 0,0-1 15,0 0-15,-18 0 16,18 18-16,0-36 16,0 18-1,0 18-15,0 17 16,0-17-16,0 17 16,18 1-1,-1 17 1,1 0-1,35-36-15,17 19 16,1-1 0,0 18-16,17 0 15,-53 0-15,36-18 16,-36 18-16,0 0 16,-17 0-16,-1 0 15,19 18-15,-19-18 0,1 18 16,0 17-16,-1 0 15,-17-17-15,18 17 16,-18-17 0,0 35-16,0-36 15,0 19-15,0-1 16,0 0-16,0 36 0,0-18 16,0 17-16,0-52 15,0 52-15,0-34 16,0-19-16,-18 1 15,1 17 1,-1 0-16,0-17 0,-17 0 16,17-1-16,1 1 15,-1 0-15,0-1 16,-52 36-16,-1-35 16,-52 35-16,35-36 15,-18-17-15,71 0 0,-18 0 16,17 0-16,19 0 15,-1 0-15,0 0 16,1 0-16,-1 0 16,1 0-16,17-17 15</inkml:trace>
  <inkml:trace contextRef="#ctx0" brushRef="#br0" timeOffset="2139.31">15998 12876 0,'-52'0'188,"34"0"-188,-17-17 15,17-1-15,0 18 16,1 0-16,-1-18 15,0 1-15,1-1 16,-1 18-16,1-17 16,-1-19-16,0 1 0,-35-18 31,36 18-31,-1-18 0,-17-35 16,0 70-16,17-35 15,-35-17 1,53 34-16,0 19 0,-18-1 15,18 0-15,0-17 16,0-18-16,-17 0 16,17 18-16,-36-18 15,36-35-15,0 53 0,0-18 16,0 0-16,0 35 16,0-52-16,0 34 15,0 19 1,0-19-16,0 19 31,18-1-15,53 0-1,-36 1-15,71-18 32,-53-1-32,-18 36 15,-17-35-15,-1 35 0,18 0 16,18 0-1,18-18-15,-36 18 16,18 0-16,-18 0 16,1 0-16,-1 0 15,36 53-15,-54-35 16,18 0-16,18-1 0,18 1 16,-36 17-16,0 0 15,1 18-15,52 36 16,-53-54-1,0 18-15,-17-36 16,17 1-16,-17 17 0,35 18 16,-35 18-1,-18-54-15,17 19 16,-17-19-16,0 36 16,0-18-1,0-17-15,0 0 0,0-1 16,0 36-16,0-17 15,0 34-15,0-17 16,0-35-16,0 17 16,0 18-16,0-35 15,0-1-15,0 1 0,0-1 16,-17-17-16,17 18 16,-18 0-1,-17-1-15,17 19 0,0-19 16,1 1-16,17 0 15,-18-1 1,0-17-16,1 18 0,-1-1 16,18 1-16,-35 0 0,17-18 15,18 17-15,-17 1 16,-19 0-16,19-18 16,-1 0-16,0 17 15,-52 1-15,52 0 0,1-18 16,17 35-1,-18-35 1,0 18 0,1-18-16</inkml:trace>
  <inkml:trace contextRef="#ctx0" brushRef="#br0" timeOffset="18707.2">28593 2752 0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20T07:14:43.217"/>
    </inkml:context>
    <inkml:brush xml:id="br0">
      <inkml:brushProperty name="width" value="0.05292" units="cm"/>
      <inkml:brushProperty name="height" value="0.05292" units="cm"/>
      <inkml:brushProperty name="color" value="#FF0000"/>
    </inkml:brush>
  </inkml:definitions>
  <inkml:trace contextRef="#ctx0" brushRef="#br0">14605 7673 0,'35'-18'62,"53"-17"-46,107-53-16,-19 35 16,-17-53-16,105 88 15,-123-34-15,106 16 16,-17-17-16,-54 0 0,89 0 15,-18 53-15,-142 0 16,72-35-16,-19 18 16,160 17-16,-247 0 15,158 0-15,-53-18 16,-35 18-16,0 0 16,-52 0-16,34 0 0,-17 0 15,17 0-15,-70 0 16,53 0-16,-53 0 15,-18 0-15,1 18 16,17-1-16,17-17 16,-35 0-16,-17 0 15,35 0-15,-18 0 16,-17 18-16,17-18 16,0 0-16,18 17 15,-17 19-15,17-19 16,17 19-16,1-1 0,-1-17 15,-35 17-15,18-17 16,0 17-16,-17 0 16,-19-17-16,1-1 15,0-17-15,34 18 16</inkml:trace>
  <inkml:trace contextRef="#ctx0" brushRef="#br0" timeOffset="9208.45">15928 8625 0,'53'0'94,"0"0"-94,17 0 0,19 0 16,-19 0-16,71 0 15,-70 0-15,70 0 16,0 0-16,71 0 16,-71 0-16,0 0 15,-18 0-15,18 0 0,177 0 16,-177 0 0,0 0-16,-35 0 15,-18 0-15,-35 0 16,88 0-1,-88 0-15,18 18 16,17 17-16,-35-17 0,35 0 16,-35-18-16,0 17 15,53-17-15,-36 0 16,36 18-16,-53 0 16,0-18-16,35 0 15,-35 17-15,0 36 0,35-35 16,-35-1-16,18 1 15,34 0-15,-52-18 16,18 0-16,70 0 16,-88 0-1,88-18-15,-106 18 16,1 0-16,52 18 16,-88 176 218,0-177-234,53-17 31,35 0-31,35-35 16,-52 0-16,88-36 0,-1 18 15,-52 53-15,159-88 16,-36 88-16,-35-53 16,35-35-16,-87 88 15,-19-35-15,18-1 16,-70 36-16,35 0 0,-36 0 16,36 0-16,-88 0 15,-18 18 16,0 0 1,0-1-17,0 19 1,-18-36 0,-17 0-16,17 0 15,0 0 1,18 17-16,0 1 15,0 0-15,-17-18 16,17 17-16,-18 18 16,18 18-16,0 0 15,0-35-15,0 194 16,0-36-16,18 106 0,17-88 16,-17 18-16,17-36 15,-35-105-15,35 52 16,-17 1-16,17 87 15,-17-17-15,17-17 16,-17-36-16,17-18 0,-17-52 16,-18-53-16,70 299 15,-70-264-15,0-18 16,53 406-16,-53-158 31,53 105 141,-53-353-172,-18-17 16,18-1-16,-17 1 15,-1 35-15,-17 35 16,0 88-16,17 36 16,-17 70-16,17 0 15,-17-123-15,-18-18 0,35 18 16,-35 53-16,53 70 15,-35-106-15,35 54 16,0-89-16,0-88 16,0 0-16,0 35 15,-18-53-15,1 0 0,-1 1 16,18-19 0,0 18-16,0-17 15,0 0-15,-18-18 31,1 17-15,-1-17 0,-17 0-1,35-17 79,-18-1-78,1-17-1,-19 17-15,1 1 0,0-1 16,-1 18-16,1-18 16,0 1-16,17 17 15,1-18-15,-72 0 16,54 18-16,-18 0 15,36 0-15,-36-17 16,17 17-16,1 0 0,0 0 16,0 0-16,-18 0 15,17 0-15,1 0 16,-18 0-16,0 0 16,0 0-16,0 0 15,-35 0-15,-18 0 0,-35 0 16,88 0-16,-123 0 15,123 0-15,0 17 16,-35-17-16,35 0 16,18 0-16,-18 0 15,18 0-15,17 0 0,-17 0 16,-1 0 0,19 0-16,-36 0 15,18-17-15,17-19 16,18 19-1,-177-18 204,-105-18-219,124 0 16,-54 0-16,35 18 0,-122-18 15,157 53-15,-140-36 16,194 19-16,-53 17 16,70 0-16,18-18 15,-17 18-15,-1-18 16,18 18-16,-88 0 16,106 0-16,0 0 0,0 0 15,17 0-15,0 0 16,1 0-16,-1 0 15,-35 0 220,-141 0-220,88 0-15,18 0 16,-18 0-16,36 18 16,-89 17-16,88-17 0,1-18 15,17 0-15,-18 0 16,36 0-16,-36 35 16,-34-17-1,69-18-15,1 18 16,0-18-16,-1 0 0,1 17 15,0 1-15,17-18 16,-17 0-16,17 0 16,1 0-16,-19 0 15,19 0-15,-36 0 16,0 35-16,-18-17 0,36-18 16,-18 0-16,18 0 15,0 17-15,17-17 16,0 0-16,1 0 15,-1 0-15,0 0 16,-17 0-16,18 0 16,-1 0-16,0 0 15,1 36-15,-1-36 16,0 0-16,1 0 16,17 17-1,0-34 79,0-1-94,0 0 16,0 1-1,0-1-15,0 0 16,17 1-1,-17-1 1,0-35-16,0 36 16,0-19-16,0 1 15,0-36-15,0 36 16,0-53-16,0 70 16,0-52-16,-17 17 15,17 35-15,0-35 0,0 18 16,0-18-16,0 36 15,0-1-15,0-17 16,-36-36-16,19 53 16,17 1-16,-18-1 15,18-17-15,0 0 0,-17-1 16,17 19-16,0-19 16,0 1-16,0 0 15,0-18 1,-18 35-16,18-17 15,0 0-15,0 17 0,0-17 16,0 0-16,0-1 16,0 19-1,0-19 1,0 19 0,0-72 312,0-52-313,0-106-15,0 106 0,0 18 16,0-18-16,0 70 16,0-105-16,0-1 15,0 36-15,0 0 16,0-35-16,0 88 0,0 17 15,0-17-15,0 17 16,0 18-16,0-35 16,35 35-16,-35-88 15,0 88-15,0 0 16,0-35-16,0 70 16,0 1-16,0-18 0,18-1 15,-18 1-15,35 17 16,-35-17-16,0 17 15,0-17-15,18 0 16,-18-18-16,0 18 0,17-18 16,-17 35-16,0 1 15,0-36-15,0 35 16,0 0 0,18 1-16,-18-1 15,0-17-15,0-1 0,18 1 16,-18 18-16,0-1 15,0 0-15,0 1 16,0-1-16,17 0 16,-17-35-16,0 36 15,0-1 1,0 1-16,0-1 0,0-17 16,0-1-16,18 1 15,-18 17-15,0 1 16,18-18-16,-18 17 15,0-35-15,17-35 16,-17 17-16,0-17 0,35 35 16,-35 0-16,0 36 15,0-19-15,0 19 16,0-19-16,0 1 16,0 0-1,0 17-15,0 1 0,0-19 16,0 19-16,0-1 15,0 0-15,0-35 16,0 36-16,0-1 16,18-17-16,-18 0 15,0-18-15,0 17 0,0-17 16,0-17-16,0-1 16,0 18-16,0-17 15,0 17-15,0 35 16,0 1-16,0-1 15,0 0-15,0 1 16,0-1-16,0 0 16,0-17-1,18 18-15,-18-19 16,0 19-16,0-1 16,0 0-16,0-17 31,0 17-31,0 1 15,0-1-15,0-17 16,17 35-16,-17-35 16,0-18-1,0 35 1,0 0 0,0 1-1,0 34 48</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1-20T07:27:31.691"/>
    </inkml:context>
    <inkml:brush xml:id="br0">
      <inkml:brushProperty name="width" value="0.05292" units="cm"/>
      <inkml:brushProperty name="height" value="0.05292" units="cm"/>
      <inkml:brushProperty name="color" value="#FF0000"/>
    </inkml:brush>
  </inkml:definitions>
  <inkml:trace contextRef="#ctx0" brushRef="#br0">6015 10830 0,'53'-441'0,"0"36"16,70-230-16,-35 317 15,36-158-15,-36 158 16,71 54-16,-89 87 15,1 54-15,70-53 16,-70 52-16,87-123 16,-87 53-16,52-229 15,-52 335-15,35-71 0,35-35 16,-35 70-16,0-70 16,35 36-16,-106 122 15,0 1-15,53-18 0,-52 35 16,17-34-16,35 16 15,0 1-15,0 17 16,18 1-16,-18 17 16,36 0-16,-1 0 15,124 0-15,-106 53 0,53-36 16,-53 36-16,124 35 16,-18 1-16,17-37 15,54 72-15,-195-89 16,71 53-16,53-35 15,-53 53-15,53-35 16,-88-1-16,35 36 0,-70-35 16,-1-18-16,-70 17 15,0 18-15,35-35 16,-35 106-16,-35-124 16,35 36-16,17-18 15,1 35-15,-1 35 0,54 19 16,-54-19-16,54 71 15,-1-106-15,-17 53 16,-18-17-16,-17-36 16,-1 35-16,1-34 15,17 69-15,-70-16 0,-1-19 16,19 18-16,-36-17 16,0 17-16,0 35 15,0-123-15,0 0 16,-36 123-16,36-35 15,-17 1-15,-1-19 0,-17 18 16,35-53-16,-18 36 16,-17-36-16,-18 35 15,18-70-15,-71 106 16,-53 35-16,53-70 16,-52 34-16,-19 19 15,54-54-15,-71 18 0,123-52 16,-158-1-16,52-18 15,-87 18-15,-18 1 16,-159-54-16,158-17 16,-87 87-16,0-105 15,17 53-15,123-35 0,19-18 16,-71 0-16,105 0 16,1-53-16,-18 18 15,-18-18-15,18 35 16,18-70-16,-18 70 0,-18-105 15,-17 52-15,70-17 16,0-35-16,36 17 16,-36-35-16,88 53 15,-34-36-15,34 36 16,36 35-16,17 18 16,0-18-16,1 17 0,-18 1 15,17 0-15,0 17 16,1-52-16,-19 34 15,-17-34-15,36 70 16,-18-18-16,-1-52 16,36 52-16,-17 18 0,-1 0 15,18-18-15,0 1 16,18 17 31</inkml:trace>
  <inkml:trace contextRef="#ctx0" brushRef="#br0" timeOffset="966.65">16298 11077 0</inkml:trace>
  <inkml:trace contextRef="#ctx0" brushRef="#br0" timeOffset="4591.64">14164 10231 0,'-53'-159'47,"0"18"-32,0-124-15,36 159 16,-1-52-16,-35 52 16,53-141-16,0 0 15,35 123-15,-35-228 16,18 228-16,0-123 0,17 71 16,18-230-16,-53 336 15,35-72-15,-35-105 16,0 212-16,18-124 15,-18 54-15,17-19 16,19 54-16,-36 34 0,17 1 16,1 0-16,-18 17 15,35-35-15,-17 36 16,35-19-16,-18-17 16,18 0-16,18 18 15,-1 0-15,-35 17 0,18 1 16,35-36-16,-35 35 15,0 0-15,53 18 16,18-17-16,52 17 16,71 0-16,-141 0 15,88-53-15,-88 53 16,-1 0-16,-34 0 0,0 0 16,17 35-16,-35-35 15,35 35-15,35 36 16,18-53-16,18 70 15,88-18-15,-53 54 16,0-18-16,-53 17 0,36-17 16,-1 0-16,1 17 15,17-70-15,-71 18 16,71 35-16,-35 35 16,-71-53-16,18 35 15,17-34-15,-52-1 0,35 35 16,-53-52-16,0-1 15,-18 1-15,35-18 16,-52 35-16,17-35 16,1 17-16,87 89 15,-70 35-15,0-70 0,0 17 16,-18-18-16,18-35 16,-35-35-16,-18 18 15,0-36-15,17 1 16,-17 16-16,18-16 15,0 105-15,-1-88 0,-17 141 16,0-53-16,0-71 16,0 36-16,0 0 15,0-35-15,-17-1 16,-1 1-16,-70 70 16,35-88-16,0 17 15,-88 89-15,53-35 0,-89 17 16,54-53-16,70-18 15,-53 19-15,-18 16 16,36-52-16,-35 36 16,-36-1-16,0-18 15,-35 36-15,-17-18 0,-19-35 16,89 0-16,-53 35 16,18-70-16,17 35 15,-17-53-15,-18 53 16,52-53-16,-34 0 15,70 0-15,-70 35 0,-1-35 16,19 0-16,-54 0 16,142 18-16,-72-18 15,72 0-15,-54-36 16,54 1-16,-89-18 0,0 36 16,106-1-16,-123-53 15,123 36-15,-106-18 16,89 36-16,-36-36 15,18 17-15,35-16 16,-18-1-16,36 0 16,-36-36-16,36 19 0,-18 35 15,0-18-15,0-18 16,18 18-16,-53-17 16,17 17-16,36-18 15,0 18-15,-36 18 16,54-53-16,-1 53 0,18-1 15,0 19-15,0-54 16,0 18-16,0-17 16,0-1-16,0 1 15,0 17-15,0 0 16,0-36-16,0 19 0,0-1 16,0 18-16,0 18 15,0-35-15,35-1 16,-35 18-16,0 18 15,18-18-15,17-35 16,-17 17-16,-1 1 16,1 17-16,-18 35 0,18-70 15,-1 53-15,1 17 16,17-35-16,1 18 16,-1-36-16,-17 36 15,-1 17-15,1-35 16,-1 36-16,1-1 15,0-17-15,17 17 16,0 1-16,-17-1 16,0 18-16,-1-35 15,18-36-15,1 18 16,-19 18-16,19-53 0,-19 70 16,1-17-16,0 35 15,-1-18 1</inkml:trace>
  <inkml:trace contextRef="#ctx0" brushRef="#br0" timeOffset="9451.44">19791 5644 0,'0'124'78,"0"52"-63,0 36-15,35-36 16,-17 54-16,17-54 16,-35-70-16,18 176 15,-18-194-15,35 36 16,-17 70-16,17-18 0,-35-70 16,53 88-16,-36 88 15,19-176-15,-36 88 16,0-17-16,17-1 15,1-35-15,-18-70 16,0 52-16,0-70 0,0 123 16,0-35-16,0-70 15,0 70-15,0 36 16,0-36-16,0-88 16,0-1-16,0 37 15,0-54-15,0 18 0,0-18 16,0 36-16,0-1 15,0 36-15,0-35 16,0-18-16,0 17 16,0-17-16,0-18 15,0 18-15,0 0 0,0 0 16,0-18-16,0 36 16,0-53-16,0 17 15,0 35-15,0-52 16,0 0-1,0-1-15,0 1 16,0 17 0,18-35 93,17 18-109,-17-18 16,34 35-16,-16 18 15,-1-35-15,-17 35 0,-1-18 16,1 0-16,17-17 16,-35-1-16,35 19 15,-17 17-15,0 0 16,-1-18-16,1 0 15,-18 0-15,18 1 0,-18-19 16,17-17 0,19 0 31,-1 0-47,-17 0 0,-1 0 15,1 0-15,-1 0 16,1 0-16,17 0 15,-17 0 1,0 0-16,-1 0 16,36 0-16,35-17 15,-17 17-15,-18 0 16,70-18-16,-70 18 16,-17 0-16,16 0 15,-34 0-15,0 0 16,-1 0-16,1 0 15,0 0-15,-1 0 16,1 0 0,17 0 15,-35-35 78,0 17-93,0-17 0,-17 17-16,-1-17 15,18-36-15,-35-123 16,35 106-16,0 18 15,0-19-15,0 36 0,0 36 16,0-18-16,0 17 16,17-35-1,19-35-15,-36-18 16,0 18-16,0-18 0,0-35 16,35 0-16,-35 35 15,0 18-15,0 35 16,17 0-16,-17 18 15,0-1-15,18 1 16,0-18-16,-18 35 0,17-105 16,-17 70-16,0-17 15,0 52-15,0-88 16,0 71-16,0-36 16,0 18-16,0-53 15,0 36-15,-17 35 16,17-36-16,0 18 0,-18-17 15,18-1-15,0 0 16,-18-34-16,18 16 16,-35-16-16,35 34 15,0-35-15,0 18 16,0 35-16,-35-53 0,35 36 16,0 17-16,-18-18 15,18-17-15,-17 18 16,-19-1-16,36 0 15,-17 1-15,-1 17 16,0-18-16,18 1 0,-17-1 16,17-17-16,-18-18 15,-35-141-15,18 124 16,17-124-16,18 70 16,-17 89-16,-19 35 15,19-35-15,17 35 0,-18 0 16,0-35-16,1 18 15,-36-54-15,35-17 16,18 70-16,-53-34 16,53 52-16,-17-35 15,-1 70-15,0-17 16,18 17-16,-17-53 0,17 54 16,-18 17-16,18-36 15,-35 19-15,35-1 16,-18-17-16,18 0 15,-17 17-15,17 0 0,0 1 16,0-1 0,-18 0-16,18 1 15,0-1-15,-18-35 16,1 18 0,17 17-16,-18-35 0,0 36 15,18-18-15,0 17 16,-17-17-16,-18 35 31,17 0 32,0 0-32,1 17-31,-19 54 15,1-36-15,17 18 0,-17-35 16,17-1-16,1 1 16,-1 35-16,18-36 15,-17 1-15,-1-18 16,0 0-16,1 0 16,-19 0-16,19 0 0,-19 18 15,1-18 1,0 0-16,-18 0 15,18 0-15,-18 0 16,18 0-16,-36 0 16,36 0-16,17 0 15,-17 0-15,17 0 16,0 0-16,1 17 16,-1-17 15,18 18 188,0 0-204,0-1 1,0 1-1,0 0 1,0 17-16,0-18 16,0 1-16,0 0 15,0-1-15,0 1 94,0 0-63,0-1 1,0 19-32,0-19 31,0 1 0,0 0-31,0-1 16,0 1-16,0-1 15,0 1-15,0 53 16,0-54-16,0 19 0,0-1 16,0-18-16,0 1 15,0 17-15,0-17 16,0 0 15,0-1 32,18-17-48,-18 18 1,0 0-16,0-1 15,0 1 1,0-1 0,17-17 31,-17 18-32,0 0 1,18-1-16,-18 1 15,0 0-15,18-18 0,-18 35 16,17-35 31</inkml:trace>
  <inkml:trace contextRef="#ctx0" brushRef="#br0" timeOffset="14386.3">22190 5380 0,'35'176'15,"-35"-88"-15,0 36 16,0 17-16,0-70 15,0 52-15,0-70 16,0 18-16,0-1 0,0-17 16,-18 70-16,18-52 15,0-36-15,-35 18 16,35 0-16,0-35 16,0 17-16,0-17 15,0 17-15,0-17 0,0 35 16,0-36-1,35 248 267,-35-195-267,18 54-15,35 70 0,0-18 16,-18-17-16,18 17 16,18 18-16,-36-17 15,-17-107-15,-1 89 16,1-106-16,17 212 15,-17-124-15,-18-35 0,0-18 16,17 18-16,-17-54 16,0 19-16,0 0 15,0-36-15,53 18 16,-53 0-16,0-36 16,0 36-16,0-35 0,0 17 15,0-17 1,0-1-16,-17-17 62,17-17-46,-18 17-16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3941-5C31-44C2-BA62-9540EC971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490E2F-DD41-4B8C-9FE1-D5CCCD383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7F61C-DB7F-499A-8B8D-5890CCCDF2E2}"/>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5" name="Footer Placeholder 4">
            <a:extLst>
              <a:ext uri="{FF2B5EF4-FFF2-40B4-BE49-F238E27FC236}">
                <a16:creationId xmlns:a16="http://schemas.microsoft.com/office/drawing/2014/main" id="{2746A965-AFAA-4CC2-87EB-C81B8E27B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57E97-179F-4286-98CF-1CD5E317BDFB}"/>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171905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1119-9CE6-4E42-BB71-1B265E4B35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667CE4-369A-4D53-842A-F6D90C14B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BF508-DD41-46B5-837E-FC12BD2C0104}"/>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5" name="Footer Placeholder 4">
            <a:extLst>
              <a:ext uri="{FF2B5EF4-FFF2-40B4-BE49-F238E27FC236}">
                <a16:creationId xmlns:a16="http://schemas.microsoft.com/office/drawing/2014/main" id="{0FD637CD-4E3A-4C84-A1BB-620B6C4C2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7AA20-AD54-4920-86A0-10B6263B0992}"/>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245356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5F782-AF38-4F5B-8560-7B087EA61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9F1D69-1FF4-4893-B398-28E6B509F4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8EEB2-CF1C-4562-88A6-CAB04766776E}"/>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5" name="Footer Placeholder 4">
            <a:extLst>
              <a:ext uri="{FF2B5EF4-FFF2-40B4-BE49-F238E27FC236}">
                <a16:creationId xmlns:a16="http://schemas.microsoft.com/office/drawing/2014/main" id="{16FA4E75-00D1-4868-B148-0F1CA5188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130F6-6AAC-46B0-8189-BD297831648E}"/>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87770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9A3F-F53D-4E55-A336-6101E575A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5ABB2-6AE6-4CC0-A211-627BCE32F6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368E2-326F-41E6-B7B3-EE07978731B0}"/>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5" name="Footer Placeholder 4">
            <a:extLst>
              <a:ext uri="{FF2B5EF4-FFF2-40B4-BE49-F238E27FC236}">
                <a16:creationId xmlns:a16="http://schemas.microsoft.com/office/drawing/2014/main" id="{1B502E8D-3A20-4584-A712-E2761D79E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00D41-3394-48E2-BC81-5F95D232DD2E}"/>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332677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E528-F0EB-412C-A731-EAFD00EBF8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226BB-B567-45AB-A21A-0C6A77A0CD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E16A8-5A88-4DCD-BC50-42ACCFA49DCE}"/>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5" name="Footer Placeholder 4">
            <a:extLst>
              <a:ext uri="{FF2B5EF4-FFF2-40B4-BE49-F238E27FC236}">
                <a16:creationId xmlns:a16="http://schemas.microsoft.com/office/drawing/2014/main" id="{5CA0D542-D0B3-4DD6-A5CA-2332ACA36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D7912-B1DE-4E79-9686-21A2FD55260B}"/>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129148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F3D4-1FEB-4BAE-8A8D-AC7E94995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28AA9-B286-4B23-965D-E4F4220743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C08761-C32F-4F99-A4E4-5158E7D6B5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B26EA5-A277-4D78-9832-E05DE9A1464A}"/>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6" name="Footer Placeholder 5">
            <a:extLst>
              <a:ext uri="{FF2B5EF4-FFF2-40B4-BE49-F238E27FC236}">
                <a16:creationId xmlns:a16="http://schemas.microsoft.com/office/drawing/2014/main" id="{3C88F68D-FA6C-4F02-92DD-7617B4EDC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2BF45-8B1E-4074-9AF1-E0C33615658F}"/>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112373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0E18-B436-408B-930C-F541D22B16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86F4F-34C6-44CE-9BAF-A5D0C181B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68B9C-AE5E-47B6-94ED-67405CCFAD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497103-B213-4F2E-B6FB-A11C45D12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8FA07-6174-4F8D-90D2-5BFE88364B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22F8FD-80C5-43CF-8640-1EEACCA72469}"/>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8" name="Footer Placeholder 7">
            <a:extLst>
              <a:ext uri="{FF2B5EF4-FFF2-40B4-BE49-F238E27FC236}">
                <a16:creationId xmlns:a16="http://schemas.microsoft.com/office/drawing/2014/main" id="{8E16B798-72A6-41CB-84D6-BB366290A9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30DB4E-3C08-4CFE-9ABE-679EB18CC084}"/>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80596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FC20-17C1-4005-9AA7-7C2D9F3102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E21E-1E0B-4369-9A9F-9CB02A79B7EF}"/>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4" name="Footer Placeholder 3">
            <a:extLst>
              <a:ext uri="{FF2B5EF4-FFF2-40B4-BE49-F238E27FC236}">
                <a16:creationId xmlns:a16="http://schemas.microsoft.com/office/drawing/2014/main" id="{9AF31597-CC83-42BC-967A-99D48267D1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998F11-9ECA-46D6-81D3-F1A2C8A38B1A}"/>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294689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33D59-AB53-4F0D-9195-ECF0449001A1}"/>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3" name="Footer Placeholder 2">
            <a:extLst>
              <a:ext uri="{FF2B5EF4-FFF2-40B4-BE49-F238E27FC236}">
                <a16:creationId xmlns:a16="http://schemas.microsoft.com/office/drawing/2014/main" id="{251EC22B-208E-46D2-ACB7-018161C101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9DF679-1BE9-47C8-857D-EEEE77A37603}"/>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2706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4AAA-395E-46ED-9108-1820E5BDB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50E27-C95C-48DE-AB59-DF32DA675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C6658-0B65-4014-90A8-511DB415D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EC702-3484-48DD-99F5-B79A17D90E93}"/>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6" name="Footer Placeholder 5">
            <a:extLst>
              <a:ext uri="{FF2B5EF4-FFF2-40B4-BE49-F238E27FC236}">
                <a16:creationId xmlns:a16="http://schemas.microsoft.com/office/drawing/2014/main" id="{1D24F473-7E9A-4260-8775-F343A4E53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3F857-81DC-44F4-AD59-36E957BE744F}"/>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40390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37C3-6735-4520-9A56-0BB98D571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4851A-1DA5-489B-8335-20BF8E8C0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C3BA7E-B70C-4047-B401-6184CA91F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AD1F2-633B-497A-9E02-DC3FDCA8B0FC}"/>
              </a:ext>
            </a:extLst>
          </p:cNvPr>
          <p:cNvSpPr>
            <a:spLocks noGrp="1"/>
          </p:cNvSpPr>
          <p:nvPr>
            <p:ph type="dt" sz="half" idx="10"/>
          </p:nvPr>
        </p:nvSpPr>
        <p:spPr/>
        <p:txBody>
          <a:bodyPr/>
          <a:lstStyle/>
          <a:p>
            <a:fld id="{78A1A786-F089-4E1E-9553-CD45A6931657}" type="datetimeFigureOut">
              <a:rPr lang="en-US" smtClean="0"/>
              <a:t>10/25/2021</a:t>
            </a:fld>
            <a:endParaRPr lang="en-US"/>
          </a:p>
        </p:txBody>
      </p:sp>
      <p:sp>
        <p:nvSpPr>
          <p:cNvPr id="6" name="Footer Placeholder 5">
            <a:extLst>
              <a:ext uri="{FF2B5EF4-FFF2-40B4-BE49-F238E27FC236}">
                <a16:creationId xmlns:a16="http://schemas.microsoft.com/office/drawing/2014/main" id="{F15C7C96-4D9F-4A63-A7C8-6C63CB52C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0728C-D74C-4BDB-9AD4-E2E989B6D8F6}"/>
              </a:ext>
            </a:extLst>
          </p:cNvPr>
          <p:cNvSpPr>
            <a:spLocks noGrp="1"/>
          </p:cNvSpPr>
          <p:nvPr>
            <p:ph type="sldNum" sz="quarter" idx="12"/>
          </p:nvPr>
        </p:nvSpPr>
        <p:spPr/>
        <p:txBody>
          <a:bodyPr/>
          <a:lstStyle/>
          <a:p>
            <a:fld id="{75803B81-98F6-4FCD-AB70-AE90643A0227}" type="slidenum">
              <a:rPr lang="en-US" smtClean="0"/>
              <a:t>‹#›</a:t>
            </a:fld>
            <a:endParaRPr lang="en-US"/>
          </a:p>
        </p:txBody>
      </p:sp>
    </p:spTree>
    <p:extLst>
      <p:ext uri="{BB962C8B-B14F-4D97-AF65-F5344CB8AC3E}">
        <p14:creationId xmlns:p14="http://schemas.microsoft.com/office/powerpoint/2010/main" val="64339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4E6D8-8D23-44F8-8334-F1DA10FB0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13E3A-B6EE-4C84-8963-5C80A2C17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782B-A551-4F5A-A1CC-332F2FD374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1A786-F089-4E1E-9553-CD45A6931657}" type="datetimeFigureOut">
              <a:rPr lang="en-US" smtClean="0"/>
              <a:t>10/25/2021</a:t>
            </a:fld>
            <a:endParaRPr lang="en-US"/>
          </a:p>
        </p:txBody>
      </p:sp>
      <p:sp>
        <p:nvSpPr>
          <p:cNvPr id="5" name="Footer Placeholder 4">
            <a:extLst>
              <a:ext uri="{FF2B5EF4-FFF2-40B4-BE49-F238E27FC236}">
                <a16:creationId xmlns:a16="http://schemas.microsoft.com/office/drawing/2014/main" id="{C8BA1589-4499-48FE-8F17-972CA388B8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1A122A-14D7-4630-A47C-6A1CFC37D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03B81-98F6-4FCD-AB70-AE90643A0227}" type="slidenum">
              <a:rPr lang="en-US" smtClean="0"/>
              <a:t>‹#›</a:t>
            </a:fld>
            <a:endParaRPr lang="en-US"/>
          </a:p>
        </p:txBody>
      </p:sp>
    </p:spTree>
    <p:extLst>
      <p:ext uri="{BB962C8B-B14F-4D97-AF65-F5344CB8AC3E}">
        <p14:creationId xmlns:p14="http://schemas.microsoft.com/office/powerpoint/2010/main" val="1025669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cdn.analyticsvidhya.com/wp-content/uploads/2020/02/Screenshot-from-2020-02-03-17-54-22.pn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cdn.analyticsvidhya.com/wp-content/uploads/2020/02/output_SbrXFP.gi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dn.analyticsvidhya.com/wp-content/uploads/2020/02/Screenshot-from-2020-02-03-17-59-34.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analyticsvidhya.com/courses/Introduction-to-Neural-Networks?utm_source=blog&amp;utm_medium=mathematics-behind-convolutional-neural-network" TargetMode="External"/><Relationship Id="rId2" Type="http://schemas.openxmlformats.org/officeDocument/2006/relationships/hyperlink" Target="http://datahack.analyticsvidhya.com/?utm_source=blog&amp;utm_medium=mathematics-behind-convolutional-neural-networ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8" Type="http://schemas.openxmlformats.org/officeDocument/2006/relationships/hyperlink" Target="https://www.jeremyjordan.me/convnet-architectures/#densenet" TargetMode="External"/><Relationship Id="rId3" Type="http://schemas.openxmlformats.org/officeDocument/2006/relationships/hyperlink" Target="https://www.jeremyjordan.me/convnet-architectures/#alexnet" TargetMode="External"/><Relationship Id="rId7" Type="http://schemas.openxmlformats.org/officeDocument/2006/relationships/hyperlink" Target="https://www.jeremyjordan.me/convnet-architectures/#resnext" TargetMode="External"/><Relationship Id="rId2" Type="http://schemas.openxmlformats.org/officeDocument/2006/relationships/hyperlink" Target="https://www.jeremyjordan.me/convnet-architectures/#lenet5" TargetMode="External"/><Relationship Id="rId1" Type="http://schemas.openxmlformats.org/officeDocument/2006/relationships/slideLayout" Target="../slideLayouts/slideLayout2.xml"/><Relationship Id="rId6" Type="http://schemas.openxmlformats.org/officeDocument/2006/relationships/hyperlink" Target="https://www.jeremyjordan.me/convnet-architectures/#resnet" TargetMode="External"/><Relationship Id="rId5" Type="http://schemas.openxmlformats.org/officeDocument/2006/relationships/hyperlink" Target="https://www.jeremyjordan.me/convnet-architectures/#inception" TargetMode="External"/><Relationship Id="rId4" Type="http://schemas.openxmlformats.org/officeDocument/2006/relationships/hyperlink" Target="https://www.jeremyjordan.me/convnet-architectures/#vgg16"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dn.analyticsvidhya.com/wp-content/uploads/2020/02/Screenshot-from-2020-02-01-01-48-08.pn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82C0F-165C-4059-A3CA-567963422E76}"/>
              </a:ext>
            </a:extLst>
          </p:cNvPr>
          <p:cNvPicPr>
            <a:picLocks noChangeAspect="1"/>
          </p:cNvPicPr>
          <p:nvPr/>
        </p:nvPicPr>
        <p:blipFill>
          <a:blip r:embed="rId2"/>
          <a:stretch>
            <a:fillRect/>
          </a:stretch>
        </p:blipFill>
        <p:spPr>
          <a:xfrm>
            <a:off x="1057275" y="1181100"/>
            <a:ext cx="9791700" cy="4224218"/>
          </a:xfrm>
          <a:prstGeom prst="rect">
            <a:avLst/>
          </a:prstGeom>
        </p:spPr>
      </p:pic>
      <p:sp>
        <p:nvSpPr>
          <p:cNvPr id="6" name="Title 1">
            <a:extLst>
              <a:ext uri="{FF2B5EF4-FFF2-40B4-BE49-F238E27FC236}">
                <a16:creationId xmlns:a16="http://schemas.microsoft.com/office/drawing/2014/main" id="{BAD6CB87-F7A8-4310-8CC7-DF35100ABB21}"/>
              </a:ext>
            </a:extLst>
          </p:cNvPr>
          <p:cNvSpPr txBox="1">
            <a:spLocks/>
          </p:cNvSpPr>
          <p:nvPr/>
        </p:nvSpPr>
        <p:spPr>
          <a:xfrm>
            <a:off x="1143000" y="460375"/>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roboto"/>
              </a:rPr>
              <a:t>Convolutional neural network (CNN)</a:t>
            </a:r>
            <a:endParaRPr lang="en-US" b="1" dirty="0">
              <a:solidFill>
                <a:srgbClr val="002060"/>
              </a:solidFill>
            </a:endParaRPr>
          </a:p>
        </p:txBody>
      </p:sp>
      <p:sp>
        <p:nvSpPr>
          <p:cNvPr id="9" name="Title 7">
            <a:extLst>
              <a:ext uri="{FF2B5EF4-FFF2-40B4-BE49-F238E27FC236}">
                <a16:creationId xmlns:a16="http://schemas.microsoft.com/office/drawing/2014/main" id="{CACD9705-4572-4F16-8D5F-D022188C3680}"/>
              </a:ext>
            </a:extLst>
          </p:cNvPr>
          <p:cNvSpPr>
            <a:spLocks noGrp="1"/>
          </p:cNvSpPr>
          <p:nvPr>
            <p:ph type="title"/>
          </p:nvPr>
        </p:nvSpPr>
        <p:spPr>
          <a:xfrm>
            <a:off x="7724775" y="6162674"/>
            <a:ext cx="4076700" cy="447675"/>
          </a:xfrm>
        </p:spPr>
        <p:txBody>
          <a:bodyPr>
            <a:normAutofit fontScale="90000"/>
          </a:bodyPr>
          <a:lstStyle/>
          <a:p>
            <a:r>
              <a:rPr lang="en-US" b="1" dirty="0">
                <a:solidFill>
                  <a:srgbClr val="002060"/>
                </a:solidFill>
              </a:rPr>
              <a:t>Prof. Sejal Thakkar</a:t>
            </a:r>
          </a:p>
        </p:txBody>
      </p:sp>
    </p:spTree>
    <p:extLst>
      <p:ext uri="{BB962C8B-B14F-4D97-AF65-F5344CB8AC3E}">
        <p14:creationId xmlns:p14="http://schemas.microsoft.com/office/powerpoint/2010/main" val="188517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8FDA29-2822-4757-A916-5293B4FB01C5}"/>
              </a:ext>
            </a:extLst>
          </p:cNvPr>
          <p:cNvPicPr>
            <a:picLocks noGrp="1" noChangeAspect="1"/>
          </p:cNvPicPr>
          <p:nvPr>
            <p:ph idx="1"/>
          </p:nvPr>
        </p:nvPicPr>
        <p:blipFill>
          <a:blip r:embed="rId2"/>
          <a:stretch>
            <a:fillRect/>
          </a:stretch>
        </p:blipFill>
        <p:spPr>
          <a:xfrm>
            <a:off x="1250993" y="938254"/>
            <a:ext cx="10079616" cy="5238709"/>
          </a:xfrm>
        </p:spPr>
      </p:pic>
    </p:spTree>
    <p:extLst>
      <p:ext uri="{BB962C8B-B14F-4D97-AF65-F5344CB8AC3E}">
        <p14:creationId xmlns:p14="http://schemas.microsoft.com/office/powerpoint/2010/main" val="363166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DA4B80-F6E0-4A67-9CDC-78BAEE71CEE5}"/>
              </a:ext>
            </a:extLst>
          </p:cNvPr>
          <p:cNvPicPr>
            <a:picLocks noGrp="1" noChangeAspect="1"/>
          </p:cNvPicPr>
          <p:nvPr>
            <p:ph idx="1"/>
          </p:nvPr>
        </p:nvPicPr>
        <p:blipFill>
          <a:blip r:embed="rId2"/>
          <a:stretch>
            <a:fillRect/>
          </a:stretch>
        </p:blipFill>
        <p:spPr>
          <a:xfrm>
            <a:off x="1319917" y="779228"/>
            <a:ext cx="10034546" cy="4917516"/>
          </a:xfrm>
        </p:spPr>
      </p:pic>
    </p:spTree>
    <p:extLst>
      <p:ext uri="{BB962C8B-B14F-4D97-AF65-F5344CB8AC3E}">
        <p14:creationId xmlns:p14="http://schemas.microsoft.com/office/powerpoint/2010/main" val="11028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794BB9-4A02-4F59-8D32-68F744AD2AFA}"/>
              </a:ext>
            </a:extLst>
          </p:cNvPr>
          <p:cNvPicPr>
            <a:picLocks noGrp="1" noChangeAspect="1"/>
          </p:cNvPicPr>
          <p:nvPr>
            <p:ph idx="1"/>
          </p:nvPr>
        </p:nvPicPr>
        <p:blipFill>
          <a:blip r:embed="rId2"/>
          <a:stretch>
            <a:fillRect/>
          </a:stretch>
        </p:blipFill>
        <p:spPr>
          <a:xfrm>
            <a:off x="1144988" y="683812"/>
            <a:ext cx="10106108" cy="5260582"/>
          </a:xfrm>
        </p:spPr>
      </p:pic>
    </p:spTree>
    <p:extLst>
      <p:ext uri="{BB962C8B-B14F-4D97-AF65-F5344CB8AC3E}">
        <p14:creationId xmlns:p14="http://schemas.microsoft.com/office/powerpoint/2010/main" val="112157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A394E7-7872-4C3E-8F4B-0E1C05E03586}"/>
              </a:ext>
            </a:extLst>
          </p:cNvPr>
          <p:cNvPicPr>
            <a:picLocks noGrp="1" noChangeAspect="1"/>
          </p:cNvPicPr>
          <p:nvPr>
            <p:ph idx="1"/>
          </p:nvPr>
        </p:nvPicPr>
        <p:blipFill>
          <a:blip r:embed="rId2"/>
          <a:stretch>
            <a:fillRect/>
          </a:stretch>
        </p:blipFill>
        <p:spPr>
          <a:xfrm>
            <a:off x="930304" y="874644"/>
            <a:ext cx="9899374" cy="4915735"/>
          </a:xfrm>
        </p:spPr>
      </p:pic>
    </p:spTree>
    <p:extLst>
      <p:ext uri="{BB962C8B-B14F-4D97-AF65-F5344CB8AC3E}">
        <p14:creationId xmlns:p14="http://schemas.microsoft.com/office/powerpoint/2010/main" val="322233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9E6539-5105-4E74-81F0-435110DBC0CF}"/>
              </a:ext>
            </a:extLst>
          </p:cNvPr>
          <p:cNvPicPr>
            <a:picLocks noChangeAspect="1"/>
          </p:cNvPicPr>
          <p:nvPr/>
        </p:nvPicPr>
        <p:blipFill>
          <a:blip r:embed="rId2"/>
          <a:stretch>
            <a:fillRect/>
          </a:stretch>
        </p:blipFill>
        <p:spPr>
          <a:xfrm>
            <a:off x="2166937" y="1276350"/>
            <a:ext cx="7858125" cy="4305300"/>
          </a:xfrm>
          <a:prstGeom prst="rect">
            <a:avLst/>
          </a:prstGeom>
        </p:spPr>
      </p:pic>
    </p:spTree>
    <p:extLst>
      <p:ext uri="{BB962C8B-B14F-4D97-AF65-F5344CB8AC3E}">
        <p14:creationId xmlns:p14="http://schemas.microsoft.com/office/powerpoint/2010/main" val="179353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0FCA-026D-438A-9067-BC7E3433E74A}"/>
              </a:ext>
            </a:extLst>
          </p:cNvPr>
          <p:cNvSpPr>
            <a:spLocks noGrp="1"/>
          </p:cNvSpPr>
          <p:nvPr>
            <p:ph type="title"/>
          </p:nvPr>
        </p:nvSpPr>
        <p:spPr>
          <a:xfrm>
            <a:off x="838200" y="373711"/>
            <a:ext cx="10515600" cy="2430161"/>
          </a:xfrm>
        </p:spPr>
        <p:txBody>
          <a:bodyPr>
            <a:noAutofit/>
          </a:bodyPr>
          <a:lstStyle/>
          <a:p>
            <a:r>
              <a:rPr lang="en-US" sz="1800" b="1" i="0" dirty="0">
                <a:solidFill>
                  <a:srgbClr val="333333"/>
                </a:solidFill>
                <a:effectLst/>
                <a:latin typeface="poppins"/>
              </a:rPr>
              <a:t>Convolution Layer</a:t>
            </a:r>
            <a:br>
              <a:rPr lang="en-US" sz="1800" b="1" i="0" dirty="0">
                <a:solidFill>
                  <a:srgbClr val="333333"/>
                </a:solidFill>
                <a:effectLst/>
                <a:latin typeface="poppins"/>
              </a:rPr>
            </a:br>
            <a:r>
              <a:rPr lang="en-US" sz="1800" b="0" i="0" dirty="0">
                <a:solidFill>
                  <a:srgbClr val="595858"/>
                </a:solidFill>
                <a:effectLst/>
                <a:latin typeface="roboto"/>
              </a:rPr>
              <a:t>You know how we look at images and identify the object’s shape and edges? A convolutional neural network does this by comparing the pixel values.</a:t>
            </a:r>
            <a:br>
              <a:rPr lang="en-US" sz="1800" b="0" i="0" dirty="0">
                <a:solidFill>
                  <a:srgbClr val="595858"/>
                </a:solidFill>
                <a:effectLst/>
                <a:latin typeface="roboto"/>
              </a:rPr>
            </a:br>
            <a:r>
              <a:rPr lang="en-US" sz="1800" b="0" i="0" dirty="0">
                <a:solidFill>
                  <a:srgbClr val="595858"/>
                </a:solidFill>
                <a:effectLst/>
                <a:latin typeface="roboto"/>
              </a:rPr>
              <a:t>Below is an image of the number 8 and the pixel values for this image. Take a look at the image closely. You would notice that there is a significant difference between the pixel values around the edges of the number. Hence, a simple way to identify the edges is to compare the neighboring pixel value.</a:t>
            </a:r>
            <a:br>
              <a:rPr lang="en-US" sz="1800" b="0" i="0" dirty="0">
                <a:solidFill>
                  <a:srgbClr val="595858"/>
                </a:solidFill>
                <a:effectLst/>
                <a:latin typeface="roboto"/>
              </a:rPr>
            </a:br>
            <a:endParaRPr lang="en-US" sz="1800" dirty="0"/>
          </a:p>
        </p:txBody>
      </p:sp>
      <p:graphicFrame>
        <p:nvGraphicFramePr>
          <p:cNvPr id="4" name="Content Placeholder 3">
            <a:extLst>
              <a:ext uri="{FF2B5EF4-FFF2-40B4-BE49-F238E27FC236}">
                <a16:creationId xmlns:a16="http://schemas.microsoft.com/office/drawing/2014/main" id="{E5D2A6EA-CE61-4629-AD91-ACF2DC7E976F}"/>
              </a:ext>
            </a:extLst>
          </p:cNvPr>
          <p:cNvGraphicFramePr>
            <a:graphicFrameLocks noGrp="1" noChangeAspect="1"/>
          </p:cNvGraphicFramePr>
          <p:nvPr>
            <p:ph idx="1"/>
          </p:nvPr>
        </p:nvGraphicFramePr>
        <p:xfrm>
          <a:off x="1443189" y="3196425"/>
          <a:ext cx="9478963" cy="3481470"/>
        </p:xfrm>
        <a:graphic>
          <a:graphicData uri="http://schemas.openxmlformats.org/presentationml/2006/ole">
            <mc:AlternateContent xmlns:mc="http://schemas.openxmlformats.org/markup-compatibility/2006">
              <mc:Choice xmlns:v="urn:schemas-microsoft-com:vml" Requires="v">
                <p:oleObj spid="_x0000_s2050" name="Bitmap Image" r:id="rId3" imgW="8534520" imgH="3917880" progId="Paint.Picture">
                  <p:embed/>
                </p:oleObj>
              </mc:Choice>
              <mc:Fallback>
                <p:oleObj name="Bitmap Image" r:id="rId3" imgW="8534520" imgH="3917880" progId="Paint.Picture">
                  <p:embed/>
                  <p:pic>
                    <p:nvPicPr>
                      <p:cNvPr id="4" name="Content Placeholder 3">
                        <a:extLst>
                          <a:ext uri="{FF2B5EF4-FFF2-40B4-BE49-F238E27FC236}">
                            <a16:creationId xmlns:a16="http://schemas.microsoft.com/office/drawing/2014/main" id="{E5D2A6EA-CE61-4629-AD91-ACF2DC7E976F}"/>
                          </a:ext>
                        </a:extLst>
                      </p:cNvPr>
                      <p:cNvPicPr/>
                      <p:nvPr/>
                    </p:nvPicPr>
                    <p:blipFill>
                      <a:blip r:embed="rId4"/>
                      <a:stretch>
                        <a:fillRect/>
                      </a:stretch>
                    </p:blipFill>
                    <p:spPr>
                      <a:xfrm>
                        <a:off x="1443189" y="3196425"/>
                        <a:ext cx="9478963" cy="3481470"/>
                      </a:xfrm>
                      <a:prstGeom prst="rect">
                        <a:avLst/>
                      </a:prstGeom>
                    </p:spPr>
                  </p:pic>
                </p:oleObj>
              </mc:Fallback>
            </mc:AlternateContent>
          </a:graphicData>
        </a:graphic>
      </p:graphicFrame>
    </p:spTree>
    <p:extLst>
      <p:ext uri="{BB962C8B-B14F-4D97-AF65-F5344CB8AC3E}">
        <p14:creationId xmlns:p14="http://schemas.microsoft.com/office/powerpoint/2010/main" val="88319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B3E5640-6F16-402A-8F5E-0068FF6420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6970" y="2663687"/>
            <a:ext cx="3721211" cy="2584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DCE45D0-BCA6-4685-B692-7AB486A01D87}"/>
              </a:ext>
            </a:extLst>
          </p:cNvPr>
          <p:cNvSpPr>
            <a:spLocks noGrp="1" noChangeArrowheads="1"/>
          </p:cNvSpPr>
          <p:nvPr>
            <p:ph type="title"/>
          </p:nvPr>
        </p:nvSpPr>
        <p:spPr bwMode="auto">
          <a:xfrm>
            <a:off x="1152939" y="48869"/>
            <a:ext cx="9886364" cy="1958077"/>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3805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95858"/>
                </a:solidFill>
                <a:effectLst/>
                <a:latin typeface="roboto"/>
              </a:rPr>
              <a:t>Convolution is often represented mathematically with an asterisk * sign. If we have an input image represented as X and a filter represented with </a:t>
            </a:r>
            <a:r>
              <a:rPr kumimoji="0" lang="en-US" altLang="en-US" sz="2400" b="0" i="1" u="none" strike="noStrike" cap="none" normalizeH="0" baseline="0" dirty="0">
                <a:ln>
                  <a:noFill/>
                </a:ln>
                <a:solidFill>
                  <a:srgbClr val="595858"/>
                </a:solidFill>
                <a:effectLst/>
                <a:latin typeface="roboto"/>
              </a:rPr>
              <a:t>f</a:t>
            </a:r>
            <a:r>
              <a:rPr kumimoji="0" lang="en-US" altLang="en-US" sz="2400" b="0" i="0" u="none" strike="noStrike" cap="none" normalizeH="0" baseline="0" dirty="0">
                <a:ln>
                  <a:noFill/>
                </a:ln>
                <a:solidFill>
                  <a:srgbClr val="595858"/>
                </a:solidFill>
                <a:effectLst/>
                <a:latin typeface="roboto"/>
              </a:rPr>
              <a:t>, then the expression would be:</a:t>
            </a:r>
            <a:endParaRPr kumimoji="0" lang="en-US" altLang="en-US" sz="2400" b="0" i="0" u="none" strike="noStrike" cap="none" normalizeH="0" baseline="0" dirty="0">
              <a:ln>
                <a:noFill/>
              </a:ln>
              <a:solidFill>
                <a:srgbClr val="333333"/>
              </a:solidFill>
              <a:effectLst/>
              <a:latin typeface="Monac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Monaco"/>
              </a:rPr>
              <a:t>Z = X * </a:t>
            </a:r>
            <a:r>
              <a:rPr kumimoji="0" lang="en-US" altLang="en-US" sz="2400" b="0" i="1" u="none" strike="noStrike" cap="none" normalizeH="0" baseline="0" dirty="0">
                <a:ln>
                  <a:noFill/>
                </a:ln>
                <a:solidFill>
                  <a:srgbClr val="333333"/>
                </a:solidFill>
                <a:effectLst/>
                <a:latin typeface="Monaco"/>
              </a:rPr>
              <a:t>f</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590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90B9-94FC-4FAA-BFE0-6A6E29F8335E}"/>
              </a:ext>
            </a:extLst>
          </p:cNvPr>
          <p:cNvSpPr>
            <a:spLocks noGrp="1"/>
          </p:cNvSpPr>
          <p:nvPr>
            <p:ph type="title"/>
          </p:nvPr>
        </p:nvSpPr>
        <p:spPr>
          <a:xfrm>
            <a:off x="917713" y="1168842"/>
            <a:ext cx="10515600" cy="540688"/>
          </a:xfrm>
        </p:spPr>
        <p:txBody>
          <a:bodyPr>
            <a:normAutofit fontScale="90000"/>
          </a:bodyPr>
          <a:lstStyle/>
          <a:p>
            <a:r>
              <a:rPr lang="en-US" sz="2200" b="0" i="0" dirty="0">
                <a:solidFill>
                  <a:srgbClr val="595858"/>
                </a:solidFill>
                <a:effectLst/>
                <a:latin typeface="roboto"/>
              </a:rPr>
              <a:t>Let us understand the process of convolution using a simple example. Consider that we have an image of size 3 x 3 and a filter of size 2 x 2:</a:t>
            </a:r>
            <a:br>
              <a:rPr lang="en-US" sz="2200" b="0" i="0" dirty="0">
                <a:solidFill>
                  <a:srgbClr val="595858"/>
                </a:solidFill>
                <a:effectLst/>
                <a:latin typeface="roboto"/>
              </a:rPr>
            </a:br>
            <a:br>
              <a:rPr lang="en-US" b="0" i="0" u="sng" dirty="0">
                <a:solidFill>
                  <a:srgbClr val="595858"/>
                </a:solidFill>
                <a:effectLst/>
                <a:latin typeface="roboto"/>
                <a:hlinkClick r:id="rId2"/>
              </a:rPr>
            </a:br>
            <a:endParaRPr lang="en-US" dirty="0"/>
          </a:p>
        </p:txBody>
      </p:sp>
      <p:pic>
        <p:nvPicPr>
          <p:cNvPr id="1026" name="Picture 2" descr="convolution">
            <a:extLst>
              <a:ext uri="{FF2B5EF4-FFF2-40B4-BE49-F238E27FC236}">
                <a16:creationId xmlns:a16="http://schemas.microsoft.com/office/drawing/2014/main" id="{847DDB9B-E54B-4332-BAFF-E1E3E25E96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06811" y="3550684"/>
            <a:ext cx="6861975" cy="32741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A73C075-0E7E-421C-9C4F-C82086BDAB5A}"/>
              </a:ext>
            </a:extLst>
          </p:cNvPr>
          <p:cNvPicPr>
            <a:picLocks noChangeAspect="1"/>
          </p:cNvPicPr>
          <p:nvPr/>
        </p:nvPicPr>
        <p:blipFill>
          <a:blip r:embed="rId4"/>
          <a:stretch>
            <a:fillRect/>
          </a:stretch>
        </p:blipFill>
        <p:spPr>
          <a:xfrm>
            <a:off x="758687" y="1961032"/>
            <a:ext cx="3381375" cy="1895475"/>
          </a:xfrm>
          <a:prstGeom prst="rect">
            <a:avLst/>
          </a:prstGeom>
        </p:spPr>
      </p:pic>
    </p:spTree>
    <p:extLst>
      <p:ext uri="{BB962C8B-B14F-4D97-AF65-F5344CB8AC3E}">
        <p14:creationId xmlns:p14="http://schemas.microsoft.com/office/powerpoint/2010/main" val="9004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6213-DB7D-42A4-B7DD-A9C01FC6AF66}"/>
              </a:ext>
            </a:extLst>
          </p:cNvPr>
          <p:cNvSpPr>
            <a:spLocks noGrp="1"/>
          </p:cNvSpPr>
          <p:nvPr>
            <p:ph type="title"/>
          </p:nvPr>
        </p:nvSpPr>
        <p:spPr>
          <a:xfrm>
            <a:off x="838199" y="918369"/>
            <a:ext cx="10515600" cy="1325563"/>
          </a:xfrm>
        </p:spPr>
        <p:txBody>
          <a:bodyPr>
            <a:normAutofit fontScale="90000"/>
          </a:bodyPr>
          <a:lstStyle/>
          <a:p>
            <a:r>
              <a:rPr lang="en-US" sz="2200" b="0" i="0" dirty="0">
                <a:solidFill>
                  <a:srgbClr val="595858"/>
                </a:solidFill>
                <a:effectLst/>
                <a:latin typeface="roboto"/>
              </a:rPr>
              <a:t>Look at that closely – you’ll notice that the filter is considering a small portion of the image at a time. We can also imagine this as a single image broken down into smaller patches, each of which is convolved with the filter.</a:t>
            </a:r>
            <a:r>
              <a:rPr lang="en-US" sz="1050" b="0" i="0" dirty="0">
                <a:solidFill>
                  <a:srgbClr val="595858"/>
                </a:solidFill>
                <a:effectLst/>
                <a:latin typeface="roboto"/>
              </a:rPr>
              <a:t> </a:t>
            </a:r>
            <a:r>
              <a:rPr lang="en-US" sz="2200" dirty="0">
                <a:solidFill>
                  <a:srgbClr val="595858"/>
                </a:solidFill>
                <a:latin typeface="roboto"/>
              </a:rPr>
              <a:t>In the above example, we had an input of shape (3, 3) and a filter of shape (2, 2). Since the dimensions of image and filter are very small, it’s easy to interpret that the shape of the output matrix is (2, 2). But how would we find the shape of an output for more complex inputs or filter dimensions? There is a simple formula to do so:</a:t>
            </a:r>
            <a:br>
              <a:rPr lang="en-US" sz="2200" dirty="0">
                <a:solidFill>
                  <a:srgbClr val="595858"/>
                </a:solidFill>
                <a:latin typeface="roboto"/>
              </a:rPr>
            </a:br>
            <a:br>
              <a:rPr lang="en-US" b="0" i="0" u="sng" dirty="0">
                <a:solidFill>
                  <a:srgbClr val="0037EE"/>
                </a:solidFill>
                <a:effectLst/>
                <a:latin typeface="roboto"/>
                <a:hlinkClick r:id="rId2"/>
              </a:rPr>
            </a:br>
            <a:endParaRPr lang="en-US" dirty="0"/>
          </a:p>
        </p:txBody>
      </p:sp>
      <p:pic>
        <p:nvPicPr>
          <p:cNvPr id="8196" name="Picture 4" descr="convolution cnn">
            <a:extLst>
              <a:ext uri="{FF2B5EF4-FFF2-40B4-BE49-F238E27FC236}">
                <a16:creationId xmlns:a16="http://schemas.microsoft.com/office/drawing/2014/main" id="{71791CF3-AA51-426F-A237-06ADA9B675A7}"/>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43186" y="2842184"/>
            <a:ext cx="6905625"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8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369C-E1D0-4BAF-9357-5DD2E42B4EE5}"/>
              </a:ext>
            </a:extLst>
          </p:cNvPr>
          <p:cNvSpPr>
            <a:spLocks noGrp="1"/>
          </p:cNvSpPr>
          <p:nvPr>
            <p:ph type="title"/>
          </p:nvPr>
        </p:nvSpPr>
        <p:spPr/>
        <p:txBody>
          <a:bodyPr>
            <a:noAutofit/>
          </a:bodyPr>
          <a:lstStyle/>
          <a:p>
            <a:r>
              <a:rPr lang="en-US" sz="1800" b="1" i="0" dirty="0">
                <a:solidFill>
                  <a:srgbClr val="333333"/>
                </a:solidFill>
                <a:effectLst/>
                <a:latin typeface="poppins"/>
              </a:rPr>
              <a:t>Fully Connected Layer</a:t>
            </a:r>
            <a:br>
              <a:rPr lang="en-US" sz="1800" b="1" i="0" dirty="0">
                <a:solidFill>
                  <a:srgbClr val="333333"/>
                </a:solidFill>
                <a:effectLst/>
                <a:latin typeface="poppins"/>
              </a:rPr>
            </a:br>
            <a:r>
              <a:rPr lang="en-US" sz="1800" b="0" i="0" dirty="0">
                <a:solidFill>
                  <a:srgbClr val="595858"/>
                </a:solidFill>
                <a:effectLst/>
                <a:latin typeface="roboto"/>
              </a:rPr>
              <a:t>So far, the convolution layer has extracted some valuable features from the data. These features are sent to the fully connected layer that generates the final results. The fully connected layer in a CNN is nothing but the traditional neural network!</a:t>
            </a:r>
            <a:br>
              <a:rPr lang="en-US" sz="1800" b="0" i="0" dirty="0">
                <a:solidFill>
                  <a:srgbClr val="595858"/>
                </a:solidFill>
                <a:effectLst/>
                <a:latin typeface="roboto"/>
              </a:rPr>
            </a:br>
            <a:r>
              <a:rPr lang="en-US" sz="1800" b="0" i="0" dirty="0">
                <a:solidFill>
                  <a:srgbClr val="595858"/>
                </a:solidFill>
                <a:effectLst/>
                <a:latin typeface="roboto"/>
              </a:rPr>
              <a:t>The output from the convolution layer was a 2D matrix. Ideally, we would want each row to represent a single input image. In fact, the fully connected layer can only work with 1D data. Hence, the values generated from the previous operation are first converted into a 1D format.</a:t>
            </a:r>
            <a:br>
              <a:rPr lang="en-US" sz="1800" b="0" i="0" dirty="0">
                <a:solidFill>
                  <a:srgbClr val="595858"/>
                </a:solidFill>
                <a:effectLst/>
                <a:latin typeface="roboto"/>
              </a:rPr>
            </a:br>
            <a:endParaRPr lang="en-US" sz="1800" dirty="0"/>
          </a:p>
        </p:txBody>
      </p:sp>
      <p:sp>
        <p:nvSpPr>
          <p:cNvPr id="3" name="Content Placeholder 2">
            <a:extLst>
              <a:ext uri="{FF2B5EF4-FFF2-40B4-BE49-F238E27FC236}">
                <a16:creationId xmlns:a16="http://schemas.microsoft.com/office/drawing/2014/main" id="{17565404-23AB-4AA5-BA57-454658F2C317}"/>
              </a:ext>
            </a:extLst>
          </p:cNvPr>
          <p:cNvSpPr>
            <a:spLocks noGrp="1"/>
          </p:cNvSpPr>
          <p:nvPr>
            <p:ph idx="1"/>
          </p:nvPr>
        </p:nvSpPr>
        <p:spPr>
          <a:xfrm>
            <a:off x="1506109" y="2506662"/>
            <a:ext cx="10515600" cy="4351338"/>
          </a:xfrm>
        </p:spPr>
        <p:txBody>
          <a:bodyPr>
            <a:normAutofit/>
          </a:bodyPr>
          <a:lstStyle/>
          <a:p>
            <a:br>
              <a:rPr lang="en-US" b="0" i="0" u="sng" dirty="0">
                <a:solidFill>
                  <a:srgbClr val="0037EE"/>
                </a:solidFill>
                <a:effectLst/>
                <a:latin typeface="roboto"/>
                <a:hlinkClick r:id="rId2"/>
              </a:rPr>
            </a:br>
            <a:endParaRPr lang="en-US" dirty="0"/>
          </a:p>
        </p:txBody>
      </p:sp>
      <p:pic>
        <p:nvPicPr>
          <p:cNvPr id="12290" name="Picture 2" descr="cnn architecture">
            <a:extLst>
              <a:ext uri="{FF2B5EF4-FFF2-40B4-BE49-F238E27FC236}">
                <a16:creationId xmlns:a16="http://schemas.microsoft.com/office/drawing/2014/main" id="{91AD3A63-E745-4240-A422-F2F58A785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967" y="3429000"/>
            <a:ext cx="233362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7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8676-8100-431D-8CAE-CF5A2A01CDBF}"/>
              </a:ext>
            </a:extLst>
          </p:cNvPr>
          <p:cNvSpPr>
            <a:spLocks noGrp="1"/>
          </p:cNvSpPr>
          <p:nvPr>
            <p:ph type="ctrTitle"/>
          </p:nvPr>
        </p:nvSpPr>
        <p:spPr>
          <a:xfrm>
            <a:off x="1524000" y="533967"/>
            <a:ext cx="9144000" cy="477837"/>
          </a:xfrm>
        </p:spPr>
        <p:txBody>
          <a:bodyPr>
            <a:noAutofit/>
          </a:bodyPr>
          <a:lstStyle/>
          <a:p>
            <a:r>
              <a:rPr lang="en-US" sz="3200" b="0" i="0" dirty="0">
                <a:solidFill>
                  <a:srgbClr val="595858"/>
                </a:solidFill>
                <a:effectLst/>
                <a:latin typeface="roboto"/>
              </a:rPr>
              <a:t>Convolutional neural network (CNN)</a:t>
            </a:r>
            <a:endParaRPr lang="en-US" sz="3200" dirty="0"/>
          </a:p>
        </p:txBody>
      </p:sp>
      <p:sp>
        <p:nvSpPr>
          <p:cNvPr id="3" name="Subtitle 2">
            <a:extLst>
              <a:ext uri="{FF2B5EF4-FFF2-40B4-BE49-F238E27FC236}">
                <a16:creationId xmlns:a16="http://schemas.microsoft.com/office/drawing/2014/main" id="{3BC9B5A7-9C33-4337-806A-9F3CE82D02D3}"/>
              </a:ext>
            </a:extLst>
          </p:cNvPr>
          <p:cNvSpPr>
            <a:spLocks noGrp="1"/>
          </p:cNvSpPr>
          <p:nvPr>
            <p:ph type="subTitle" idx="1"/>
          </p:nvPr>
        </p:nvSpPr>
        <p:spPr>
          <a:xfrm>
            <a:off x="1524000" y="1455089"/>
            <a:ext cx="9144000" cy="5255812"/>
          </a:xfrm>
        </p:spPr>
        <p:txBody>
          <a:bodyPr>
            <a:normAutofit/>
          </a:bodyPr>
          <a:lstStyle/>
          <a:p>
            <a:pPr algn="l"/>
            <a:r>
              <a:rPr lang="en-US" b="0" i="0">
                <a:solidFill>
                  <a:srgbClr val="595858"/>
                </a:solidFill>
                <a:effectLst/>
                <a:latin typeface="roboto"/>
              </a:rPr>
              <a:t>convolutional </a:t>
            </a:r>
            <a:r>
              <a:rPr lang="en-US" b="0" i="0" dirty="0">
                <a:solidFill>
                  <a:srgbClr val="595858"/>
                </a:solidFill>
                <a:effectLst/>
                <a:latin typeface="roboto"/>
              </a:rPr>
              <a:t>neural networks came into the public consciousness through a </a:t>
            </a:r>
            <a:r>
              <a:rPr lang="en-US" b="0" i="0" u="sng" dirty="0">
                <a:solidFill>
                  <a:srgbClr val="0037EE"/>
                </a:solidFill>
                <a:effectLst/>
                <a:latin typeface="roboto"/>
                <a:hlinkClick r:id="rId2"/>
              </a:rPr>
              <a:t>hackathon</a:t>
            </a:r>
            <a:r>
              <a:rPr lang="en-US" b="0" i="0" dirty="0">
                <a:solidFill>
                  <a:srgbClr val="595858"/>
                </a:solidFill>
                <a:effectLst/>
                <a:latin typeface="roboto"/>
              </a:rPr>
              <a:t> (the ImageNet competition in 2012).</a:t>
            </a:r>
          </a:p>
          <a:p>
            <a:pPr algn="l"/>
            <a:r>
              <a:rPr lang="en-US" b="0" i="0" dirty="0">
                <a:solidFill>
                  <a:srgbClr val="595858"/>
                </a:solidFill>
                <a:effectLst/>
                <a:latin typeface="roboto"/>
              </a:rPr>
              <a:t>These </a:t>
            </a:r>
            <a:r>
              <a:rPr lang="en-US" b="0" i="0" u="sng" dirty="0">
                <a:solidFill>
                  <a:srgbClr val="0037EE"/>
                </a:solidFill>
                <a:effectLst/>
                <a:latin typeface="roboto"/>
                <a:hlinkClick r:id="rId3"/>
              </a:rPr>
              <a:t>neural networks</a:t>
            </a:r>
            <a:r>
              <a:rPr lang="en-US" b="0" i="0" dirty="0">
                <a:solidFill>
                  <a:srgbClr val="595858"/>
                </a:solidFill>
                <a:effectLst/>
                <a:latin typeface="roboto"/>
              </a:rPr>
              <a:t> have caught inspiration like fire since then, expanding into various research areas. Here are just a few popular computer vision applications where CNNs are used:</a:t>
            </a:r>
          </a:p>
          <a:p>
            <a:pPr algn="l">
              <a:buFont typeface="Arial" panose="020B0604020202020204" pitchFamily="34" charset="0"/>
              <a:buChar char="•"/>
            </a:pPr>
            <a:r>
              <a:rPr lang="en-US" b="0" i="0" dirty="0">
                <a:solidFill>
                  <a:srgbClr val="595858"/>
                </a:solidFill>
                <a:effectLst/>
                <a:latin typeface="roboto"/>
              </a:rPr>
              <a:t>Facial recognition systems</a:t>
            </a:r>
          </a:p>
          <a:p>
            <a:pPr algn="l">
              <a:buFont typeface="Arial" panose="020B0604020202020204" pitchFamily="34" charset="0"/>
              <a:buChar char="•"/>
            </a:pPr>
            <a:r>
              <a:rPr lang="en-US" b="0" i="0" dirty="0">
                <a:solidFill>
                  <a:srgbClr val="595858"/>
                </a:solidFill>
                <a:effectLst/>
                <a:latin typeface="roboto"/>
              </a:rPr>
              <a:t>Analyzing and parsing through documents</a:t>
            </a:r>
          </a:p>
          <a:p>
            <a:pPr algn="l">
              <a:buFont typeface="Arial" panose="020B0604020202020204" pitchFamily="34" charset="0"/>
              <a:buChar char="•"/>
            </a:pPr>
            <a:r>
              <a:rPr lang="en-US" b="0" i="0" dirty="0">
                <a:solidFill>
                  <a:srgbClr val="595858"/>
                </a:solidFill>
                <a:effectLst/>
                <a:latin typeface="roboto"/>
              </a:rPr>
              <a:t>Smart cities (traffic cameras, for example)</a:t>
            </a:r>
          </a:p>
          <a:p>
            <a:pPr algn="l">
              <a:buFont typeface="Arial" panose="020B0604020202020204" pitchFamily="34" charset="0"/>
              <a:buChar char="•"/>
            </a:pPr>
            <a:r>
              <a:rPr lang="en-US" b="0" i="0" dirty="0">
                <a:solidFill>
                  <a:srgbClr val="595858"/>
                </a:solidFill>
                <a:effectLst/>
                <a:latin typeface="roboto"/>
              </a:rPr>
              <a:t>Recommendation systems, among other use cases</a:t>
            </a:r>
          </a:p>
          <a:p>
            <a:endParaRPr lang="en-US" dirty="0"/>
          </a:p>
        </p:txBody>
      </p:sp>
    </p:spTree>
    <p:extLst>
      <p:ext uri="{BB962C8B-B14F-4D97-AF65-F5344CB8AC3E}">
        <p14:creationId xmlns:p14="http://schemas.microsoft.com/office/powerpoint/2010/main" val="369641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nn architecture">
            <a:extLst>
              <a:ext uri="{FF2B5EF4-FFF2-40B4-BE49-F238E27FC236}">
                <a16:creationId xmlns:a16="http://schemas.microsoft.com/office/drawing/2014/main" id="{BFF4533A-3304-4742-BF74-D5E62EEA3D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6307" y="4457541"/>
            <a:ext cx="233362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4292C6-DA9F-481E-9601-2A1FD60C9A5A}"/>
              </a:ext>
            </a:extLst>
          </p:cNvPr>
          <p:cNvPicPr>
            <a:picLocks noChangeAspect="1"/>
          </p:cNvPicPr>
          <p:nvPr/>
        </p:nvPicPr>
        <p:blipFill>
          <a:blip r:embed="rId3"/>
          <a:stretch>
            <a:fillRect/>
          </a:stretch>
        </p:blipFill>
        <p:spPr>
          <a:xfrm>
            <a:off x="3165324" y="2113315"/>
            <a:ext cx="5686425" cy="1724025"/>
          </a:xfrm>
          <a:prstGeom prst="rect">
            <a:avLst/>
          </a:prstGeom>
        </p:spPr>
      </p:pic>
    </p:spTree>
    <p:extLst>
      <p:ext uri="{BB962C8B-B14F-4D97-AF65-F5344CB8AC3E}">
        <p14:creationId xmlns:p14="http://schemas.microsoft.com/office/powerpoint/2010/main" val="160593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ully connected network">
            <a:extLst>
              <a:ext uri="{FF2B5EF4-FFF2-40B4-BE49-F238E27FC236}">
                <a16:creationId xmlns:a16="http://schemas.microsoft.com/office/drawing/2014/main" id="{DA046E3E-F48C-4BF8-A1DB-C361F25F18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529" y="3309546"/>
            <a:ext cx="5762625"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535E91A-DB16-43ED-B1F3-6E95E40ADEE1}"/>
              </a:ext>
            </a:extLst>
          </p:cNvPr>
          <p:cNvSpPr>
            <a:spLocks noGrp="1" noChangeArrowheads="1"/>
          </p:cNvSpPr>
          <p:nvPr>
            <p:ph type="title"/>
          </p:nvPr>
        </p:nvSpPr>
        <p:spPr bwMode="auto">
          <a:xfrm>
            <a:off x="838200" y="-1243793"/>
            <a:ext cx="10349285" cy="454340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3805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95858"/>
                </a:solidFill>
                <a:effectLst/>
                <a:latin typeface="roboto"/>
              </a:rPr>
              <a:t>Once the data is converted into a 1D array, it is sent to the fully connected layer. All of these individual values are treated as separate features that represent the image. The fully connected layer performs two operations on the incoming data – </a:t>
            </a:r>
            <a:r>
              <a:rPr kumimoji="0" lang="en-US" altLang="en-US" sz="2400" b="1" i="0" u="none" strike="noStrike" cap="none" normalizeH="0" baseline="0" dirty="0">
                <a:ln>
                  <a:noFill/>
                </a:ln>
                <a:solidFill>
                  <a:srgbClr val="333333"/>
                </a:solidFill>
                <a:effectLst/>
                <a:latin typeface="roboto"/>
              </a:rPr>
              <a:t>a linear transformation and a non-linear transformation.</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95858"/>
                </a:solidFill>
                <a:effectLst/>
                <a:latin typeface="roboto"/>
              </a:rPr>
              <a:t>We first perform a linear transformation on this data. The equation for linear transformation is:</a:t>
            </a:r>
            <a:endParaRPr kumimoji="0" lang="en-US" altLang="en-US" sz="2400" b="0" i="0" u="none" strike="noStrike" cap="none" normalizeH="0" baseline="0" dirty="0">
              <a:ln>
                <a:noFill/>
              </a:ln>
              <a:solidFill>
                <a:srgbClr val="333333"/>
              </a:solidFill>
              <a:effectLst/>
              <a:latin typeface="Monac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Monaco"/>
              </a:rPr>
              <a:t>Z = W</a:t>
            </a:r>
            <a:r>
              <a:rPr kumimoji="0" lang="en-US" altLang="en-US" sz="2400" b="0" i="0" u="none" strike="noStrike" cap="none" normalizeH="0" baseline="30000" dirty="0">
                <a:ln>
                  <a:noFill/>
                </a:ln>
                <a:solidFill>
                  <a:srgbClr val="333333"/>
                </a:solidFill>
                <a:effectLst/>
                <a:latin typeface="Monaco"/>
              </a:rPr>
              <a:t>T</a:t>
            </a:r>
            <a:r>
              <a:rPr kumimoji="0" lang="en-US" altLang="en-US" sz="2400" b="0" i="0" u="none" strike="noStrike" cap="none" normalizeH="0" baseline="0" dirty="0">
                <a:ln>
                  <a:noFill/>
                </a:ln>
                <a:solidFill>
                  <a:srgbClr val="333333"/>
                </a:solidFill>
                <a:effectLst/>
                <a:latin typeface="Monaco"/>
              </a:rPr>
              <a:t>.X + b</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595858"/>
                </a:solidFill>
                <a:effectLst/>
                <a:latin typeface="roboto"/>
              </a:rPr>
              <a:t>Here, X is the input, W is weight, and b (called bias) is a constant. Note that the W in this case will be a matrix of (randomly initialized) numbers. Can you guess what would be the size of this matrix?</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8C01EC6-429D-42DD-BD71-3D2CDAEF24BD}"/>
                  </a:ext>
                </a:extLst>
              </p14:cNvPr>
              <p14:cNvContentPartPr/>
              <p14:nvPr/>
            </p14:nvContentPartPr>
            <p14:xfrm>
              <a:off x="5549760" y="990720"/>
              <a:ext cx="4744080" cy="3696120"/>
            </p14:xfrm>
          </p:contentPart>
        </mc:Choice>
        <mc:Fallback xmlns="">
          <p:pic>
            <p:nvPicPr>
              <p:cNvPr id="2" name="Ink 1">
                <a:extLst>
                  <a:ext uri="{FF2B5EF4-FFF2-40B4-BE49-F238E27FC236}">
                    <a16:creationId xmlns:a16="http://schemas.microsoft.com/office/drawing/2014/main" id="{48C01EC6-429D-42DD-BD71-3D2CDAEF24BD}"/>
                  </a:ext>
                </a:extLst>
              </p:cNvPr>
              <p:cNvPicPr/>
              <p:nvPr/>
            </p:nvPicPr>
            <p:blipFill>
              <a:blip r:embed="rId4"/>
              <a:stretch>
                <a:fillRect/>
              </a:stretch>
            </p:blipFill>
            <p:spPr>
              <a:xfrm>
                <a:off x="5540400" y="981360"/>
                <a:ext cx="4762800" cy="3714840"/>
              </a:xfrm>
              <a:prstGeom prst="rect">
                <a:avLst/>
              </a:prstGeom>
            </p:spPr>
          </p:pic>
        </mc:Fallback>
      </mc:AlternateContent>
    </p:spTree>
    <p:extLst>
      <p:ext uri="{BB962C8B-B14F-4D97-AF65-F5344CB8AC3E}">
        <p14:creationId xmlns:p14="http://schemas.microsoft.com/office/powerpoint/2010/main" val="381009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59C9-C39A-45CE-AA8A-2B5AD63FFC43}"/>
              </a:ext>
            </a:extLst>
          </p:cNvPr>
          <p:cNvSpPr>
            <a:spLocks noGrp="1"/>
          </p:cNvSpPr>
          <p:nvPr>
            <p:ph type="title"/>
          </p:nvPr>
        </p:nvSpPr>
        <p:spPr/>
        <p:txBody>
          <a:bodyPr>
            <a:normAutofit/>
          </a:bodyPr>
          <a:lstStyle/>
          <a:p>
            <a:r>
              <a:rPr lang="en-US" sz="2000" b="0" i="0" dirty="0">
                <a:solidFill>
                  <a:srgbClr val="595858"/>
                </a:solidFill>
                <a:effectLst/>
                <a:latin typeface="roboto"/>
              </a:rPr>
              <a:t>Considering the size of the matrix is (m, n) – m will be equal to the number of features or inputs for this layer. Since we have 4 features from the convolution layer, m here would be 4. The value of n will depend on the number of neurons in the layer. For instance, if we have two neurons, then the shape of weight matrix will be (4, 2):</a:t>
            </a:r>
            <a:endParaRPr lang="en-US" sz="2000" dirty="0"/>
          </a:p>
        </p:txBody>
      </p:sp>
      <p:pic>
        <p:nvPicPr>
          <p:cNvPr id="11268" name="Picture 4" descr="cnn">
            <a:extLst>
              <a:ext uri="{FF2B5EF4-FFF2-40B4-BE49-F238E27FC236}">
                <a16:creationId xmlns:a16="http://schemas.microsoft.com/office/drawing/2014/main" id="{F8EEE70A-364C-4939-9197-6B11DF76A9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5125" y="2491581"/>
            <a:ext cx="63817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2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75F2F5-BD10-405C-B599-0B434B31FE2C}"/>
              </a:ext>
            </a:extLst>
          </p:cNvPr>
          <p:cNvPicPr>
            <a:picLocks noGrp="1" noChangeAspect="1"/>
          </p:cNvPicPr>
          <p:nvPr>
            <p:ph idx="1"/>
          </p:nvPr>
        </p:nvPicPr>
        <p:blipFill>
          <a:blip r:embed="rId2"/>
          <a:stretch>
            <a:fillRect/>
          </a:stretch>
        </p:blipFill>
        <p:spPr>
          <a:xfrm>
            <a:off x="922351" y="763325"/>
            <a:ext cx="10193571" cy="5804452"/>
          </a:xfrm>
        </p:spPr>
      </p:pic>
    </p:spTree>
    <p:extLst>
      <p:ext uri="{BB962C8B-B14F-4D97-AF65-F5344CB8AC3E}">
        <p14:creationId xmlns:p14="http://schemas.microsoft.com/office/powerpoint/2010/main" val="305412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6D8F63-DDAC-4BEF-8D74-CDE9D7637CB8}"/>
              </a:ext>
            </a:extLst>
          </p:cNvPr>
          <p:cNvPicPr>
            <a:picLocks noGrp="1" noChangeAspect="1"/>
          </p:cNvPicPr>
          <p:nvPr>
            <p:ph idx="1"/>
          </p:nvPr>
        </p:nvPicPr>
        <p:blipFill>
          <a:blip r:embed="rId2"/>
          <a:stretch>
            <a:fillRect/>
          </a:stretch>
        </p:blipFill>
        <p:spPr>
          <a:xfrm>
            <a:off x="946205" y="445273"/>
            <a:ext cx="10336695" cy="5613421"/>
          </a:xfr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8382BDE-5E57-4AE8-9AB4-C74D42185A14}"/>
                  </a:ext>
                </a:extLst>
              </p14:cNvPr>
              <p14:cNvContentPartPr/>
              <p14:nvPr/>
            </p14:nvContentPartPr>
            <p14:xfrm>
              <a:off x="5257800" y="2533680"/>
              <a:ext cx="3130920" cy="3245040"/>
            </p14:xfrm>
          </p:contentPart>
        </mc:Choice>
        <mc:Fallback xmlns="">
          <p:pic>
            <p:nvPicPr>
              <p:cNvPr id="2" name="Ink 1">
                <a:extLst>
                  <a:ext uri="{FF2B5EF4-FFF2-40B4-BE49-F238E27FC236}">
                    <a16:creationId xmlns:a16="http://schemas.microsoft.com/office/drawing/2014/main" id="{A8382BDE-5E57-4AE8-9AB4-C74D42185A14}"/>
                  </a:ext>
                </a:extLst>
              </p:cNvPr>
              <p:cNvPicPr/>
              <p:nvPr/>
            </p:nvPicPr>
            <p:blipFill>
              <a:blip r:embed="rId4"/>
              <a:stretch>
                <a:fillRect/>
              </a:stretch>
            </p:blipFill>
            <p:spPr>
              <a:xfrm>
                <a:off x="5248440" y="2524320"/>
                <a:ext cx="3149640" cy="3263760"/>
              </a:xfrm>
              <a:prstGeom prst="rect">
                <a:avLst/>
              </a:prstGeom>
            </p:spPr>
          </p:pic>
        </mc:Fallback>
      </mc:AlternateContent>
    </p:spTree>
    <p:extLst>
      <p:ext uri="{BB962C8B-B14F-4D97-AF65-F5344CB8AC3E}">
        <p14:creationId xmlns:p14="http://schemas.microsoft.com/office/powerpoint/2010/main" val="5197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BBDEED-A93C-4BA1-90C8-A188AF70BF27}"/>
              </a:ext>
            </a:extLst>
          </p:cNvPr>
          <p:cNvPicPr>
            <a:picLocks noGrp="1" noChangeAspect="1"/>
          </p:cNvPicPr>
          <p:nvPr>
            <p:ph idx="1"/>
          </p:nvPr>
        </p:nvPicPr>
        <p:blipFill>
          <a:blip r:embed="rId2"/>
          <a:stretch>
            <a:fillRect/>
          </a:stretch>
        </p:blipFill>
        <p:spPr>
          <a:xfrm>
            <a:off x="795129" y="596349"/>
            <a:ext cx="10328745" cy="5467108"/>
          </a:xfrm>
        </p:spPr>
      </p:pic>
    </p:spTree>
    <p:extLst>
      <p:ext uri="{BB962C8B-B14F-4D97-AF65-F5344CB8AC3E}">
        <p14:creationId xmlns:p14="http://schemas.microsoft.com/office/powerpoint/2010/main" val="44521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EAAE7D-ABCE-41F3-8A81-E68A92AB0CC4}"/>
              </a:ext>
            </a:extLst>
          </p:cNvPr>
          <p:cNvPicPr>
            <a:picLocks noGrp="1" noChangeAspect="1"/>
          </p:cNvPicPr>
          <p:nvPr>
            <p:ph idx="1"/>
          </p:nvPr>
        </p:nvPicPr>
        <p:blipFill>
          <a:blip r:embed="rId2"/>
          <a:stretch>
            <a:fillRect/>
          </a:stretch>
        </p:blipFill>
        <p:spPr>
          <a:xfrm>
            <a:off x="286247" y="429370"/>
            <a:ext cx="11155680" cy="6019138"/>
          </a:xfrm>
        </p:spPr>
      </p:pic>
    </p:spTree>
    <p:extLst>
      <p:ext uri="{BB962C8B-B14F-4D97-AF65-F5344CB8AC3E}">
        <p14:creationId xmlns:p14="http://schemas.microsoft.com/office/powerpoint/2010/main" val="398877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34F3EA-E156-449B-B6E4-54C3EED92B1E}"/>
              </a:ext>
            </a:extLst>
          </p:cNvPr>
          <p:cNvPicPr>
            <a:picLocks noGrp="1" noChangeAspect="1"/>
          </p:cNvPicPr>
          <p:nvPr>
            <p:ph idx="1"/>
          </p:nvPr>
        </p:nvPicPr>
        <p:blipFill>
          <a:blip r:embed="rId2"/>
          <a:stretch>
            <a:fillRect/>
          </a:stretch>
        </p:blipFill>
        <p:spPr>
          <a:xfrm>
            <a:off x="270343" y="445273"/>
            <a:ext cx="11195437" cy="5675333"/>
          </a:xfrm>
        </p:spPr>
      </p:pic>
    </p:spTree>
    <p:extLst>
      <p:ext uri="{BB962C8B-B14F-4D97-AF65-F5344CB8AC3E}">
        <p14:creationId xmlns:p14="http://schemas.microsoft.com/office/powerpoint/2010/main" val="3002198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06DB38-D862-49E5-9F4A-AD21F001B481}"/>
              </a:ext>
            </a:extLst>
          </p:cNvPr>
          <p:cNvPicPr>
            <a:picLocks noGrp="1" noChangeAspect="1"/>
          </p:cNvPicPr>
          <p:nvPr>
            <p:ph idx="1"/>
          </p:nvPr>
        </p:nvPicPr>
        <p:blipFill>
          <a:blip r:embed="rId2"/>
          <a:stretch>
            <a:fillRect/>
          </a:stretch>
        </p:blipFill>
        <p:spPr>
          <a:xfrm>
            <a:off x="620202" y="596348"/>
            <a:ext cx="10630894" cy="5580615"/>
          </a:xfrm>
        </p:spPr>
      </p:pic>
    </p:spTree>
    <p:extLst>
      <p:ext uri="{BB962C8B-B14F-4D97-AF65-F5344CB8AC3E}">
        <p14:creationId xmlns:p14="http://schemas.microsoft.com/office/powerpoint/2010/main" val="949777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87F462-A21C-4E32-A181-462BC9B8B626}"/>
              </a:ext>
            </a:extLst>
          </p:cNvPr>
          <p:cNvPicPr>
            <a:picLocks noGrp="1" noChangeAspect="1"/>
          </p:cNvPicPr>
          <p:nvPr>
            <p:ph idx="1"/>
          </p:nvPr>
        </p:nvPicPr>
        <p:blipFill>
          <a:blip r:embed="rId2"/>
          <a:stretch>
            <a:fillRect/>
          </a:stretch>
        </p:blipFill>
        <p:spPr>
          <a:xfrm>
            <a:off x="477078" y="596348"/>
            <a:ext cx="10893287" cy="5868062"/>
          </a:xfrm>
        </p:spPr>
      </p:pic>
    </p:spTree>
    <p:extLst>
      <p:ext uri="{BB962C8B-B14F-4D97-AF65-F5344CB8AC3E}">
        <p14:creationId xmlns:p14="http://schemas.microsoft.com/office/powerpoint/2010/main" val="11454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F17731-D1EA-48FE-8E16-64099066E95A}"/>
              </a:ext>
            </a:extLst>
          </p:cNvPr>
          <p:cNvPicPr>
            <a:picLocks noGrp="1" noChangeAspect="1"/>
          </p:cNvPicPr>
          <p:nvPr>
            <p:ph idx="1"/>
          </p:nvPr>
        </p:nvPicPr>
        <p:blipFill>
          <a:blip r:embed="rId2"/>
          <a:stretch>
            <a:fillRect/>
          </a:stretch>
        </p:blipFill>
        <p:spPr>
          <a:xfrm>
            <a:off x="365761" y="294198"/>
            <a:ext cx="11100020" cy="6297433"/>
          </a:xfrm>
        </p:spPr>
      </p:pic>
    </p:spTree>
    <p:extLst>
      <p:ext uri="{BB962C8B-B14F-4D97-AF65-F5344CB8AC3E}">
        <p14:creationId xmlns:p14="http://schemas.microsoft.com/office/powerpoint/2010/main" val="2838161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F4DECD-D50F-4B34-8681-135912AB9372}"/>
              </a:ext>
            </a:extLst>
          </p:cNvPr>
          <p:cNvPicPr>
            <a:picLocks noGrp="1" noChangeAspect="1"/>
          </p:cNvPicPr>
          <p:nvPr>
            <p:ph idx="1"/>
          </p:nvPr>
        </p:nvPicPr>
        <p:blipFill>
          <a:blip r:embed="rId2"/>
          <a:stretch>
            <a:fillRect/>
          </a:stretch>
        </p:blipFill>
        <p:spPr>
          <a:xfrm>
            <a:off x="437323" y="596348"/>
            <a:ext cx="11092068" cy="5716988"/>
          </a:xfrm>
        </p:spPr>
      </p:pic>
    </p:spTree>
    <p:extLst>
      <p:ext uri="{BB962C8B-B14F-4D97-AF65-F5344CB8AC3E}">
        <p14:creationId xmlns:p14="http://schemas.microsoft.com/office/powerpoint/2010/main" val="360242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314A3B-511F-48A7-B62F-71EDF996819E}"/>
              </a:ext>
            </a:extLst>
          </p:cNvPr>
          <p:cNvPicPr>
            <a:picLocks noGrp="1" noChangeAspect="1"/>
          </p:cNvPicPr>
          <p:nvPr>
            <p:ph idx="1"/>
          </p:nvPr>
        </p:nvPicPr>
        <p:blipFill>
          <a:blip r:embed="rId2"/>
          <a:stretch>
            <a:fillRect/>
          </a:stretch>
        </p:blipFill>
        <p:spPr>
          <a:xfrm>
            <a:off x="906450" y="286246"/>
            <a:ext cx="10058399" cy="6273579"/>
          </a:xfrm>
        </p:spPr>
      </p:pic>
    </p:spTree>
    <p:extLst>
      <p:ext uri="{BB962C8B-B14F-4D97-AF65-F5344CB8AC3E}">
        <p14:creationId xmlns:p14="http://schemas.microsoft.com/office/powerpoint/2010/main" val="5207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4B27DD-D91F-4753-9542-0ED9E15417EB}"/>
              </a:ext>
            </a:extLst>
          </p:cNvPr>
          <p:cNvPicPr>
            <a:picLocks noGrp="1" noChangeAspect="1"/>
          </p:cNvPicPr>
          <p:nvPr>
            <p:ph idx="1"/>
          </p:nvPr>
        </p:nvPicPr>
        <p:blipFill>
          <a:blip r:embed="rId2"/>
          <a:stretch>
            <a:fillRect/>
          </a:stretch>
        </p:blipFill>
        <p:spPr>
          <a:xfrm>
            <a:off x="2057400" y="2062956"/>
            <a:ext cx="8077200" cy="3876675"/>
          </a:xfrm>
        </p:spPr>
      </p:pic>
    </p:spTree>
    <p:extLst>
      <p:ext uri="{BB962C8B-B14F-4D97-AF65-F5344CB8AC3E}">
        <p14:creationId xmlns:p14="http://schemas.microsoft.com/office/powerpoint/2010/main" val="8459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F4BF68-67E5-4047-A8E0-553A5956AB4F}"/>
              </a:ext>
            </a:extLst>
          </p:cNvPr>
          <p:cNvPicPr>
            <a:picLocks noGrp="1" noChangeAspect="1"/>
          </p:cNvPicPr>
          <p:nvPr>
            <p:ph idx="1"/>
          </p:nvPr>
        </p:nvPicPr>
        <p:blipFill>
          <a:blip r:embed="rId2"/>
          <a:stretch>
            <a:fillRect/>
          </a:stretch>
        </p:blipFill>
        <p:spPr>
          <a:xfrm>
            <a:off x="596348" y="564543"/>
            <a:ext cx="10781969" cy="5955527"/>
          </a:xfrm>
        </p:spPr>
      </p:pic>
    </p:spTree>
    <p:extLst>
      <p:ext uri="{BB962C8B-B14F-4D97-AF65-F5344CB8AC3E}">
        <p14:creationId xmlns:p14="http://schemas.microsoft.com/office/powerpoint/2010/main" val="3475178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DA6BAD-F167-48FE-A8F1-2496B1C14E56}"/>
              </a:ext>
            </a:extLst>
          </p:cNvPr>
          <p:cNvPicPr>
            <a:picLocks noGrp="1" noChangeAspect="1"/>
          </p:cNvPicPr>
          <p:nvPr>
            <p:ph idx="1"/>
          </p:nvPr>
        </p:nvPicPr>
        <p:blipFill>
          <a:blip r:embed="rId2"/>
          <a:stretch>
            <a:fillRect/>
          </a:stretch>
        </p:blipFill>
        <p:spPr>
          <a:xfrm>
            <a:off x="1494845" y="652007"/>
            <a:ext cx="9295075" cy="5487649"/>
          </a:xfrm>
        </p:spPr>
      </p:pic>
    </p:spTree>
    <p:extLst>
      <p:ext uri="{BB962C8B-B14F-4D97-AF65-F5344CB8AC3E}">
        <p14:creationId xmlns:p14="http://schemas.microsoft.com/office/powerpoint/2010/main" val="3810902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147088-BC2B-4D04-BD23-1FE8034E1738}"/>
              </a:ext>
            </a:extLst>
          </p:cNvPr>
          <p:cNvPicPr>
            <a:picLocks noGrp="1" noChangeAspect="1"/>
          </p:cNvPicPr>
          <p:nvPr>
            <p:ph idx="1"/>
          </p:nvPr>
        </p:nvPicPr>
        <p:blipFill>
          <a:blip r:embed="rId2"/>
          <a:stretch>
            <a:fillRect/>
          </a:stretch>
        </p:blipFill>
        <p:spPr>
          <a:xfrm>
            <a:off x="1550505" y="755374"/>
            <a:ext cx="9541566" cy="5246170"/>
          </a:xfrm>
        </p:spPr>
      </p:pic>
    </p:spTree>
    <p:extLst>
      <p:ext uri="{BB962C8B-B14F-4D97-AF65-F5344CB8AC3E}">
        <p14:creationId xmlns:p14="http://schemas.microsoft.com/office/powerpoint/2010/main" val="221529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9D1C42-1A13-440C-BFEB-79E603EA4235}"/>
              </a:ext>
            </a:extLst>
          </p:cNvPr>
          <p:cNvPicPr>
            <a:picLocks noGrp="1" noChangeAspect="1"/>
          </p:cNvPicPr>
          <p:nvPr>
            <p:ph idx="1"/>
          </p:nvPr>
        </p:nvPicPr>
        <p:blipFill>
          <a:blip r:embed="rId2"/>
          <a:stretch>
            <a:fillRect/>
          </a:stretch>
        </p:blipFill>
        <p:spPr>
          <a:xfrm>
            <a:off x="962109" y="659958"/>
            <a:ext cx="10416208" cy="5517005"/>
          </a:xfrm>
        </p:spPr>
      </p:pic>
    </p:spTree>
    <p:extLst>
      <p:ext uri="{BB962C8B-B14F-4D97-AF65-F5344CB8AC3E}">
        <p14:creationId xmlns:p14="http://schemas.microsoft.com/office/powerpoint/2010/main" val="2097516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42F2B2-2203-4890-9EBF-D43E376F019C}"/>
              </a:ext>
            </a:extLst>
          </p:cNvPr>
          <p:cNvPicPr>
            <a:picLocks noGrp="1" noChangeAspect="1"/>
          </p:cNvPicPr>
          <p:nvPr>
            <p:ph idx="1"/>
          </p:nvPr>
        </p:nvPicPr>
        <p:blipFill>
          <a:blip r:embed="rId2"/>
          <a:stretch>
            <a:fillRect/>
          </a:stretch>
        </p:blipFill>
        <p:spPr>
          <a:xfrm>
            <a:off x="492981" y="1008746"/>
            <a:ext cx="10877383" cy="5185320"/>
          </a:xfrm>
        </p:spPr>
      </p:pic>
    </p:spTree>
    <p:extLst>
      <p:ext uri="{BB962C8B-B14F-4D97-AF65-F5344CB8AC3E}">
        <p14:creationId xmlns:p14="http://schemas.microsoft.com/office/powerpoint/2010/main" val="133334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2B1B39-5EE0-47CA-AAD8-6BC7E057611C}"/>
              </a:ext>
            </a:extLst>
          </p:cNvPr>
          <p:cNvPicPr>
            <a:picLocks noGrp="1" noChangeAspect="1"/>
          </p:cNvPicPr>
          <p:nvPr>
            <p:ph idx="1"/>
          </p:nvPr>
        </p:nvPicPr>
        <p:blipFill>
          <a:blip r:embed="rId2"/>
          <a:stretch>
            <a:fillRect/>
          </a:stretch>
        </p:blipFill>
        <p:spPr>
          <a:xfrm>
            <a:off x="1160890" y="763325"/>
            <a:ext cx="9406393" cy="5413638"/>
          </a:xfrm>
        </p:spPr>
      </p:pic>
    </p:spTree>
    <p:extLst>
      <p:ext uri="{BB962C8B-B14F-4D97-AF65-F5344CB8AC3E}">
        <p14:creationId xmlns:p14="http://schemas.microsoft.com/office/powerpoint/2010/main" val="1898248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CB23DB-8078-4029-9592-924B43026AD7}"/>
              </a:ext>
            </a:extLst>
          </p:cNvPr>
          <p:cNvPicPr>
            <a:picLocks noGrp="1" noChangeAspect="1"/>
          </p:cNvPicPr>
          <p:nvPr>
            <p:ph idx="1"/>
          </p:nvPr>
        </p:nvPicPr>
        <p:blipFill>
          <a:blip r:embed="rId2"/>
          <a:stretch>
            <a:fillRect/>
          </a:stretch>
        </p:blipFill>
        <p:spPr>
          <a:xfrm>
            <a:off x="898497" y="588397"/>
            <a:ext cx="10296940" cy="5517922"/>
          </a:xfrm>
        </p:spPr>
      </p:pic>
    </p:spTree>
    <p:extLst>
      <p:ext uri="{BB962C8B-B14F-4D97-AF65-F5344CB8AC3E}">
        <p14:creationId xmlns:p14="http://schemas.microsoft.com/office/powerpoint/2010/main" val="279734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3153-FF59-4EEB-942F-89A864F809F2}"/>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3FB10CB-C1FF-4E55-8136-78224E5204B2}"/>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D398CF57-8387-4ABA-9D01-15493E6CA9BB}"/>
              </a:ext>
            </a:extLst>
          </p:cNvPr>
          <p:cNvPicPr>
            <a:picLocks noChangeAspect="1"/>
          </p:cNvPicPr>
          <p:nvPr/>
        </p:nvPicPr>
        <p:blipFill>
          <a:blip r:embed="rId2"/>
          <a:stretch>
            <a:fillRect/>
          </a:stretch>
        </p:blipFill>
        <p:spPr>
          <a:xfrm>
            <a:off x="771278" y="365125"/>
            <a:ext cx="10582522" cy="5868697"/>
          </a:xfrm>
          <a:prstGeom prst="rect">
            <a:avLst/>
          </a:prstGeom>
        </p:spPr>
      </p:pic>
    </p:spTree>
    <p:extLst>
      <p:ext uri="{BB962C8B-B14F-4D97-AF65-F5344CB8AC3E}">
        <p14:creationId xmlns:p14="http://schemas.microsoft.com/office/powerpoint/2010/main" val="4257704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17CA9A-FEB3-4988-BC62-61A41C42BC06}"/>
              </a:ext>
            </a:extLst>
          </p:cNvPr>
          <p:cNvPicPr>
            <a:picLocks noGrp="1" noChangeAspect="1"/>
          </p:cNvPicPr>
          <p:nvPr>
            <p:ph idx="1"/>
          </p:nvPr>
        </p:nvPicPr>
        <p:blipFill>
          <a:blip r:embed="rId2"/>
          <a:stretch>
            <a:fillRect/>
          </a:stretch>
        </p:blipFill>
        <p:spPr>
          <a:xfrm>
            <a:off x="548640" y="675861"/>
            <a:ext cx="10837628" cy="5597718"/>
          </a:xfrm>
        </p:spPr>
      </p:pic>
    </p:spTree>
    <p:extLst>
      <p:ext uri="{BB962C8B-B14F-4D97-AF65-F5344CB8AC3E}">
        <p14:creationId xmlns:p14="http://schemas.microsoft.com/office/powerpoint/2010/main" val="1190175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2549C3-E70E-48A2-9D16-833CB2046693}"/>
              </a:ext>
            </a:extLst>
          </p:cNvPr>
          <p:cNvPicPr>
            <a:picLocks noGrp="1" noChangeAspect="1"/>
          </p:cNvPicPr>
          <p:nvPr>
            <p:ph idx="1"/>
          </p:nvPr>
        </p:nvPicPr>
        <p:blipFill>
          <a:blip r:embed="rId2"/>
          <a:stretch>
            <a:fillRect/>
          </a:stretch>
        </p:blipFill>
        <p:spPr>
          <a:xfrm>
            <a:off x="739472" y="683813"/>
            <a:ext cx="10416208" cy="5455844"/>
          </a:xfrm>
        </p:spPr>
      </p:pic>
    </p:spTree>
    <p:extLst>
      <p:ext uri="{BB962C8B-B14F-4D97-AF65-F5344CB8AC3E}">
        <p14:creationId xmlns:p14="http://schemas.microsoft.com/office/powerpoint/2010/main" val="4054645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21B168-4CA2-4290-AD74-48D6A45F0FF9}"/>
              </a:ext>
            </a:extLst>
          </p:cNvPr>
          <p:cNvPicPr>
            <a:picLocks noGrp="1" noChangeAspect="1"/>
          </p:cNvPicPr>
          <p:nvPr>
            <p:ph idx="1"/>
          </p:nvPr>
        </p:nvPicPr>
        <p:blipFill>
          <a:blip r:embed="rId2"/>
          <a:stretch>
            <a:fillRect/>
          </a:stretch>
        </p:blipFill>
        <p:spPr>
          <a:xfrm>
            <a:off x="1311965" y="1017767"/>
            <a:ext cx="9533614" cy="5031402"/>
          </a:xfrm>
        </p:spPr>
      </p:pic>
    </p:spTree>
    <p:extLst>
      <p:ext uri="{BB962C8B-B14F-4D97-AF65-F5344CB8AC3E}">
        <p14:creationId xmlns:p14="http://schemas.microsoft.com/office/powerpoint/2010/main" val="691133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23B6-FC99-47C8-93AE-41BCCDE4411C}"/>
              </a:ext>
            </a:extLst>
          </p:cNvPr>
          <p:cNvSpPr>
            <a:spLocks noGrp="1"/>
          </p:cNvSpPr>
          <p:nvPr>
            <p:ph type="title"/>
          </p:nvPr>
        </p:nvSpPr>
        <p:spPr/>
        <p:txBody>
          <a:bodyPr/>
          <a:lstStyle/>
          <a:p>
            <a:r>
              <a:rPr lang="en-US" b="1" i="0" dirty="0">
                <a:effectLst/>
                <a:latin typeface="PT Sans"/>
              </a:rPr>
              <a:t>Dropout</a:t>
            </a:r>
            <a:br>
              <a:rPr lang="en-US" b="0" i="0" dirty="0">
                <a:effectLst/>
                <a:latin typeface="PT Sans"/>
              </a:rPr>
            </a:br>
            <a:endParaRPr lang="en-US" dirty="0"/>
          </a:p>
        </p:txBody>
      </p:sp>
      <p:sp>
        <p:nvSpPr>
          <p:cNvPr id="3" name="Content Placeholder 2">
            <a:extLst>
              <a:ext uri="{FF2B5EF4-FFF2-40B4-BE49-F238E27FC236}">
                <a16:creationId xmlns:a16="http://schemas.microsoft.com/office/drawing/2014/main" id="{F4F9F0C6-E8B4-40A1-BF34-3CF265BD9EEA}"/>
              </a:ext>
            </a:extLst>
          </p:cNvPr>
          <p:cNvSpPr>
            <a:spLocks noGrp="1"/>
          </p:cNvSpPr>
          <p:nvPr>
            <p:ph idx="1"/>
          </p:nvPr>
        </p:nvSpPr>
        <p:spPr/>
        <p:txBody>
          <a:bodyPr>
            <a:normAutofit lnSpcReduction="10000"/>
          </a:bodyPr>
          <a:lstStyle/>
          <a:p>
            <a:pPr algn="l"/>
            <a:r>
              <a:rPr lang="en-US" b="0" i="0" dirty="0">
                <a:solidFill>
                  <a:srgbClr val="424242"/>
                </a:solidFill>
                <a:effectLst/>
                <a:latin typeface="Open Sans"/>
              </a:rPr>
              <a:t>Dropout is an approach used for </a:t>
            </a:r>
            <a:r>
              <a:rPr lang="en-US" b="0" i="1" dirty="0">
                <a:solidFill>
                  <a:srgbClr val="424242"/>
                </a:solidFill>
                <a:effectLst/>
                <a:latin typeface="Open Sans"/>
              </a:rPr>
              <a:t>regularization</a:t>
            </a:r>
            <a:r>
              <a:rPr lang="en-US" b="0" i="0" dirty="0">
                <a:solidFill>
                  <a:srgbClr val="424242"/>
                </a:solidFill>
                <a:effectLst/>
                <a:latin typeface="Open Sans"/>
              </a:rPr>
              <a:t> in neural networks. It is a technique where randomly chosen nodes are ignored in network during training phase at each stage.</a:t>
            </a:r>
            <a:br>
              <a:rPr lang="en-US" b="0" i="0" dirty="0">
                <a:solidFill>
                  <a:srgbClr val="424242"/>
                </a:solidFill>
                <a:effectLst/>
                <a:latin typeface="Open Sans"/>
              </a:rPr>
            </a:br>
            <a:br>
              <a:rPr lang="en-US" b="0" i="0" dirty="0">
                <a:solidFill>
                  <a:srgbClr val="424242"/>
                </a:solidFill>
                <a:effectLst/>
                <a:latin typeface="Open Sans"/>
              </a:rPr>
            </a:br>
            <a:r>
              <a:rPr lang="en-US" b="0" i="0" dirty="0">
                <a:solidFill>
                  <a:srgbClr val="424242"/>
                </a:solidFill>
                <a:effectLst/>
                <a:latin typeface="Open Sans"/>
              </a:rPr>
              <a:t>This dropout rate is usually 0.5 and dropout can be tuned to produce best results and also improves training speed. This method of regularization reduces node-to-node interactions in the network which leads to learning of important features and also helps in generalizing new data better.</a:t>
            </a:r>
          </a:p>
          <a:p>
            <a:br>
              <a:rPr lang="en-US" dirty="0"/>
            </a:br>
            <a:endParaRPr lang="en-US" dirty="0"/>
          </a:p>
        </p:txBody>
      </p:sp>
    </p:spTree>
    <p:extLst>
      <p:ext uri="{BB962C8B-B14F-4D97-AF65-F5344CB8AC3E}">
        <p14:creationId xmlns:p14="http://schemas.microsoft.com/office/powerpoint/2010/main" val="2424091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089F8A-0290-442E-A696-822997FE1588}"/>
              </a:ext>
            </a:extLst>
          </p:cNvPr>
          <p:cNvPicPr>
            <a:picLocks noGrp="1" noChangeAspect="1"/>
          </p:cNvPicPr>
          <p:nvPr>
            <p:ph idx="1"/>
          </p:nvPr>
        </p:nvPicPr>
        <p:blipFill>
          <a:blip r:embed="rId2"/>
          <a:stretch>
            <a:fillRect/>
          </a:stretch>
        </p:blipFill>
        <p:spPr>
          <a:xfrm>
            <a:off x="2215949" y="1825625"/>
            <a:ext cx="7760101" cy="4351338"/>
          </a:xfrm>
        </p:spPr>
      </p:pic>
    </p:spTree>
    <p:extLst>
      <p:ext uri="{BB962C8B-B14F-4D97-AF65-F5344CB8AC3E}">
        <p14:creationId xmlns:p14="http://schemas.microsoft.com/office/powerpoint/2010/main" val="3063680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385E-4ABC-4E87-9611-D3E84D4194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8A7F2C8-8674-47C4-8D8A-78AD2485F4F3}"/>
              </a:ext>
            </a:extLst>
          </p:cNvPr>
          <p:cNvPicPr>
            <a:picLocks noGrp="1" noChangeAspect="1"/>
          </p:cNvPicPr>
          <p:nvPr>
            <p:ph idx="1"/>
          </p:nvPr>
        </p:nvPicPr>
        <p:blipFill>
          <a:blip r:embed="rId2"/>
          <a:stretch>
            <a:fillRect/>
          </a:stretch>
        </p:blipFill>
        <p:spPr>
          <a:xfrm>
            <a:off x="2184282" y="1825625"/>
            <a:ext cx="7823436" cy="4351338"/>
          </a:xfrm>
        </p:spPr>
      </p:pic>
    </p:spTree>
    <p:extLst>
      <p:ext uri="{BB962C8B-B14F-4D97-AF65-F5344CB8AC3E}">
        <p14:creationId xmlns:p14="http://schemas.microsoft.com/office/powerpoint/2010/main" val="84980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4F1DD0-69F5-4BBF-B025-56CBCB3AD65F}"/>
              </a:ext>
            </a:extLst>
          </p:cNvPr>
          <p:cNvPicPr>
            <a:picLocks noGrp="1" noChangeAspect="1"/>
          </p:cNvPicPr>
          <p:nvPr>
            <p:ph idx="1"/>
          </p:nvPr>
        </p:nvPicPr>
        <p:blipFill>
          <a:blip r:embed="rId2"/>
          <a:stretch>
            <a:fillRect/>
          </a:stretch>
        </p:blipFill>
        <p:spPr>
          <a:xfrm>
            <a:off x="341906" y="405518"/>
            <a:ext cx="11426024" cy="6058892"/>
          </a:xfr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B1CF1FD-9853-4009-A5C9-CEEDE07D1E6A}"/>
                  </a:ext>
                </a:extLst>
              </p14:cNvPr>
              <p14:cNvContentPartPr/>
              <p14:nvPr/>
            </p14:nvContentPartPr>
            <p14:xfrm>
              <a:off x="2165400" y="1695600"/>
              <a:ext cx="6007320" cy="2737080"/>
            </p14:xfrm>
          </p:contentPart>
        </mc:Choice>
        <mc:Fallback xmlns="">
          <p:pic>
            <p:nvPicPr>
              <p:cNvPr id="2" name="Ink 1">
                <a:extLst>
                  <a:ext uri="{FF2B5EF4-FFF2-40B4-BE49-F238E27FC236}">
                    <a16:creationId xmlns:a16="http://schemas.microsoft.com/office/drawing/2014/main" id="{8B1CF1FD-9853-4009-A5C9-CEEDE07D1E6A}"/>
                  </a:ext>
                </a:extLst>
              </p:cNvPr>
              <p:cNvPicPr/>
              <p:nvPr/>
            </p:nvPicPr>
            <p:blipFill>
              <a:blip r:embed="rId4"/>
              <a:stretch>
                <a:fillRect/>
              </a:stretch>
            </p:blipFill>
            <p:spPr>
              <a:xfrm>
                <a:off x="2156040" y="1686240"/>
                <a:ext cx="6026040" cy="2755800"/>
              </a:xfrm>
              <a:prstGeom prst="rect">
                <a:avLst/>
              </a:prstGeom>
            </p:spPr>
          </p:pic>
        </mc:Fallback>
      </mc:AlternateContent>
    </p:spTree>
    <p:extLst>
      <p:ext uri="{BB962C8B-B14F-4D97-AF65-F5344CB8AC3E}">
        <p14:creationId xmlns:p14="http://schemas.microsoft.com/office/powerpoint/2010/main" val="3460526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6958-C504-424B-B968-EB18DE3F293E}"/>
              </a:ext>
            </a:extLst>
          </p:cNvPr>
          <p:cNvSpPr>
            <a:spLocks noGrp="1"/>
          </p:cNvSpPr>
          <p:nvPr>
            <p:ph type="title"/>
          </p:nvPr>
        </p:nvSpPr>
        <p:spPr/>
        <p:txBody>
          <a:bodyPr/>
          <a:lstStyle/>
          <a:p>
            <a:r>
              <a:rPr lang="en-US" dirty="0"/>
              <a:t>CNN Architectures</a:t>
            </a:r>
          </a:p>
        </p:txBody>
      </p:sp>
      <p:sp>
        <p:nvSpPr>
          <p:cNvPr id="3" name="Content Placeholder 2">
            <a:extLst>
              <a:ext uri="{FF2B5EF4-FFF2-40B4-BE49-F238E27FC236}">
                <a16:creationId xmlns:a16="http://schemas.microsoft.com/office/drawing/2014/main" id="{3A9E5B15-0428-4045-8140-367059ED20FC}"/>
              </a:ext>
            </a:extLst>
          </p:cNvPr>
          <p:cNvSpPr>
            <a:spLocks noGrp="1"/>
          </p:cNvSpPr>
          <p:nvPr>
            <p:ph idx="1"/>
          </p:nvPr>
        </p:nvSpPr>
        <p:spPr/>
        <p:txBody>
          <a:bodyPr>
            <a:normAutofit lnSpcReduction="10000"/>
          </a:bodyPr>
          <a:lstStyle/>
          <a:p>
            <a:pPr algn="l" fontAlgn="base"/>
            <a:r>
              <a:rPr lang="en-US" b="0" i="0" dirty="0">
                <a:solidFill>
                  <a:srgbClr val="313B3F"/>
                </a:solidFill>
                <a:effectLst/>
                <a:latin typeface="Georgia" panose="02040502050405020303" pitchFamily="18" charset="0"/>
              </a:rPr>
              <a:t>Classic network architectures (included for historical purposes)</a:t>
            </a:r>
          </a:p>
          <a:p>
            <a:pPr algn="l" fontAlgn="base">
              <a:buFont typeface="Arial" panose="020B0604020202020204" pitchFamily="34" charset="0"/>
              <a:buChar char="•"/>
            </a:pPr>
            <a:r>
              <a:rPr lang="en-US" b="0" i="0" u="none" strike="noStrike" dirty="0">
                <a:solidFill>
                  <a:srgbClr val="15171A"/>
                </a:solidFill>
                <a:effectLst/>
                <a:latin typeface="inherit"/>
                <a:hlinkClick r:id="rId2"/>
              </a:rPr>
              <a:t>LeNet-5</a:t>
            </a:r>
            <a:endParaRPr lang="en-US" b="0" i="0" dirty="0">
              <a:solidFill>
                <a:srgbClr val="313B3F"/>
              </a:solidFill>
              <a:effectLst/>
              <a:latin typeface="inherit"/>
            </a:endParaRPr>
          </a:p>
          <a:p>
            <a:pPr algn="l" fontAlgn="base">
              <a:buFont typeface="Arial" panose="020B0604020202020204" pitchFamily="34" charset="0"/>
              <a:buChar char="•"/>
            </a:pPr>
            <a:r>
              <a:rPr lang="en-US" b="0" i="0" u="none" strike="noStrike" dirty="0" err="1">
                <a:solidFill>
                  <a:srgbClr val="15171A"/>
                </a:solidFill>
                <a:effectLst/>
                <a:latin typeface="inherit"/>
                <a:hlinkClick r:id="rId3"/>
              </a:rPr>
              <a:t>AlexNet</a:t>
            </a:r>
            <a:endParaRPr lang="en-US" b="0" i="0" dirty="0">
              <a:solidFill>
                <a:srgbClr val="313B3F"/>
              </a:solidFill>
              <a:effectLst/>
              <a:latin typeface="inherit"/>
            </a:endParaRPr>
          </a:p>
          <a:p>
            <a:pPr algn="l" fontAlgn="base">
              <a:buFont typeface="Arial" panose="020B0604020202020204" pitchFamily="34" charset="0"/>
              <a:buChar char="•"/>
            </a:pPr>
            <a:r>
              <a:rPr lang="en-US" b="0" i="0" u="none" strike="noStrike" dirty="0">
                <a:solidFill>
                  <a:srgbClr val="15171A"/>
                </a:solidFill>
                <a:effectLst/>
                <a:latin typeface="inherit"/>
                <a:hlinkClick r:id="rId4"/>
              </a:rPr>
              <a:t>VGG 16</a:t>
            </a:r>
            <a:endParaRPr lang="en-US" b="0" i="0" dirty="0">
              <a:solidFill>
                <a:srgbClr val="313B3F"/>
              </a:solidFill>
              <a:effectLst/>
              <a:latin typeface="inherit"/>
            </a:endParaRPr>
          </a:p>
          <a:p>
            <a:pPr algn="l" fontAlgn="base"/>
            <a:r>
              <a:rPr lang="en-US" b="0" i="0" dirty="0">
                <a:solidFill>
                  <a:srgbClr val="313B3F"/>
                </a:solidFill>
                <a:effectLst/>
                <a:latin typeface="Georgia" panose="02040502050405020303" pitchFamily="18" charset="0"/>
              </a:rPr>
              <a:t>Modern network architectures</a:t>
            </a:r>
          </a:p>
          <a:p>
            <a:pPr algn="l" fontAlgn="base">
              <a:buFont typeface="Arial" panose="020B0604020202020204" pitchFamily="34" charset="0"/>
              <a:buChar char="•"/>
            </a:pPr>
            <a:r>
              <a:rPr lang="en-US" b="0" i="0" u="none" strike="noStrike" dirty="0">
                <a:solidFill>
                  <a:srgbClr val="15171A"/>
                </a:solidFill>
                <a:effectLst/>
                <a:latin typeface="inherit"/>
                <a:hlinkClick r:id="rId5"/>
              </a:rPr>
              <a:t>Inception</a:t>
            </a:r>
            <a:endParaRPr lang="en-US" b="0" i="0" dirty="0">
              <a:solidFill>
                <a:srgbClr val="313B3F"/>
              </a:solidFill>
              <a:effectLst/>
              <a:latin typeface="inherit"/>
            </a:endParaRPr>
          </a:p>
          <a:p>
            <a:pPr algn="l" fontAlgn="base">
              <a:buFont typeface="Arial" panose="020B0604020202020204" pitchFamily="34" charset="0"/>
              <a:buChar char="•"/>
            </a:pPr>
            <a:r>
              <a:rPr lang="en-US" b="0" i="0" u="none" strike="noStrike" dirty="0" err="1">
                <a:solidFill>
                  <a:srgbClr val="15171A"/>
                </a:solidFill>
                <a:effectLst/>
                <a:latin typeface="inherit"/>
                <a:hlinkClick r:id="rId6"/>
              </a:rPr>
              <a:t>ResNet</a:t>
            </a:r>
            <a:endParaRPr lang="en-US" b="0" i="0" dirty="0">
              <a:solidFill>
                <a:srgbClr val="313B3F"/>
              </a:solidFill>
              <a:effectLst/>
              <a:latin typeface="inherit"/>
            </a:endParaRPr>
          </a:p>
          <a:p>
            <a:pPr algn="l" fontAlgn="base">
              <a:buFont typeface="Arial" panose="020B0604020202020204" pitchFamily="34" charset="0"/>
              <a:buChar char="•"/>
            </a:pPr>
            <a:r>
              <a:rPr lang="en-US" b="0" i="0" u="none" strike="noStrike" dirty="0" err="1">
                <a:solidFill>
                  <a:srgbClr val="15171A"/>
                </a:solidFill>
                <a:effectLst/>
                <a:latin typeface="inherit"/>
                <a:hlinkClick r:id="rId7"/>
              </a:rPr>
              <a:t>ResNeXt</a:t>
            </a:r>
            <a:endParaRPr lang="en-US" b="0" i="0" dirty="0">
              <a:solidFill>
                <a:srgbClr val="313B3F"/>
              </a:solidFill>
              <a:effectLst/>
              <a:latin typeface="inherit"/>
            </a:endParaRPr>
          </a:p>
          <a:p>
            <a:pPr algn="l" fontAlgn="base">
              <a:buFont typeface="Arial" panose="020B0604020202020204" pitchFamily="34" charset="0"/>
              <a:buChar char="•"/>
            </a:pPr>
            <a:r>
              <a:rPr lang="en-US" b="0" i="0" u="none" strike="noStrike" dirty="0" err="1">
                <a:solidFill>
                  <a:srgbClr val="15171A"/>
                </a:solidFill>
                <a:effectLst/>
                <a:latin typeface="inherit"/>
                <a:hlinkClick r:id="rId8"/>
              </a:rPr>
              <a:t>DenseNet</a:t>
            </a:r>
            <a:endParaRPr lang="en-US" b="0" i="0" dirty="0">
              <a:solidFill>
                <a:srgbClr val="313B3F"/>
              </a:solidFill>
              <a:effectLst/>
              <a:latin typeface="inherit"/>
            </a:endParaRPr>
          </a:p>
          <a:p>
            <a:endParaRPr lang="en-US" dirty="0"/>
          </a:p>
        </p:txBody>
      </p:sp>
    </p:spTree>
    <p:extLst>
      <p:ext uri="{BB962C8B-B14F-4D97-AF65-F5344CB8AC3E}">
        <p14:creationId xmlns:p14="http://schemas.microsoft.com/office/powerpoint/2010/main" val="1916333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2E32-5F10-459C-8D70-3ACA260E043E}"/>
              </a:ext>
            </a:extLst>
          </p:cNvPr>
          <p:cNvSpPr>
            <a:spLocks noGrp="1"/>
          </p:cNvSpPr>
          <p:nvPr>
            <p:ph type="title"/>
          </p:nvPr>
        </p:nvSpPr>
        <p:spPr/>
        <p:txBody>
          <a:bodyPr/>
          <a:lstStyle/>
          <a:p>
            <a:r>
              <a:rPr lang="en-US" dirty="0"/>
              <a:t>VGG NET </a:t>
            </a:r>
          </a:p>
        </p:txBody>
      </p:sp>
      <p:sp>
        <p:nvSpPr>
          <p:cNvPr id="3" name="Content Placeholder 2">
            <a:extLst>
              <a:ext uri="{FF2B5EF4-FFF2-40B4-BE49-F238E27FC236}">
                <a16:creationId xmlns:a16="http://schemas.microsoft.com/office/drawing/2014/main" id="{F42714CA-E6E2-48FA-8C7C-1D826CB55725}"/>
              </a:ext>
            </a:extLst>
          </p:cNvPr>
          <p:cNvSpPr>
            <a:spLocks noGrp="1"/>
          </p:cNvSpPr>
          <p:nvPr>
            <p:ph idx="1"/>
          </p:nvPr>
        </p:nvSpPr>
        <p:spPr/>
        <p:txBody>
          <a:bodyPr/>
          <a:lstStyle/>
          <a:p>
            <a:r>
              <a:rPr lang="en-US" dirty="0"/>
              <a:t>1) VGG 16</a:t>
            </a:r>
          </a:p>
          <a:p>
            <a:r>
              <a:rPr lang="en-US" dirty="0"/>
              <a:t>2) VGG 19</a:t>
            </a:r>
          </a:p>
        </p:txBody>
      </p:sp>
    </p:spTree>
    <p:extLst>
      <p:ext uri="{BB962C8B-B14F-4D97-AF65-F5344CB8AC3E}">
        <p14:creationId xmlns:p14="http://schemas.microsoft.com/office/powerpoint/2010/main" val="3592445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6B6C1-1976-43BC-9D43-D00F8AFF860A}"/>
              </a:ext>
            </a:extLst>
          </p:cNvPr>
          <p:cNvSpPr>
            <a:spLocks noGrp="1"/>
          </p:cNvSpPr>
          <p:nvPr>
            <p:ph idx="1"/>
          </p:nvPr>
        </p:nvSpPr>
        <p:spPr/>
        <p:txBody>
          <a:bodyPr/>
          <a:lstStyle/>
          <a:p>
            <a:r>
              <a:rPr lang="en-US" b="0" i="0" dirty="0">
                <a:solidFill>
                  <a:srgbClr val="292929"/>
                </a:solidFill>
                <a:effectLst/>
                <a:latin typeface="charter"/>
              </a:rPr>
              <a:t>V</a:t>
            </a:r>
            <a:r>
              <a:rPr lang="en-US" b="1" i="0" dirty="0">
                <a:solidFill>
                  <a:srgbClr val="292929"/>
                </a:solidFill>
                <a:effectLst/>
                <a:latin typeface="charter"/>
              </a:rPr>
              <a:t>GG</a:t>
            </a:r>
            <a:r>
              <a:rPr lang="en-US" b="0" i="0" dirty="0">
                <a:solidFill>
                  <a:srgbClr val="292929"/>
                </a:solidFill>
                <a:effectLst/>
                <a:latin typeface="charter"/>
              </a:rPr>
              <a:t> is an acronym for the Visual Geometric Group from Oxford University and </a:t>
            </a:r>
            <a:r>
              <a:rPr lang="en-US" b="1" i="0" dirty="0">
                <a:solidFill>
                  <a:srgbClr val="292929"/>
                </a:solidFill>
                <a:effectLst/>
                <a:latin typeface="charter"/>
              </a:rPr>
              <a:t>VGG-16</a:t>
            </a:r>
            <a:r>
              <a:rPr lang="en-US" b="0" i="0" dirty="0">
                <a:solidFill>
                  <a:srgbClr val="292929"/>
                </a:solidFill>
                <a:effectLst/>
                <a:latin typeface="charter"/>
              </a:rPr>
              <a:t> is a network with 16 layers proposed by the Visual Geometric Group. These 16 layers contain the trainable parameters and there are other layers also like the Max pool layer but those do not contain any trainable parameters. This architecture was the 1st runner up of the Visual Recognition Challenge of 2014 i.e. </a:t>
            </a:r>
            <a:r>
              <a:rPr lang="en-US" b="1" i="1" dirty="0">
                <a:solidFill>
                  <a:srgbClr val="292929"/>
                </a:solidFill>
                <a:effectLst/>
                <a:latin typeface="charter"/>
              </a:rPr>
              <a:t>ILSVRC-2014 </a:t>
            </a:r>
            <a:r>
              <a:rPr lang="en-US" b="0" i="0" dirty="0">
                <a:solidFill>
                  <a:srgbClr val="292929"/>
                </a:solidFill>
                <a:effectLst/>
                <a:latin typeface="charter"/>
              </a:rPr>
              <a:t>and was developed by</a:t>
            </a:r>
            <a:r>
              <a:rPr lang="en-US" b="0" i="1" dirty="0">
                <a:solidFill>
                  <a:srgbClr val="292929"/>
                </a:solidFill>
                <a:effectLst/>
                <a:latin typeface="charter"/>
              </a:rPr>
              <a:t> </a:t>
            </a:r>
            <a:r>
              <a:rPr lang="en-US" b="1" i="1" dirty="0" err="1">
                <a:solidFill>
                  <a:srgbClr val="292929"/>
                </a:solidFill>
                <a:effectLst/>
                <a:latin typeface="charter"/>
              </a:rPr>
              <a:t>Simonyan</a:t>
            </a:r>
            <a:r>
              <a:rPr lang="en-US" b="1" i="1" dirty="0">
                <a:solidFill>
                  <a:srgbClr val="292929"/>
                </a:solidFill>
                <a:effectLst/>
                <a:latin typeface="charter"/>
              </a:rPr>
              <a:t> </a:t>
            </a:r>
            <a:r>
              <a:rPr lang="en-US" b="0" i="0" dirty="0">
                <a:solidFill>
                  <a:srgbClr val="292929"/>
                </a:solidFill>
                <a:effectLst/>
                <a:latin typeface="charter"/>
              </a:rPr>
              <a:t>and </a:t>
            </a:r>
            <a:r>
              <a:rPr lang="en-US" b="1" i="1" dirty="0">
                <a:solidFill>
                  <a:srgbClr val="292929"/>
                </a:solidFill>
                <a:effectLst/>
                <a:latin typeface="charter"/>
              </a:rPr>
              <a:t>Zisserman</a:t>
            </a:r>
            <a:r>
              <a:rPr lang="en-US" b="0" i="0" dirty="0">
                <a:solidFill>
                  <a:srgbClr val="292929"/>
                </a:solidFill>
                <a:effectLst/>
                <a:latin typeface="charter"/>
              </a:rPr>
              <a:t>.</a:t>
            </a:r>
            <a:endParaRPr lang="en-US" dirty="0"/>
          </a:p>
        </p:txBody>
      </p:sp>
    </p:spTree>
    <p:extLst>
      <p:ext uri="{BB962C8B-B14F-4D97-AF65-F5344CB8AC3E}">
        <p14:creationId xmlns:p14="http://schemas.microsoft.com/office/powerpoint/2010/main" val="156372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D3C9EE-4E21-4877-BFA0-127AF480E9AC}"/>
              </a:ext>
            </a:extLst>
          </p:cNvPr>
          <p:cNvPicPr>
            <a:picLocks noGrp="1" noChangeAspect="1"/>
          </p:cNvPicPr>
          <p:nvPr>
            <p:ph idx="1"/>
          </p:nvPr>
        </p:nvPicPr>
        <p:blipFill>
          <a:blip r:embed="rId2"/>
          <a:stretch>
            <a:fillRect/>
          </a:stretch>
        </p:blipFill>
        <p:spPr>
          <a:xfrm>
            <a:off x="1852612" y="747423"/>
            <a:ext cx="8977065" cy="5163633"/>
          </a:xfrm>
        </p:spPr>
      </p:pic>
    </p:spTree>
    <p:extLst>
      <p:ext uri="{BB962C8B-B14F-4D97-AF65-F5344CB8AC3E}">
        <p14:creationId xmlns:p14="http://schemas.microsoft.com/office/powerpoint/2010/main" val="1875890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32502-0ED4-44AC-BB98-9045F05749F2}"/>
              </a:ext>
            </a:extLst>
          </p:cNvPr>
          <p:cNvSpPr>
            <a:spLocks noGrp="1"/>
          </p:cNvSpPr>
          <p:nvPr>
            <p:ph idx="1"/>
          </p:nvPr>
        </p:nvSpPr>
        <p:spPr/>
        <p:txBody>
          <a:bodyPr>
            <a:normAutofit fontScale="92500" lnSpcReduction="10000"/>
          </a:bodyPr>
          <a:lstStyle/>
          <a:p>
            <a:r>
              <a:rPr lang="en-US" b="0" i="0" dirty="0">
                <a:solidFill>
                  <a:srgbClr val="292929"/>
                </a:solidFill>
                <a:effectLst/>
                <a:latin typeface="charter"/>
              </a:rPr>
              <a:t>The VGG research group released a series of the convolution network model starting from VGG11 to VGG19. The main intention of the VGG group on depth was to understand how the depth of convolutional networks affects the accuracy of the models of large-scale image classification and recognition. The minimum VGG11 has 8 convolutional layers and 3 fully connected layers as compared to the maximum VGG19 which has 16 convolutional layers and the 3 fully connected layers. The different variations of VGGs are exactly the same in the last three fully connected layers. The overall structure includes 5 sets of convolutional layers, followed by a </a:t>
            </a:r>
            <a:r>
              <a:rPr lang="en-US" b="0" i="0" dirty="0" err="1">
                <a:solidFill>
                  <a:srgbClr val="292929"/>
                </a:solidFill>
                <a:effectLst/>
                <a:latin typeface="charter"/>
              </a:rPr>
              <a:t>MaxPool</a:t>
            </a:r>
            <a:r>
              <a:rPr lang="en-US" b="0" i="0" dirty="0">
                <a:solidFill>
                  <a:srgbClr val="292929"/>
                </a:solidFill>
                <a:effectLst/>
                <a:latin typeface="charter"/>
              </a:rPr>
              <a:t>. But the difference is that as the depth increases that is as we move from VGG11 to VGG19 more and more cascaded convolutional layers are added in the five sets of convolutional layers.</a:t>
            </a:r>
            <a:endParaRPr lang="en-US" dirty="0"/>
          </a:p>
        </p:txBody>
      </p:sp>
    </p:spTree>
    <p:extLst>
      <p:ext uri="{BB962C8B-B14F-4D97-AF65-F5344CB8AC3E}">
        <p14:creationId xmlns:p14="http://schemas.microsoft.com/office/powerpoint/2010/main" val="781723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5F03-18B9-48A3-87B3-0AF036DF2ED4}"/>
              </a:ext>
            </a:extLst>
          </p:cNvPr>
          <p:cNvSpPr>
            <a:spLocks noGrp="1"/>
          </p:cNvSpPr>
          <p:nvPr>
            <p:ph type="title"/>
          </p:nvPr>
        </p:nvSpPr>
        <p:spPr>
          <a:xfrm>
            <a:off x="838200" y="365126"/>
            <a:ext cx="10515600" cy="520700"/>
          </a:xfrm>
        </p:spPr>
        <p:txBody>
          <a:bodyPr>
            <a:normAutofit fontScale="90000"/>
          </a:bodyPr>
          <a:lstStyle/>
          <a:p>
            <a:r>
              <a:rPr lang="en-US" dirty="0"/>
              <a:t>VGG 16</a:t>
            </a:r>
          </a:p>
        </p:txBody>
      </p:sp>
      <p:pic>
        <p:nvPicPr>
          <p:cNvPr id="5" name="Content Placeholder 4">
            <a:extLst>
              <a:ext uri="{FF2B5EF4-FFF2-40B4-BE49-F238E27FC236}">
                <a16:creationId xmlns:a16="http://schemas.microsoft.com/office/drawing/2014/main" id="{BFA33091-CE49-493F-A7B6-4DD607D89741}"/>
              </a:ext>
            </a:extLst>
          </p:cNvPr>
          <p:cNvPicPr>
            <a:picLocks noGrp="1" noChangeAspect="1"/>
          </p:cNvPicPr>
          <p:nvPr>
            <p:ph idx="1"/>
          </p:nvPr>
        </p:nvPicPr>
        <p:blipFill>
          <a:blip r:embed="rId2"/>
          <a:stretch>
            <a:fillRect/>
          </a:stretch>
        </p:blipFill>
        <p:spPr>
          <a:xfrm>
            <a:off x="742950" y="1409700"/>
            <a:ext cx="10610850" cy="4824413"/>
          </a:xfrm>
        </p:spPr>
      </p:pic>
    </p:spTree>
    <p:extLst>
      <p:ext uri="{BB962C8B-B14F-4D97-AF65-F5344CB8AC3E}">
        <p14:creationId xmlns:p14="http://schemas.microsoft.com/office/powerpoint/2010/main" val="1701128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0628333-0B18-44CB-9F32-EB4F38005547}"/>
              </a:ext>
            </a:extLst>
          </p:cNvPr>
          <p:cNvPicPr>
            <a:picLocks noGrp="1" noChangeAspect="1"/>
          </p:cNvPicPr>
          <p:nvPr>
            <p:ph idx="1"/>
          </p:nvPr>
        </p:nvPicPr>
        <p:blipFill>
          <a:blip r:embed="rId2"/>
          <a:stretch>
            <a:fillRect/>
          </a:stretch>
        </p:blipFill>
        <p:spPr>
          <a:xfrm>
            <a:off x="676276" y="666750"/>
            <a:ext cx="10439400" cy="5510213"/>
          </a:xfrm>
        </p:spPr>
      </p:pic>
    </p:spTree>
    <p:extLst>
      <p:ext uri="{BB962C8B-B14F-4D97-AF65-F5344CB8AC3E}">
        <p14:creationId xmlns:p14="http://schemas.microsoft.com/office/powerpoint/2010/main" val="1867557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16EF13-EFCB-487A-8078-DBF16D789061}"/>
              </a:ext>
            </a:extLst>
          </p:cNvPr>
          <p:cNvPicPr>
            <a:picLocks noGrp="1" noChangeAspect="1"/>
          </p:cNvPicPr>
          <p:nvPr>
            <p:ph idx="1"/>
          </p:nvPr>
        </p:nvPicPr>
        <p:blipFill>
          <a:blip r:embed="rId2"/>
          <a:stretch>
            <a:fillRect/>
          </a:stretch>
        </p:blipFill>
        <p:spPr>
          <a:xfrm>
            <a:off x="1090612" y="2301081"/>
            <a:ext cx="10010775" cy="3400425"/>
          </a:xfrm>
        </p:spPr>
      </p:pic>
    </p:spTree>
    <p:extLst>
      <p:ext uri="{BB962C8B-B14F-4D97-AF65-F5344CB8AC3E}">
        <p14:creationId xmlns:p14="http://schemas.microsoft.com/office/powerpoint/2010/main" val="2004435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AE92-4121-4DB9-9AB9-E8C7EE4506B1}"/>
              </a:ext>
            </a:extLst>
          </p:cNvPr>
          <p:cNvSpPr>
            <a:spLocks noGrp="1"/>
          </p:cNvSpPr>
          <p:nvPr>
            <p:ph type="title"/>
          </p:nvPr>
        </p:nvSpPr>
        <p:spPr>
          <a:xfrm>
            <a:off x="838200" y="365126"/>
            <a:ext cx="10515600" cy="315912"/>
          </a:xfrm>
        </p:spPr>
        <p:txBody>
          <a:bodyPr>
            <a:normAutofit fontScale="90000"/>
          </a:bodyPr>
          <a:lstStyle/>
          <a:p>
            <a:r>
              <a:rPr lang="en-US" b="0" i="0" dirty="0">
                <a:solidFill>
                  <a:srgbClr val="292929"/>
                </a:solidFill>
                <a:effectLst/>
                <a:latin typeface="sohne"/>
              </a:rPr>
              <a:t>Features of VGG-16 network</a:t>
            </a:r>
            <a:br>
              <a:rPr lang="en-US" b="0" i="0" dirty="0">
                <a:solidFill>
                  <a:srgbClr val="292929"/>
                </a:solidFill>
                <a:effectLst/>
                <a:latin typeface="sohne"/>
              </a:rPr>
            </a:br>
            <a:endParaRPr lang="en-US" dirty="0"/>
          </a:p>
        </p:txBody>
      </p:sp>
      <p:sp>
        <p:nvSpPr>
          <p:cNvPr id="3" name="Content Placeholder 2">
            <a:extLst>
              <a:ext uri="{FF2B5EF4-FFF2-40B4-BE49-F238E27FC236}">
                <a16:creationId xmlns:a16="http://schemas.microsoft.com/office/drawing/2014/main" id="{D3A2320D-4E56-460B-B29A-B54F5AC3C589}"/>
              </a:ext>
            </a:extLst>
          </p:cNvPr>
          <p:cNvSpPr>
            <a:spLocks noGrp="1"/>
          </p:cNvSpPr>
          <p:nvPr>
            <p:ph idx="1"/>
          </p:nvPr>
        </p:nvSpPr>
        <p:spPr>
          <a:xfrm>
            <a:off x="838200" y="800100"/>
            <a:ext cx="10515600" cy="5376863"/>
          </a:xfrm>
        </p:spPr>
        <p:txBody>
          <a:bodyPr>
            <a:normAutofit fontScale="85000" lnSpcReduction="20000"/>
          </a:bodyPr>
          <a:lstStyle/>
          <a:p>
            <a:pPr algn="l"/>
            <a:r>
              <a:rPr lang="en-US" b="0" i="0" dirty="0">
                <a:solidFill>
                  <a:srgbClr val="292929"/>
                </a:solidFill>
                <a:effectLst/>
                <a:latin typeface="sohne"/>
              </a:rPr>
              <a:t>Features of VGG-16 network</a:t>
            </a:r>
          </a:p>
          <a:p>
            <a:pPr algn="l">
              <a:buFont typeface="+mj-lt"/>
              <a:buAutoNum type="arabicPeriod"/>
            </a:pPr>
            <a:r>
              <a:rPr lang="en-US" b="1" i="0" dirty="0">
                <a:solidFill>
                  <a:srgbClr val="292929"/>
                </a:solidFill>
                <a:effectLst/>
                <a:latin typeface="charter"/>
              </a:rPr>
              <a:t>Input Layer: </a:t>
            </a:r>
            <a:r>
              <a:rPr lang="en-US" b="0" i="0" dirty="0">
                <a:solidFill>
                  <a:srgbClr val="292929"/>
                </a:solidFill>
                <a:effectLst/>
                <a:latin typeface="charter"/>
              </a:rPr>
              <a:t>It accepts color images as an input with the size 224 x 224 and 3 channels i.e. Red, Green, and Blue.</a:t>
            </a:r>
          </a:p>
          <a:p>
            <a:pPr algn="l">
              <a:buFont typeface="+mj-lt"/>
              <a:buAutoNum type="arabicPeriod"/>
            </a:pPr>
            <a:r>
              <a:rPr lang="en-US" b="1" i="0" dirty="0">
                <a:solidFill>
                  <a:srgbClr val="292929"/>
                </a:solidFill>
                <a:effectLst/>
                <a:latin typeface="charter"/>
              </a:rPr>
              <a:t>Convolution Layer: </a:t>
            </a:r>
            <a:r>
              <a:rPr lang="en-US" b="0" i="0" dirty="0">
                <a:solidFill>
                  <a:srgbClr val="292929"/>
                </a:solidFill>
                <a:effectLst/>
                <a:latin typeface="charter"/>
              </a:rPr>
              <a:t>The images pass through a stack of convolution layers where every convolution filter has a very small receptive field of 3 x 3 and stride of 1. Every convolution kernel uses row and column padding so that the size of input as well as the output feature maps remains the same or in other words, the resolution after the convolution is performed remains the same.</a:t>
            </a:r>
          </a:p>
          <a:p>
            <a:pPr algn="l">
              <a:buFont typeface="+mj-lt"/>
              <a:buAutoNum type="arabicPeriod"/>
            </a:pPr>
            <a:r>
              <a:rPr lang="en-US" b="1" i="0" dirty="0">
                <a:solidFill>
                  <a:srgbClr val="292929"/>
                </a:solidFill>
                <a:effectLst/>
                <a:latin typeface="charter"/>
              </a:rPr>
              <a:t>Max pooling: </a:t>
            </a:r>
            <a:r>
              <a:rPr lang="en-US" b="0" i="0" dirty="0">
                <a:solidFill>
                  <a:srgbClr val="292929"/>
                </a:solidFill>
                <a:effectLst/>
                <a:latin typeface="charter"/>
              </a:rPr>
              <a:t>It is performed over a max-pool window of size 2 x 2 with stride equals to 2, which means here max pool windows are non-overlapping windows.</a:t>
            </a:r>
          </a:p>
          <a:p>
            <a:pPr algn="l">
              <a:buFont typeface="+mj-lt"/>
              <a:buAutoNum type="arabicPeriod"/>
            </a:pPr>
            <a:r>
              <a:rPr lang="en-US" b="0" i="0" dirty="0">
                <a:solidFill>
                  <a:srgbClr val="292929"/>
                </a:solidFill>
                <a:effectLst/>
                <a:latin typeface="charter"/>
              </a:rPr>
              <a:t>Not every convolution layer is followed by a max pool layer as at some places a convolution layer is following another convolution layer without the max-pool layer in between.</a:t>
            </a:r>
          </a:p>
          <a:p>
            <a:pPr algn="l">
              <a:buFont typeface="+mj-lt"/>
              <a:buAutoNum type="arabicPeriod"/>
            </a:pPr>
            <a:r>
              <a:rPr lang="en-US" b="0" i="0" dirty="0">
                <a:solidFill>
                  <a:srgbClr val="292929"/>
                </a:solidFill>
                <a:effectLst/>
                <a:latin typeface="charter"/>
              </a:rPr>
              <a:t>The first two fully connected layers have 4096 channels each and the third fully connected layer which is also the output layer have 1000 channels, one for each category of images in the </a:t>
            </a:r>
            <a:r>
              <a:rPr lang="en-US" b="0" i="0" dirty="0" err="1">
                <a:solidFill>
                  <a:srgbClr val="292929"/>
                </a:solidFill>
                <a:effectLst/>
                <a:latin typeface="charter"/>
              </a:rPr>
              <a:t>imagenet</a:t>
            </a:r>
            <a:r>
              <a:rPr lang="en-US" b="0" i="0" dirty="0">
                <a:solidFill>
                  <a:srgbClr val="292929"/>
                </a:solidFill>
                <a:effectLst/>
                <a:latin typeface="charter"/>
              </a:rPr>
              <a:t> database.</a:t>
            </a:r>
          </a:p>
          <a:p>
            <a:pPr algn="l">
              <a:buFont typeface="+mj-lt"/>
              <a:buAutoNum type="arabicPeriod"/>
            </a:pPr>
            <a:r>
              <a:rPr lang="en-US" b="0" i="0" dirty="0">
                <a:solidFill>
                  <a:srgbClr val="292929"/>
                </a:solidFill>
                <a:effectLst/>
                <a:latin typeface="charter"/>
              </a:rPr>
              <a:t>The hidden layers have </a:t>
            </a:r>
            <a:r>
              <a:rPr lang="en-US" b="0" i="0" dirty="0" err="1">
                <a:solidFill>
                  <a:srgbClr val="292929"/>
                </a:solidFill>
                <a:effectLst/>
                <a:latin typeface="charter"/>
              </a:rPr>
              <a:t>ReLU</a:t>
            </a:r>
            <a:r>
              <a:rPr lang="en-US" b="0" i="0" dirty="0">
                <a:solidFill>
                  <a:srgbClr val="292929"/>
                </a:solidFill>
                <a:effectLst/>
                <a:latin typeface="charter"/>
              </a:rPr>
              <a:t> as their activation function.</a:t>
            </a:r>
          </a:p>
          <a:p>
            <a:endParaRPr lang="en-US" dirty="0"/>
          </a:p>
        </p:txBody>
      </p:sp>
    </p:spTree>
    <p:extLst>
      <p:ext uri="{BB962C8B-B14F-4D97-AF65-F5344CB8AC3E}">
        <p14:creationId xmlns:p14="http://schemas.microsoft.com/office/powerpoint/2010/main" val="43946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B5ADC1-096D-4648-B64E-DE0FF3BACE06}"/>
              </a:ext>
            </a:extLst>
          </p:cNvPr>
          <p:cNvPicPr>
            <a:picLocks noGrp="1" noChangeAspect="1"/>
          </p:cNvPicPr>
          <p:nvPr>
            <p:ph idx="1"/>
          </p:nvPr>
        </p:nvPicPr>
        <p:blipFill>
          <a:blip r:embed="rId2"/>
          <a:stretch>
            <a:fillRect/>
          </a:stretch>
        </p:blipFill>
        <p:spPr>
          <a:xfrm>
            <a:off x="898497" y="890546"/>
            <a:ext cx="10352599" cy="5158623"/>
          </a:xfrm>
        </p:spPr>
      </p:pic>
    </p:spTree>
    <p:extLst>
      <p:ext uri="{BB962C8B-B14F-4D97-AF65-F5344CB8AC3E}">
        <p14:creationId xmlns:p14="http://schemas.microsoft.com/office/powerpoint/2010/main" val="266252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2497FC-8D5C-4EE1-B86C-2B46E206814D}"/>
              </a:ext>
            </a:extLst>
          </p:cNvPr>
          <p:cNvPicPr>
            <a:picLocks noGrp="1" noChangeAspect="1"/>
          </p:cNvPicPr>
          <p:nvPr>
            <p:ph idx="1"/>
          </p:nvPr>
        </p:nvPicPr>
        <p:blipFill>
          <a:blip r:embed="rId2"/>
          <a:stretch>
            <a:fillRect/>
          </a:stretch>
        </p:blipFill>
        <p:spPr>
          <a:xfrm>
            <a:off x="1553776" y="1343025"/>
            <a:ext cx="8639175" cy="4171950"/>
          </a:xfrm>
        </p:spPr>
      </p:pic>
    </p:spTree>
    <p:extLst>
      <p:ext uri="{BB962C8B-B14F-4D97-AF65-F5344CB8AC3E}">
        <p14:creationId xmlns:p14="http://schemas.microsoft.com/office/powerpoint/2010/main" val="22936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F265-9B0C-4769-BECC-41F7773F4C03}"/>
              </a:ext>
            </a:extLst>
          </p:cNvPr>
          <p:cNvSpPr>
            <a:spLocks noGrp="1"/>
          </p:cNvSpPr>
          <p:nvPr>
            <p:ph type="title"/>
          </p:nvPr>
        </p:nvSpPr>
        <p:spPr>
          <a:xfrm>
            <a:off x="838200" y="1375576"/>
            <a:ext cx="10515600" cy="315112"/>
          </a:xfrm>
        </p:spPr>
        <p:txBody>
          <a:bodyPr>
            <a:normAutofit fontScale="90000"/>
          </a:bodyPr>
          <a:lstStyle/>
          <a:p>
            <a:r>
              <a:rPr lang="en-US" sz="2000" dirty="0">
                <a:solidFill>
                  <a:srgbClr val="595858"/>
                </a:solidFill>
                <a:latin typeface="roboto"/>
              </a:rPr>
              <a:t>The convolutional neural network can be broken down into two parts:</a:t>
            </a:r>
            <a:br>
              <a:rPr lang="en-US" sz="2000" dirty="0">
                <a:solidFill>
                  <a:srgbClr val="595858"/>
                </a:solidFill>
                <a:latin typeface="roboto"/>
              </a:rPr>
            </a:br>
            <a:r>
              <a:rPr lang="en-US" sz="2000" dirty="0">
                <a:solidFill>
                  <a:srgbClr val="595858"/>
                </a:solidFill>
                <a:latin typeface="roboto"/>
              </a:rPr>
              <a:t>The convolution layers: Extracts features from the input</a:t>
            </a:r>
            <a:br>
              <a:rPr lang="en-US" sz="2000" dirty="0">
                <a:solidFill>
                  <a:srgbClr val="595858"/>
                </a:solidFill>
                <a:latin typeface="roboto"/>
              </a:rPr>
            </a:br>
            <a:r>
              <a:rPr lang="en-US" sz="2000" dirty="0">
                <a:solidFill>
                  <a:srgbClr val="595858"/>
                </a:solidFill>
                <a:latin typeface="roboto"/>
              </a:rPr>
              <a:t>The fully connected (dense) layers: Uses data from convolution layer to generate output</a:t>
            </a:r>
            <a:br>
              <a:rPr lang="en-US" sz="2000" dirty="0">
                <a:solidFill>
                  <a:srgbClr val="595858"/>
                </a:solidFill>
                <a:latin typeface="roboto"/>
              </a:rPr>
            </a:br>
            <a:br>
              <a:rPr lang="en-US" b="0" i="0" u="sng" dirty="0">
                <a:solidFill>
                  <a:srgbClr val="0037EE"/>
                </a:solidFill>
                <a:effectLst/>
                <a:latin typeface="roboto"/>
                <a:hlinkClick r:id="rId3"/>
              </a:rPr>
            </a:br>
            <a:endParaRPr lang="en-US" dirty="0"/>
          </a:p>
        </p:txBody>
      </p:sp>
      <p:graphicFrame>
        <p:nvGraphicFramePr>
          <p:cNvPr id="4" name="Content Placeholder 3">
            <a:extLst>
              <a:ext uri="{FF2B5EF4-FFF2-40B4-BE49-F238E27FC236}">
                <a16:creationId xmlns:a16="http://schemas.microsoft.com/office/drawing/2014/main" id="{A1E4A820-12AE-4F64-9B7F-9145D2655AC3}"/>
              </a:ext>
            </a:extLst>
          </p:cNvPr>
          <p:cNvGraphicFramePr>
            <a:graphicFrameLocks noGrp="1" noChangeAspect="1"/>
          </p:cNvGraphicFramePr>
          <p:nvPr>
            <p:ph idx="1"/>
          </p:nvPr>
        </p:nvGraphicFramePr>
        <p:xfrm>
          <a:off x="838200" y="2709863"/>
          <a:ext cx="10515600" cy="2582862"/>
        </p:xfrm>
        <a:graphic>
          <a:graphicData uri="http://schemas.openxmlformats.org/presentationml/2006/ole">
            <mc:AlternateContent xmlns:mc="http://schemas.openxmlformats.org/markup-compatibility/2006">
              <mc:Choice xmlns:v="urn:schemas-microsoft-com:vml" Requires="v">
                <p:oleObj spid="_x0000_s1026" name="Bitmap Image" r:id="rId4" imgW="4368960" imgH="1073160" progId="Paint.Picture">
                  <p:embed/>
                </p:oleObj>
              </mc:Choice>
              <mc:Fallback>
                <p:oleObj name="Bitmap Image" r:id="rId4" imgW="4368960" imgH="1073160" progId="Paint.Picture">
                  <p:embed/>
                  <p:pic>
                    <p:nvPicPr>
                      <p:cNvPr id="4" name="Content Placeholder 3">
                        <a:extLst>
                          <a:ext uri="{FF2B5EF4-FFF2-40B4-BE49-F238E27FC236}">
                            <a16:creationId xmlns:a16="http://schemas.microsoft.com/office/drawing/2014/main" id="{A1E4A820-12AE-4F64-9B7F-9145D2655AC3}"/>
                          </a:ext>
                        </a:extLst>
                      </p:cNvPr>
                      <p:cNvPicPr/>
                      <p:nvPr/>
                    </p:nvPicPr>
                    <p:blipFill>
                      <a:blip r:embed="rId5"/>
                      <a:stretch>
                        <a:fillRect/>
                      </a:stretch>
                    </p:blipFill>
                    <p:spPr>
                      <a:xfrm>
                        <a:off x="838200" y="2709863"/>
                        <a:ext cx="10515600" cy="2582862"/>
                      </a:xfrm>
                      <a:prstGeom prst="rect">
                        <a:avLst/>
                      </a:prstGeom>
                    </p:spPr>
                  </p:pic>
                </p:oleObj>
              </mc:Fallback>
            </mc:AlternateContent>
          </a:graphicData>
        </a:graphic>
      </p:graphicFrame>
    </p:spTree>
    <p:extLst>
      <p:ext uri="{BB962C8B-B14F-4D97-AF65-F5344CB8AC3E}">
        <p14:creationId xmlns:p14="http://schemas.microsoft.com/office/powerpoint/2010/main" val="21053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6CDDCC-108D-4B56-B0C9-19E13BA1D7DB}"/>
              </a:ext>
            </a:extLst>
          </p:cNvPr>
          <p:cNvPicPr>
            <a:picLocks noGrp="1" noChangeAspect="1"/>
          </p:cNvPicPr>
          <p:nvPr>
            <p:ph idx="1"/>
          </p:nvPr>
        </p:nvPicPr>
        <p:blipFill>
          <a:blip r:embed="rId2"/>
          <a:stretch>
            <a:fillRect/>
          </a:stretch>
        </p:blipFill>
        <p:spPr>
          <a:xfrm>
            <a:off x="1121134" y="548640"/>
            <a:ext cx="10034546" cy="5471954"/>
          </a:xfrm>
        </p:spPr>
      </p:pic>
    </p:spTree>
    <p:extLst>
      <p:ext uri="{BB962C8B-B14F-4D97-AF65-F5344CB8AC3E}">
        <p14:creationId xmlns:p14="http://schemas.microsoft.com/office/powerpoint/2010/main" val="471613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1302</Words>
  <Application>Microsoft Office PowerPoint</Application>
  <PresentationFormat>Widescreen</PresentationFormat>
  <Paragraphs>49</Paragraphs>
  <Slides>54</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8" baseType="lpstr">
      <vt:lpstr>Arial</vt:lpstr>
      <vt:lpstr>Calibri</vt:lpstr>
      <vt:lpstr>Calibri Light</vt:lpstr>
      <vt:lpstr>charter</vt:lpstr>
      <vt:lpstr>Georgia</vt:lpstr>
      <vt:lpstr>inherit</vt:lpstr>
      <vt:lpstr>Monaco</vt:lpstr>
      <vt:lpstr>Open Sans</vt:lpstr>
      <vt:lpstr>poppins</vt:lpstr>
      <vt:lpstr>PT Sans</vt:lpstr>
      <vt:lpstr>roboto</vt:lpstr>
      <vt:lpstr>sohne</vt:lpstr>
      <vt:lpstr>Office Theme</vt:lpstr>
      <vt:lpstr>Bitmap Image</vt:lpstr>
      <vt:lpstr>Prof. Sejal Thakkar</vt:lpstr>
      <vt:lpstr>Convolutional neural network (CNN)</vt:lpstr>
      <vt:lpstr>PowerPoint Presentation</vt:lpstr>
      <vt:lpstr>PowerPoint Presentation</vt:lpstr>
      <vt:lpstr>PowerPoint Presentation</vt:lpstr>
      <vt:lpstr>PowerPoint Presentation</vt:lpstr>
      <vt:lpstr>PowerPoint Presentation</vt:lpstr>
      <vt:lpstr>The convolutional neural network can be broken down into two parts: The convolution layers: Extracts features from the input The fully connected (dense) layers: Uses data from convolution layer to generate output  </vt:lpstr>
      <vt:lpstr>PowerPoint Presentation</vt:lpstr>
      <vt:lpstr>PowerPoint Presentation</vt:lpstr>
      <vt:lpstr>PowerPoint Presentation</vt:lpstr>
      <vt:lpstr>PowerPoint Presentation</vt:lpstr>
      <vt:lpstr>PowerPoint Presentation</vt:lpstr>
      <vt:lpstr>PowerPoint Presentation</vt:lpstr>
      <vt:lpstr>Convolution Layer You know how we look at images and identify the object’s shape and edges? A convolutional neural network does this by comparing the pixel values. Below is an image of the number 8 and the pixel values for this image. Take a look at the image closely. You would notice that there is a significant difference between the pixel values around the edges of the number. Hence, a simple way to identify the edges is to compare the neighboring pixel value. </vt:lpstr>
      <vt:lpstr>Convolution is often represented mathematically with an asterisk * sign. If we have an input image represented as X and a filter represented with f, then the expression would be: Z = X * f </vt:lpstr>
      <vt:lpstr>Let us understand the process of convolution using a simple example. Consider that we have an image of size 3 x 3 and a filter of size 2 x 2:  </vt:lpstr>
      <vt:lpstr>Look at that closely – you’ll notice that the filter is considering a small portion of the image at a time. We can also imagine this as a single image broken down into smaller patches, each of which is convolved with the filter. In the above example, we had an input of shape (3, 3) and a filter of shape (2, 2). Since the dimensions of image and filter are very small, it’s easy to interpret that the shape of the output matrix is (2, 2). But how would we find the shape of an output for more complex inputs or filter dimensions? There is a simple formula to do so:  </vt:lpstr>
      <vt:lpstr>Fully Connected Layer So far, the convolution layer has extracted some valuable features from the data. These features are sent to the fully connected layer that generates the final results. The fully connected layer in a CNN is nothing but the traditional neural network! The output from the convolution layer was a 2D matrix. Ideally, we would want each row to represent a single input image. In fact, the fully connected layer can only work with 1D data. Hence, the values generated from the previous operation are first converted into a 1D format. </vt:lpstr>
      <vt:lpstr>PowerPoint Presentation</vt:lpstr>
      <vt:lpstr>Once the data is converted into a 1D array, it is sent to the fully connected layer. All of these individual values are treated as separate features that represent the image. The fully connected layer performs two operations on the incoming data – a linear transformation and a non-linear transformation. We first perform a linear transformation on this data. The equation for linear transformation is: Z = WT.X + b Here, X is the input, W is weight, and b (called bias) is a constant. Note that the W in this case will be a matrix of (randomly initialized) numbers. Can you guess what would be the size of this matrix?</vt:lpstr>
      <vt:lpstr>Considering the size of the matrix is (m, n) – m will be equal to the number of features or inputs for this layer. Since we have 4 features from the convolution layer, m here would be 4. The value of n will depend on the number of neurons in the layer. For instance, if we have two neurons, then the shape of weight matrix will be (4,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Dropout </vt:lpstr>
      <vt:lpstr>PowerPoint Presentation</vt:lpstr>
      <vt:lpstr>PowerPoint Presentation</vt:lpstr>
      <vt:lpstr>PowerPoint Presentation</vt:lpstr>
      <vt:lpstr>CNN Architectures</vt:lpstr>
      <vt:lpstr>VGG NET </vt:lpstr>
      <vt:lpstr>PowerPoint Presentation</vt:lpstr>
      <vt:lpstr>PowerPoint Presentation</vt:lpstr>
      <vt:lpstr>VGG 16</vt:lpstr>
      <vt:lpstr>PowerPoint Presentation</vt:lpstr>
      <vt:lpstr>PowerPoint Presentation</vt:lpstr>
      <vt:lpstr>Features of VGG-16 network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sejal trivedi</dc:creator>
  <cp:lastModifiedBy>sejal trivedi</cp:lastModifiedBy>
  <cp:revision>96</cp:revision>
  <dcterms:created xsi:type="dcterms:W3CDTF">2020-12-07T13:07:07Z</dcterms:created>
  <dcterms:modified xsi:type="dcterms:W3CDTF">2021-10-25T04:50:37Z</dcterms:modified>
</cp:coreProperties>
</file>