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4" r:id="rId6"/>
    <p:sldId id="258" r:id="rId7"/>
    <p:sldId id="259" r:id="rId8"/>
    <p:sldId id="260" r:id="rId9"/>
    <p:sldId id="261"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62" r:id="rId30"/>
    <p:sldId id="263" r:id="rId31"/>
    <p:sldId id="266" r:id="rId32"/>
    <p:sldId id="264" r:id="rId33"/>
    <p:sldId id="265" r:id="rId34"/>
    <p:sldId id="267" r:id="rId35"/>
    <p:sldId id="268" r:id="rId36"/>
    <p:sldId id="269" r:id="rId37"/>
    <p:sldId id="270" r:id="rId38"/>
    <p:sldId id="27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Insolvency Accounts</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atement of Affairs"/>
          <p:cNvPicPr>
            <a:picLocks noChangeAspect="1" noChangeArrowheads="1"/>
          </p:cNvPicPr>
          <p:nvPr/>
        </p:nvPicPr>
        <p:blipFill>
          <a:blip r:embed="rId2"/>
          <a:srcRect/>
          <a:stretch>
            <a:fillRect/>
          </a:stretch>
        </p:blipFill>
        <p:spPr bwMode="auto">
          <a:xfrm>
            <a:off x="304800" y="0"/>
            <a:ext cx="84582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number of separate lists, called List A to H, are prepared and attached to the Statement of Affairs given above. A Statement of Affairs, like a Balance Sheet, is divided into two parts. Left-hand side of the Statement of Affairs is liability and right-hand side of the Statement is assets.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 List A-Unsecured Creditors as per List A:</a:t>
            </a:r>
            <a:endParaRPr lang="en-US" sz="3600"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This list includes all Creditors, who do not possess any security of the Insolvent Debtor. That is, the Creditors without security fall under this list.</a:t>
            </a:r>
          </a:p>
          <a:p>
            <a:pPr fontAlgn="base"/>
            <a:r>
              <a:rPr lang="en-US" b="1" dirty="0" smtClean="0"/>
              <a:t>Some of such Creditors are:</a:t>
            </a:r>
            <a:endParaRPr lang="en-US" dirty="0" smtClean="0"/>
          </a:p>
          <a:p>
            <a:pPr fontAlgn="base"/>
            <a:r>
              <a:rPr lang="en-US" dirty="0" smtClean="0"/>
              <a:t>Trade Creditors without security</a:t>
            </a:r>
          </a:p>
          <a:p>
            <a:pPr fontAlgn="base"/>
            <a:r>
              <a:rPr lang="en-US" dirty="0" smtClean="0"/>
              <a:t>Loan Creditors without security</a:t>
            </a:r>
          </a:p>
          <a:p>
            <a:pPr fontAlgn="base"/>
            <a:r>
              <a:rPr lang="en-US" dirty="0" smtClean="0"/>
              <a:t>Bank Overdraft unsecured</a:t>
            </a:r>
          </a:p>
          <a:p>
            <a:pPr fontAlgn="base"/>
            <a:r>
              <a:rPr lang="en-US" dirty="0" smtClean="0"/>
              <a:t>Bills Payable and Promissory Notes</a:t>
            </a:r>
          </a:p>
          <a:p>
            <a:pPr fontAlgn="base"/>
            <a:r>
              <a:rPr lang="en-US" dirty="0" smtClean="0"/>
              <a:t>Bills Receivable discounted likely to be dishonoured</a:t>
            </a:r>
          </a:p>
          <a:p>
            <a:pPr fontAlgn="base"/>
            <a:r>
              <a:rPr lang="en-US" dirty="0" smtClean="0"/>
              <a:t>Salary, Wages, Rent etc. over Preferential limit.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2. List B-Fully Secured Creditors:</a:t>
            </a:r>
            <a:endParaRPr lang="en-US" dirty="0"/>
          </a:p>
        </p:txBody>
      </p:sp>
      <p:sp>
        <p:nvSpPr>
          <p:cNvPr id="3" name="Content Placeholder 2"/>
          <p:cNvSpPr>
            <a:spLocks noGrp="1"/>
          </p:cNvSpPr>
          <p:nvPr>
            <p:ph idx="1"/>
          </p:nvPr>
        </p:nvSpPr>
        <p:spPr/>
        <p:txBody>
          <a:bodyPr>
            <a:normAutofit fontScale="77500" lnSpcReduction="20000"/>
          </a:bodyPr>
          <a:lstStyle/>
          <a:p>
            <a:pPr algn="just" fontAlgn="base"/>
            <a:r>
              <a:rPr lang="en-US" dirty="0" smtClean="0"/>
              <a:t>This list includes all the Creditors, who have a claim against the debtor and have obtained a lien, guarantee or possession of some deeds or other securities. That is, the creditors, who have sufficient securities of the insolvent Debtor to meet their claims. The value of the securities may be equal to or more than the amount of their claims.</a:t>
            </a:r>
          </a:p>
          <a:p>
            <a:pPr algn="just" fontAlgn="base"/>
            <a:r>
              <a:rPr lang="en-US" dirty="0" smtClean="0"/>
              <a:t>If there is any surplus of securities in the hands of fully secured creditors, such surplus will be shown on the asset side of the Statement of Affairs and will be available for distribution among the unsecured Creditors. For instance, if a loan of Rs 10,000 has been taken on a security worth Rs 15,000, this loan is fully secured. The Surplus of Rs. 5,000 (Rs. 15,000-10,000) is shown on the asset side of the Statement of Affairs.</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List C-Partly Secured Creditors</a:t>
            </a:r>
            <a:endParaRPr lang="en-US" dirty="0"/>
          </a:p>
        </p:txBody>
      </p:sp>
      <p:sp>
        <p:nvSpPr>
          <p:cNvPr id="3" name="Content Placeholder 2"/>
          <p:cNvSpPr>
            <a:spLocks noGrp="1"/>
          </p:cNvSpPr>
          <p:nvPr>
            <p:ph idx="1"/>
          </p:nvPr>
        </p:nvSpPr>
        <p:spPr/>
        <p:txBody>
          <a:bodyPr>
            <a:normAutofit fontScale="85000" lnSpcReduction="10000"/>
          </a:bodyPr>
          <a:lstStyle/>
          <a:p>
            <a:pPr algn="just" fontAlgn="base"/>
            <a:r>
              <a:rPr lang="en-US" dirty="0" smtClean="0"/>
              <a:t>There are certain Creditors, who have the security for a lesser value than the amount of their claims. That is, the Creditors of this type got only partial security for the loan advanced by them.</a:t>
            </a:r>
          </a:p>
          <a:p>
            <a:pPr algn="just" fontAlgn="base"/>
            <a:r>
              <a:rPr lang="en-US" dirty="0" smtClean="0"/>
              <a:t>The securi­ties are insufficient to meet the claims. For instance, a loan of Rs 10,000 has been taken and the security for this loan is only Rs. 6,000. So, the loan is partly secured. The value of the security is not sufficient to cover their claims fully. The excess of loan over the security is shown in the outer col­umn.</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List D-Preferential Creditors:</a:t>
            </a:r>
            <a:endParaRPr lang="en-US" dirty="0"/>
          </a:p>
        </p:txBody>
      </p:sp>
      <p:sp>
        <p:nvSpPr>
          <p:cNvPr id="3" name="Content Placeholder 2"/>
          <p:cNvSpPr>
            <a:spLocks noGrp="1"/>
          </p:cNvSpPr>
          <p:nvPr>
            <p:ph idx="1"/>
          </p:nvPr>
        </p:nvSpPr>
        <p:spPr/>
        <p:txBody>
          <a:bodyPr/>
          <a:lstStyle/>
          <a:p>
            <a:pPr fontAlgn="base"/>
            <a:r>
              <a:rPr lang="en-US" dirty="0" smtClean="0"/>
              <a:t>This list shows the Preferential Creditors, who are entitled to priority over other debts of the insol­vent. For instance, taxes, rates, wages, salaries etc. are paid in full.</a:t>
            </a:r>
          </a:p>
          <a:p>
            <a:pPr fontAlgn="base"/>
            <a:r>
              <a:rPr lang="en-US" b="1" dirty="0" smtClean="0"/>
              <a:t>The following is the details of Preferential Creditors under the Presidency Towns Insolvency Act and Provincial Insolvency Act:</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3794" name="Picture 2" descr="Preferential Creditors"/>
          <p:cNvPicPr>
            <a:picLocks noChangeAspect="1" noChangeArrowheads="1"/>
          </p:cNvPicPr>
          <p:nvPr/>
        </p:nvPicPr>
        <p:blipFill>
          <a:blip r:embed="rId2"/>
          <a:srcRect/>
          <a:stretch>
            <a:fillRect/>
          </a:stretch>
        </p:blipFill>
        <p:spPr bwMode="auto">
          <a:xfrm>
            <a:off x="457200" y="1219200"/>
            <a:ext cx="8229600" cy="36290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fontAlgn="base"/>
            <a:r>
              <a:rPr lang="en-US" dirty="0" smtClean="0"/>
              <a:t>The amounts of the Preferential Creditors, who are paid in full, are shown in the inner column and this amount is to be deducted from the available assets.</a:t>
            </a:r>
          </a:p>
          <a:p>
            <a:pPr algn="just" fontAlgn="base"/>
            <a:r>
              <a:rPr lang="en-US" dirty="0" smtClean="0"/>
              <a:t>The amount of salaries or wages or rent, in excess over the limit prescribed by the law, shall be included in the list of Unsecured Creditors under List A. All the above four lists, A to D, are shown in liability side of the Statement of Affairs.</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base"/>
            <a:r>
              <a:rPr lang="en-US" sz="2400" b="1" dirty="0" smtClean="0"/>
              <a:t>The following are the lists shown in the asset side of the Statement of Affairs:</a:t>
            </a:r>
            <a:r>
              <a:rPr lang="en-US" sz="2400" dirty="0" smtClean="0"/>
              <a:t/>
            </a:r>
            <a:br>
              <a:rPr lang="en-US" sz="2400" dirty="0" smtClean="0"/>
            </a:br>
            <a:r>
              <a:rPr lang="en-US" sz="2400" b="1" dirty="0" smtClean="0"/>
              <a:t>5. List E-Properties:</a:t>
            </a:r>
            <a:r>
              <a:rPr lang="en-US" sz="2400" dirty="0" smtClean="0"/>
              <a:t/>
            </a:r>
            <a:br>
              <a:rPr lang="en-US" sz="2400" dirty="0" smtClean="0"/>
            </a:br>
            <a:endParaRPr lang="en-US" sz="2400" dirty="0"/>
          </a:p>
        </p:txBody>
      </p:sp>
      <p:sp>
        <p:nvSpPr>
          <p:cNvPr id="3" name="Content Placeholder 2"/>
          <p:cNvSpPr>
            <a:spLocks noGrp="1"/>
          </p:cNvSpPr>
          <p:nvPr>
            <p:ph idx="1"/>
          </p:nvPr>
        </p:nvSpPr>
        <p:spPr/>
        <p:txBody>
          <a:bodyPr/>
          <a:lstStyle/>
          <a:p>
            <a:pPr algn="just"/>
            <a:r>
              <a:rPr lang="en-US" dirty="0" smtClean="0"/>
              <a:t>This is a list which includes all the assets of the Insolvent, except Book Debts, Bills Receivable and assets which have not been given as security to Creditors. Here all the assets-unencumbered properties i.e., free assets are shown. For instance, Cash in hand, Cash at Bank, Furniture, Machinery etc. Both book value and </a:t>
            </a:r>
            <a:r>
              <a:rPr lang="en-US" dirty="0" err="1" smtClean="0"/>
              <a:t>realisation</a:t>
            </a:r>
            <a:r>
              <a:rPr lang="en-US" dirty="0" smtClean="0"/>
              <a:t> value are shown.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smtClean="0"/>
              <a:t>6. List F-Book Debts:</a:t>
            </a:r>
            <a:endParaRPr lang="en-US" dirty="0" smtClean="0"/>
          </a:p>
          <a:p>
            <a:pPr fontAlgn="base"/>
            <a:r>
              <a:rPr lang="en-US" dirty="0" smtClean="0"/>
              <a:t>All the debtors of the insolvent are shown in this list. Good, Doubtful and Bad debts are shown separately.</a:t>
            </a:r>
          </a:p>
          <a:p>
            <a:pPr fontAlgn="base"/>
            <a:r>
              <a:rPr lang="en-US" b="1" dirty="0" smtClean="0"/>
              <a:t>7. List G—Bills of Exchange etc.:</a:t>
            </a:r>
            <a:endParaRPr lang="en-US" dirty="0" smtClean="0"/>
          </a:p>
          <a:p>
            <a:pPr fontAlgn="base"/>
            <a:r>
              <a:rPr lang="en-US" dirty="0" smtClean="0"/>
              <a:t>This list contains the information about Bills Receivable and Promissory Notes. The book value and the realizable value are shown separately.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normAutofit lnSpcReduction="10000"/>
          </a:bodyPr>
          <a:lstStyle/>
          <a:p>
            <a:pPr algn="just"/>
            <a:r>
              <a:rPr lang="en-IN" sz="2400" dirty="0" smtClean="0"/>
              <a:t>When any person has more debts due to various circumstances,   it is not possible for him to pay debts fully.  </a:t>
            </a:r>
          </a:p>
          <a:p>
            <a:pPr algn="just"/>
            <a:endParaRPr lang="en-IN" sz="2400" dirty="0" smtClean="0"/>
          </a:p>
          <a:p>
            <a:pPr algn="just"/>
            <a:r>
              <a:rPr lang="en-IN" sz="2400" dirty="0" smtClean="0"/>
              <a:t>Then he takes shelter of government to get rid of his debts.  </a:t>
            </a:r>
          </a:p>
          <a:p>
            <a:pPr algn="just"/>
            <a:endParaRPr lang="en-IN" sz="2400" dirty="0" smtClean="0"/>
          </a:p>
          <a:p>
            <a:pPr algn="just"/>
            <a:r>
              <a:rPr lang="en-IN" sz="2400" dirty="0" smtClean="0"/>
              <a:t>His property is sold under the supervision of government. </a:t>
            </a:r>
          </a:p>
          <a:p>
            <a:pPr algn="just"/>
            <a:endParaRPr lang="en-IN" sz="2400" dirty="0" smtClean="0"/>
          </a:p>
          <a:p>
            <a:pPr algn="just"/>
            <a:r>
              <a:rPr lang="en-IN" sz="2400" dirty="0" smtClean="0"/>
              <a:t>The amount realized by sale of his property is distributed amongst his creditors according to the provision of law.  </a:t>
            </a:r>
          </a:p>
          <a:p>
            <a:pPr algn="just"/>
            <a:endParaRPr lang="en-IN" sz="2400" dirty="0" smtClean="0"/>
          </a:p>
          <a:p>
            <a:pPr algn="just"/>
            <a:r>
              <a:rPr lang="en-IN" sz="2400" dirty="0" smtClean="0"/>
              <a:t>Then   debtors   are freed from his various debts. </a:t>
            </a:r>
            <a:endParaRPr lang="en-IN"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fontAlgn="base"/>
            <a:r>
              <a:rPr lang="en-US" b="1" dirty="0" smtClean="0"/>
              <a:t>8. List H-Deficiency Account:</a:t>
            </a:r>
            <a:endParaRPr lang="en-US" dirty="0" smtClean="0"/>
          </a:p>
          <a:p>
            <a:pPr algn="just" fontAlgn="base"/>
            <a:r>
              <a:rPr lang="en-US" dirty="0" smtClean="0"/>
              <a:t>This list shows the deficiency i.e., liabilities of the Debtors over realizable value of his assets. For this purpose a separate Deficiency Account is prepared. (This is explained separately.) Now, after writing the Lists E, F and G, the surplus, as per List B, appears on the liability side, is added to the assets. From this amount, the Preferential Creditors as per List D are deducted. The balance, so arrived, is the amount of assets available for distribution among the Creditors.</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9938" name="Picture 2" descr="Balance Sheet and Statement of Affairs"/>
          <p:cNvPicPr>
            <a:picLocks noChangeAspect="1" noChangeArrowheads="1"/>
          </p:cNvPicPr>
          <p:nvPr/>
        </p:nvPicPr>
        <p:blipFill>
          <a:blip r:embed="rId2"/>
          <a:srcRect/>
          <a:stretch>
            <a:fillRect/>
          </a:stretch>
        </p:blipFill>
        <p:spPr bwMode="auto">
          <a:xfrm>
            <a:off x="228600" y="228600"/>
            <a:ext cx="8534400" cy="5886451"/>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Deficiency Account:</a:t>
            </a:r>
            <a:endParaRPr lang="en-US" dirty="0"/>
          </a:p>
        </p:txBody>
      </p:sp>
      <p:sp>
        <p:nvSpPr>
          <p:cNvPr id="3" name="Content Placeholder 2"/>
          <p:cNvSpPr>
            <a:spLocks noGrp="1"/>
          </p:cNvSpPr>
          <p:nvPr>
            <p:ph idx="1"/>
          </p:nvPr>
        </p:nvSpPr>
        <p:spPr/>
        <p:txBody>
          <a:bodyPr/>
          <a:lstStyle/>
          <a:p>
            <a:pPr algn="just"/>
            <a:r>
              <a:rPr lang="en-US" dirty="0" smtClean="0"/>
              <a:t>In addition to various lists- Lists A to List G-the Debtor has to prepare a Deficiency Account which explains as to how the deficiency shown in the Statement of Affairs has arisen. The insolvent debtor is required to account for the loss to the amount of his capital and of his Creditors.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On the left- hand side of Deficiency Account appears:</a:t>
            </a:r>
            <a:endParaRPr lang="en-US" sz="3200"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(1) The amount of capital,</a:t>
            </a:r>
          </a:p>
          <a:p>
            <a:pPr fontAlgn="base"/>
            <a:r>
              <a:rPr lang="en-US" dirty="0" smtClean="0"/>
              <a:t>(2) Increment to the Capital from the business i.e., profits, interest on capital, salaries, commission etc.,</a:t>
            </a:r>
          </a:p>
          <a:p>
            <a:pPr fontAlgn="base"/>
            <a:r>
              <a:rPr lang="en-US" dirty="0" smtClean="0"/>
              <a:t>(3) Additional contributions and</a:t>
            </a:r>
          </a:p>
          <a:p>
            <a:pPr fontAlgn="base"/>
            <a:r>
              <a:rPr lang="en-US" dirty="0" smtClean="0"/>
              <a:t>(4) Realisation profits etc.</a:t>
            </a:r>
          </a:p>
          <a:p>
            <a:pPr fontAlgn="base"/>
            <a:r>
              <a:rPr lang="en-US" dirty="0" smtClean="0"/>
              <a:t>On its right side appear all the losses and withdrawals by which capital is decreased. The difference between the two sides represents deficiency and this must agree with the deficiency amount as disclosed by the Statement of Affairs.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5058" name="Picture 2" descr="Deficiency Account"/>
          <p:cNvPicPr>
            <a:picLocks noChangeAspect="1" noChangeArrowheads="1"/>
          </p:cNvPicPr>
          <p:nvPr/>
        </p:nvPicPr>
        <p:blipFill>
          <a:blip r:embed="rId2"/>
          <a:srcRect/>
          <a:stretch>
            <a:fillRect/>
          </a:stretch>
        </p:blipFill>
        <p:spPr bwMode="auto">
          <a:xfrm>
            <a:off x="457200" y="838200"/>
            <a:ext cx="8229600" cy="381000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Priority of Payments:</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b="1" dirty="0" smtClean="0"/>
              <a:t>The Official Assignee or Receiver realizes the assets and distributes the proceeds in the following order of priority:</a:t>
            </a:r>
            <a:endParaRPr lang="en-US" dirty="0" smtClean="0"/>
          </a:p>
          <a:p>
            <a:pPr fontAlgn="base"/>
            <a:r>
              <a:rPr lang="en-US" dirty="0" smtClean="0"/>
              <a:t>1. Fully secured creditors, in full</a:t>
            </a:r>
          </a:p>
          <a:p>
            <a:pPr fontAlgn="base"/>
            <a:r>
              <a:rPr lang="en-US" dirty="0" smtClean="0"/>
              <a:t>2. Partly secured creditors to the extent they are secured</a:t>
            </a:r>
          </a:p>
          <a:p>
            <a:pPr fontAlgn="base"/>
            <a:r>
              <a:rPr lang="en-US" dirty="0" smtClean="0"/>
              <a:t>3. Expenses of </a:t>
            </a:r>
            <a:r>
              <a:rPr lang="en-US" dirty="0" err="1" smtClean="0"/>
              <a:t>realisation</a:t>
            </a:r>
            <a:r>
              <a:rPr lang="en-US" dirty="0" smtClean="0"/>
              <a:t> and remuneration to the receiver</a:t>
            </a:r>
          </a:p>
          <a:p>
            <a:pPr fontAlgn="base"/>
            <a:r>
              <a:rPr lang="en-US" dirty="0" smtClean="0"/>
              <a:t>4. Preferential creditors</a:t>
            </a:r>
          </a:p>
          <a:p>
            <a:pPr fontAlgn="base"/>
            <a:r>
              <a:rPr lang="en-US" dirty="0" smtClean="0"/>
              <a:t>5. Unsecured creditors, including uncovered balance of partly secured creditors.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base"/>
            <a:r>
              <a:rPr lang="en-US" b="1" dirty="0" smtClean="0"/>
              <a:t>Interest:</a:t>
            </a:r>
            <a:endParaRPr lang="en-US" dirty="0" smtClean="0"/>
          </a:p>
          <a:p>
            <a:pPr fontAlgn="base"/>
            <a:r>
              <a:rPr lang="en-US" dirty="0" smtClean="0"/>
              <a:t>A creditor is not allowed to claim interest after the date of insolvency. However, if all the claims have been satisfied in full, then till the date of payment, interest @ 6% is allowed.</a:t>
            </a:r>
          </a:p>
          <a:p>
            <a:pPr fontAlgn="base"/>
            <a:r>
              <a:rPr lang="en-US" b="1" dirty="0" smtClean="0"/>
              <a:t>Loan from Wife:</a:t>
            </a:r>
            <a:endParaRPr lang="en-US" dirty="0" smtClean="0"/>
          </a:p>
          <a:p>
            <a:pPr fontAlgn="base"/>
            <a:r>
              <a:rPr lang="en-US" dirty="0" smtClean="0"/>
              <a:t>If the wife has given the loan to her husband out of her personal property or dowry or self-earned income, then the amount of loan is included in Creditors. But if the wife’s loan is out of the money given to her by her husband, then the loan is taken as the capital of Insolvent, that is, such amount is not included in the creditors list.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fontAlgn="base"/>
            <a:r>
              <a:rPr lang="en-US" b="1" dirty="0" smtClean="0"/>
              <a:t>Illustration 1:</a:t>
            </a:r>
          </a:p>
          <a:p>
            <a:pPr fontAlgn="base"/>
            <a:r>
              <a:rPr lang="en-US" b="1" dirty="0" smtClean="0"/>
              <a:t>What are Preferential Creditors in the following liabilities of an insolvent, Gopal, according to the Presidency Towns Insolvency Act and Provincial Insolvency Act? Also point out the unsecured creditors.</a:t>
            </a:r>
            <a:endParaRPr lang="en-US" dirty="0" smtClean="0"/>
          </a:p>
          <a:p>
            <a:endParaRPr lang="en-US" dirty="0"/>
          </a:p>
        </p:txBody>
      </p:sp>
      <p:pic>
        <p:nvPicPr>
          <p:cNvPr id="48130" name="Picture 2" descr="clip_image012"/>
          <p:cNvPicPr>
            <a:picLocks noChangeAspect="1" noChangeArrowheads="1"/>
          </p:cNvPicPr>
          <p:nvPr/>
        </p:nvPicPr>
        <p:blipFill>
          <a:blip r:embed="rId2"/>
          <a:srcRect/>
          <a:stretch>
            <a:fillRect/>
          </a:stretch>
        </p:blipFill>
        <p:spPr bwMode="auto">
          <a:xfrm>
            <a:off x="1371600" y="1981200"/>
            <a:ext cx="5267325" cy="43434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IN" dirty="0"/>
          </a:p>
        </p:txBody>
      </p:sp>
      <p:sp>
        <p:nvSpPr>
          <p:cNvPr id="3" name="Content Placeholder 2"/>
          <p:cNvSpPr>
            <a:spLocks noGrp="1"/>
          </p:cNvSpPr>
          <p:nvPr>
            <p:ph idx="1"/>
          </p:nvPr>
        </p:nvSpPr>
        <p:spPr>
          <a:xfrm>
            <a:off x="457200" y="838200"/>
            <a:ext cx="8229600" cy="5287963"/>
          </a:xfrm>
        </p:spPr>
        <p:txBody>
          <a:bodyPr>
            <a:normAutofit/>
          </a:bodyPr>
          <a:lstStyle/>
          <a:p>
            <a:pPr algn="just"/>
            <a:r>
              <a:rPr lang="en-IN" dirty="0" smtClean="0">
                <a:solidFill>
                  <a:srgbClr val="FF0000"/>
                </a:solidFill>
              </a:rPr>
              <a:t>Unsecured creditors as per list A-</a:t>
            </a:r>
            <a:r>
              <a:rPr lang="en-IN" dirty="0" smtClean="0"/>
              <a:t>   </a:t>
            </a:r>
            <a:r>
              <a:rPr lang="en-IN" sz="2600" dirty="0" smtClean="0"/>
              <a:t>Bills payable,  promissory  notes,  unsecured amount of bank overdraft, Creditors on open account, bills receivable and expected to be </a:t>
            </a:r>
            <a:r>
              <a:rPr lang="en-IN" sz="2600" dirty="0" err="1" smtClean="0"/>
              <a:t>dishonored</a:t>
            </a:r>
            <a:r>
              <a:rPr lang="en-IN" sz="2600" dirty="0" smtClean="0"/>
              <a:t>, amount of salaries and wages which is not preferential.</a:t>
            </a:r>
            <a:endParaRPr lang="en-IN" dirty="0" smtClean="0"/>
          </a:p>
          <a:p>
            <a:pPr algn="just"/>
            <a:r>
              <a:rPr lang="en-IN" dirty="0" smtClean="0">
                <a:solidFill>
                  <a:srgbClr val="FF0000"/>
                </a:solidFill>
              </a:rPr>
              <a:t>Fully secured creditors as per list B- </a:t>
            </a:r>
            <a:r>
              <a:rPr lang="en-IN" sz="2400" dirty="0" smtClean="0"/>
              <a:t>Loan is lesser than securities.</a:t>
            </a:r>
            <a:endParaRPr lang="en-IN" dirty="0" smtClean="0"/>
          </a:p>
          <a:p>
            <a:pPr algn="just"/>
            <a:r>
              <a:rPr lang="en-IN" dirty="0" smtClean="0">
                <a:solidFill>
                  <a:srgbClr val="FF0000"/>
                </a:solidFill>
              </a:rPr>
              <a:t>Partly secured creditors as per list c- </a:t>
            </a:r>
            <a:r>
              <a:rPr lang="en-IN" sz="2400" dirty="0" smtClean="0"/>
              <a:t>Loan is greater than securities.</a:t>
            </a:r>
            <a:endParaRPr lang="en-IN" dirty="0" smtClean="0"/>
          </a:p>
          <a:p>
            <a:pPr algn="just"/>
            <a:r>
              <a:rPr lang="en-IN" dirty="0" smtClean="0">
                <a:solidFill>
                  <a:srgbClr val="FF0000"/>
                </a:solidFill>
              </a:rPr>
              <a:t>Preferential creditors as per list D- </a:t>
            </a:r>
            <a:r>
              <a:rPr lang="en-IN" dirty="0" smtClean="0"/>
              <a:t>  </a:t>
            </a:r>
            <a:r>
              <a:rPr lang="en-IN" sz="2400" dirty="0" smtClean="0"/>
              <a:t>Salaries, wages, rent and rates etc.</a:t>
            </a:r>
            <a:endParaRPr lang="en-IN" dirty="0" smtClean="0"/>
          </a:p>
          <a:p>
            <a:pPr algn="just"/>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Cases when the Act of Insolvency is Committed:</a:t>
            </a:r>
            <a:br>
              <a:rPr lang="en-US" b="1" dirty="0" smtClean="0"/>
            </a:br>
            <a:endParaRPr lang="en-US" dirty="0"/>
          </a:p>
        </p:txBody>
      </p:sp>
      <p:sp>
        <p:nvSpPr>
          <p:cNvPr id="3" name="Content Placeholder 2"/>
          <p:cNvSpPr>
            <a:spLocks noGrp="1"/>
          </p:cNvSpPr>
          <p:nvPr>
            <p:ph idx="1"/>
          </p:nvPr>
        </p:nvSpPr>
        <p:spPr/>
        <p:txBody>
          <a:bodyPr>
            <a:normAutofit/>
          </a:bodyPr>
          <a:lstStyle/>
          <a:p>
            <a:pPr fontAlgn="base"/>
            <a:r>
              <a:rPr lang="en-US" b="1" dirty="0" smtClean="0"/>
              <a:t>The act of insolvency is committed by a debtor in each of the following cases:</a:t>
            </a:r>
            <a:endParaRPr lang="en-US" dirty="0" smtClean="0"/>
          </a:p>
          <a:p>
            <a:pPr fontAlgn="base"/>
            <a:r>
              <a:rPr lang="en-US" dirty="0" smtClean="0"/>
              <a:t>1. When a person transfers his property, wholly or partly, to a third person for the benefit of his creditors;</a:t>
            </a:r>
          </a:p>
          <a:p>
            <a:pPr fontAlgn="base"/>
            <a:r>
              <a:rPr lang="en-US" dirty="0" smtClean="0"/>
              <a:t>2. When he transfers his property with the intention to defraud or delay his creditors;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r>
              <a:rPr lang="en-IN" dirty="0" smtClean="0">
                <a:solidFill>
                  <a:srgbClr val="FF0000"/>
                </a:solidFill>
              </a:rPr>
              <a:t>Sundry assets as per list E- </a:t>
            </a:r>
            <a:r>
              <a:rPr lang="en-IN" dirty="0" smtClean="0"/>
              <a:t>  </a:t>
            </a:r>
            <a:r>
              <a:rPr lang="en-IN" sz="2600" dirty="0" smtClean="0"/>
              <a:t>All assets are written in it except bills receivable, debtors, assets used on securities, promissory notes.</a:t>
            </a:r>
            <a:endParaRPr lang="en-IN" dirty="0" smtClean="0"/>
          </a:p>
          <a:p>
            <a:pPr algn="just"/>
            <a:r>
              <a:rPr lang="en-IN" dirty="0" smtClean="0">
                <a:solidFill>
                  <a:srgbClr val="FF0000"/>
                </a:solidFill>
              </a:rPr>
              <a:t>Book debts as per list F – </a:t>
            </a:r>
          </a:p>
          <a:p>
            <a:pPr algn="just"/>
            <a:r>
              <a:rPr lang="en-IN" dirty="0" smtClean="0"/>
              <a:t>1.Good- out</a:t>
            </a:r>
          </a:p>
          <a:p>
            <a:pPr algn="just"/>
            <a:r>
              <a:rPr lang="en-IN" dirty="0" smtClean="0"/>
              <a:t>2. Doubtful- under</a:t>
            </a:r>
          </a:p>
          <a:p>
            <a:pPr algn="just"/>
            <a:r>
              <a:rPr lang="en-IN" dirty="0" smtClean="0"/>
              <a:t>3. Bad- under</a:t>
            </a:r>
          </a:p>
          <a:p>
            <a:pPr algn="just"/>
            <a:r>
              <a:rPr lang="en-IN" dirty="0" smtClean="0">
                <a:solidFill>
                  <a:srgbClr val="FF0000"/>
                </a:solidFill>
              </a:rPr>
              <a:t>Bills of exchange as per list G</a:t>
            </a:r>
            <a:r>
              <a:rPr lang="en-IN" dirty="0" smtClean="0"/>
              <a:t>— </a:t>
            </a:r>
            <a:r>
              <a:rPr lang="en-IN" sz="2600" dirty="0" smtClean="0"/>
              <a:t>bills receivable, promissory notes, bills of exchange</a:t>
            </a:r>
            <a:endParaRPr lang="en-IN" dirty="0" smtClean="0"/>
          </a:p>
          <a:p>
            <a:pPr algn="just"/>
            <a:r>
              <a:rPr lang="en-IN" sz="2600" dirty="0" smtClean="0"/>
              <a:t>Surplus carried away from list B as per contra</a:t>
            </a:r>
          </a:p>
          <a:p>
            <a:pPr algn="just"/>
            <a:r>
              <a:rPr lang="en-IN" sz="2600" dirty="0" smtClean="0"/>
              <a:t>Preferential creditors as per contra</a:t>
            </a:r>
          </a:p>
          <a:p>
            <a:pPr algn="just"/>
            <a:r>
              <a:rPr lang="en-IN" dirty="0" smtClean="0">
                <a:solidFill>
                  <a:srgbClr val="FF0000"/>
                </a:solidFill>
              </a:rPr>
              <a:t>Deficiency as per list H</a:t>
            </a:r>
            <a:r>
              <a:rPr lang="en-IN" dirty="0" smtClean="0"/>
              <a:t>—   </a:t>
            </a:r>
            <a:r>
              <a:rPr lang="en-IN" dirty="0" smtClean="0">
                <a:solidFill>
                  <a:srgbClr val="00B050"/>
                </a:solidFill>
              </a:rPr>
              <a:t>Balancing figure</a:t>
            </a:r>
          </a:p>
          <a:p>
            <a:pPr algn="just"/>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b="1" dirty="0" smtClean="0"/>
              <a:t>Note: An insolvent can apply the petition in the court for insolvency, when his liabilities are more than Rs500 from his assets.  </a:t>
            </a:r>
            <a:endParaRPr lang="en-I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b="1" dirty="0" smtClean="0"/>
              <a:t>Format of Statement of Affairs:</a:t>
            </a:r>
            <a:endParaRPr lang="en-IN" dirty="0"/>
          </a:p>
        </p:txBody>
      </p:sp>
      <p:graphicFrame>
        <p:nvGraphicFramePr>
          <p:cNvPr id="4" name="Content Placeholder 3"/>
          <p:cNvGraphicFramePr>
            <a:graphicFrameLocks noGrp="1"/>
          </p:cNvGraphicFramePr>
          <p:nvPr>
            <p:ph idx="1"/>
          </p:nvPr>
        </p:nvGraphicFramePr>
        <p:xfrm>
          <a:off x="304800" y="838200"/>
          <a:ext cx="8534400" cy="5386778"/>
        </p:xfrm>
        <a:graphic>
          <a:graphicData uri="http://schemas.openxmlformats.org/drawingml/2006/table">
            <a:tbl>
              <a:tblPr/>
              <a:tblGrid>
                <a:gridCol w="722346"/>
                <a:gridCol w="2501462"/>
                <a:gridCol w="1043391"/>
                <a:gridCol w="3156925"/>
                <a:gridCol w="1110276"/>
              </a:tblGrid>
              <a:tr h="496752">
                <a:tc>
                  <a:txBody>
                    <a:bodyPr/>
                    <a:lstStyle/>
                    <a:p>
                      <a:pPr fontAlgn="ctr"/>
                      <a:r>
                        <a:rPr lang="en-IN" sz="1600" dirty="0" smtClean="0">
                          <a:latin typeface="Times New Roman" pitchFamily="18" charset="0"/>
                          <a:cs typeface="Times New Roman" pitchFamily="18" charset="0"/>
                        </a:rPr>
                        <a:t>Gross Liabilities</a:t>
                      </a:r>
                      <a:endParaRPr lang="en-IN" sz="1600" dirty="0">
                        <a:latin typeface="Times New Roman" pitchFamily="18" charset="0"/>
                        <a:cs typeface="Times New Roman" pitchFamily="18" charset="0"/>
                      </a:endParaRP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liabilities</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Expected to rank</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Assets</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Estimated to produce</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331168">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Unsecured creditors as per</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Sundry assets as per list E</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331168">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dirty="0">
                          <a:latin typeface="Times New Roman" pitchFamily="18" charset="0"/>
                          <a:cs typeface="Times New Roman" pitchFamily="18" charset="0"/>
                        </a:rPr>
                        <a:t>List A</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(EXCEPTS debtors, bills receivable</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496752">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Fully secured creditors as per list B</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just" fontAlgn="ctr"/>
                      <a:r>
                        <a:rPr lang="en-IN" sz="1600">
                          <a:latin typeface="Times New Roman" pitchFamily="18" charset="0"/>
                          <a:cs typeface="Times New Roman" pitchFamily="18" charset="0"/>
                        </a:rPr>
                        <a:t>Promisory notes, assets used on securities)</a:t>
                      </a:r>
                    </a:p>
                    <a:p>
                      <a:pPr algn="just" fontAlgn="ctr"/>
                      <a:r>
                        <a:rPr lang="en-IN" sz="1600">
                          <a:latin typeface="Times New Roman" pitchFamily="18" charset="0"/>
                          <a:cs typeface="Times New Roman" pitchFamily="18" charset="0"/>
                        </a:rPr>
                        <a:t>Assets(estimated value)</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165584">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Bookdebts as per list F</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496752">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Partly secured creditors as per list c</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just" fontAlgn="ctr"/>
                      <a:r>
                        <a:rPr lang="en-IN" sz="1600">
                          <a:latin typeface="Times New Roman" pitchFamily="18" charset="0"/>
                          <a:cs typeface="Times New Roman" pitchFamily="18" charset="0"/>
                        </a:rPr>
                        <a:t>Good</a:t>
                      </a:r>
                    </a:p>
                    <a:p>
                      <a:pPr algn="just" fontAlgn="ctr"/>
                      <a:r>
                        <a:rPr lang="en-IN" sz="1600">
                          <a:latin typeface="Times New Roman" pitchFamily="18" charset="0"/>
                          <a:cs typeface="Times New Roman" pitchFamily="18" charset="0"/>
                        </a:rPr>
                        <a:t>Doubtful                         under</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endParaRPr lang="en-IN" sz="1600" dirty="0">
                        <a:latin typeface="Times New Roman" pitchFamily="18" charset="0"/>
                        <a:cs typeface="Times New Roman" pitchFamily="18" charset="0"/>
                      </a:endParaRP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496752">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Preferential creditors as per list D</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Bad                                   under</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331168">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Bills of exchange as per list G</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331168">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Surplus</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Surplus  carried away from list B as</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165584">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contra</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331168">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Less: Preferential creditors as per</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165584">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contra</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165584">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Deficiency as per list H</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220779">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sz="1600">
                          <a:latin typeface="Times New Roman" pitchFamily="18" charset="0"/>
                          <a:cs typeface="Times New Roman" pitchFamily="18" charset="0"/>
                        </a:rPr>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endParaRPr lang="en-IN" sz="1600" dirty="0">
                        <a:latin typeface="Times New Roman" pitchFamily="18" charset="0"/>
                        <a:cs typeface="Times New Roman" pitchFamily="18" charset="0"/>
                      </a:endParaRPr>
                    </a:p>
                  </a:txBody>
                  <a:tcPr marL="55195" marR="55195" marT="27597" marB="27597">
                    <a:lnL w="9525" cap="flat" cmpd="sng" algn="ctr">
                      <a:solidFill>
                        <a:srgbClr val="CCCCCC"/>
                      </a:solidFill>
                      <a:prstDash val="solid"/>
                      <a:round/>
                      <a:headEnd type="none" w="med" len="med"/>
                      <a:tailEnd type="none" w="med" len="med"/>
                    </a:lnL>
                    <a:lnT w="9525" cap="flat" cmpd="sng" algn="ctr">
                      <a:solidFill>
                        <a:srgbClr val="CCCCCC"/>
                      </a:solidFill>
                      <a:prstDash val="solid"/>
                      <a:round/>
                      <a:headEnd type="none" w="med" len="med"/>
                      <a:tailEnd type="none" w="med" len="med"/>
                    </a:lnT>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IN" dirty="0" smtClean="0"/>
              <a:t>Deficiency A/c</a:t>
            </a:r>
            <a:endParaRPr lang="en-IN" dirty="0"/>
          </a:p>
        </p:txBody>
      </p:sp>
      <p:graphicFrame>
        <p:nvGraphicFramePr>
          <p:cNvPr id="4" name="Content Placeholder 3"/>
          <p:cNvGraphicFramePr>
            <a:graphicFrameLocks noGrp="1"/>
          </p:cNvGraphicFramePr>
          <p:nvPr>
            <p:ph idx="1"/>
          </p:nvPr>
        </p:nvGraphicFramePr>
        <p:xfrm>
          <a:off x="685800" y="990600"/>
          <a:ext cx="7696200" cy="4289902"/>
        </p:xfrm>
        <a:graphic>
          <a:graphicData uri="http://schemas.openxmlformats.org/drawingml/2006/table">
            <a:tbl>
              <a:tblPr/>
              <a:tblGrid>
                <a:gridCol w="2726240"/>
                <a:gridCol w="1121860"/>
                <a:gridCol w="2919248"/>
                <a:gridCol w="928852"/>
              </a:tblGrid>
              <a:tr h="357492">
                <a:tc>
                  <a:txBody>
                    <a:bodyPr/>
                    <a:lstStyle/>
                    <a:p>
                      <a:pPr fontAlgn="ctr"/>
                      <a:r>
                        <a:rPr lang="en-IN" dirty="0"/>
                        <a:t>Capital</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dirty="0"/>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Drawings</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357492">
                <a:tc>
                  <a:txBody>
                    <a:bodyPr/>
                    <a:lstStyle/>
                    <a:p>
                      <a:pPr fontAlgn="ctr"/>
                      <a:r>
                        <a:rPr lang="en-IN"/>
                        <a:t>profit</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dirty="0"/>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Other losses</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1429967">
                <a:tc>
                  <a:txBody>
                    <a:bodyPr/>
                    <a:lstStyle/>
                    <a:p>
                      <a:pPr fontAlgn="ctr"/>
                      <a:r>
                        <a:rPr lang="en-IN"/>
                        <a:t>Interest on capital</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dirty="0"/>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algn="just" fontAlgn="ctr"/>
                      <a:r>
                        <a:rPr lang="en-IN"/>
                        <a:t>ASSESTS(Estimated value- value realized)</a:t>
                      </a:r>
                    </a:p>
                    <a:p>
                      <a:pPr algn="just" fontAlgn="ctr"/>
                      <a:r>
                        <a:rPr lang="en-IN"/>
                        <a:t>Bad debts</a:t>
                      </a:r>
                    </a:p>
                    <a:p>
                      <a:pPr algn="just" fontAlgn="ctr"/>
                      <a:r>
                        <a:rPr lang="en-IN"/>
                        <a:t>Contingent liabilities</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endParaRPr lang="en-IN" dirty="0"/>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714984">
                <a:tc>
                  <a:txBody>
                    <a:bodyPr/>
                    <a:lstStyle/>
                    <a:p>
                      <a:pPr fontAlgn="ctr"/>
                      <a:r>
                        <a:rPr lang="en-IN"/>
                        <a:t>Wives loan</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Other expenses (preferential creditors)</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1072475">
                <a:tc>
                  <a:txBody>
                    <a:bodyPr/>
                    <a:lstStyle/>
                    <a:p>
                      <a:pPr fontAlgn="ctr"/>
                      <a:r>
                        <a:rPr lang="en-IN"/>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Bills receivable and expected to be dishonored.</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r h="357492">
                <a:tc>
                  <a:txBody>
                    <a:bodyPr/>
                    <a:lstStyle/>
                    <a:p>
                      <a:pPr fontAlgn="ctr"/>
                      <a:r>
                        <a:rPr lang="en-IN" dirty="0"/>
                        <a:t>Deficiency</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a:t>surplus</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c>
                  <a:txBody>
                    <a:bodyPr/>
                    <a:lstStyle/>
                    <a:p>
                      <a:pPr fontAlgn="ctr"/>
                      <a:r>
                        <a:rPr lang="en-IN" dirty="0"/>
                        <a:t> </a:t>
                      </a:r>
                    </a:p>
                  </a:txBody>
                  <a:tcPr marL="0" marR="0" marT="0" marB="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EEEEE"/>
                    </a:solidFill>
                  </a:tcPr>
                </a:tc>
              </a:tr>
            </a:tbl>
          </a:graphicData>
        </a:graphic>
      </p:graphicFrame>
      <p:sp>
        <p:nvSpPr>
          <p:cNvPr id="5" name="Rectangle 4"/>
          <p:cNvSpPr/>
          <p:nvPr/>
        </p:nvSpPr>
        <p:spPr>
          <a:xfrm>
            <a:off x="304800" y="5352871"/>
            <a:ext cx="8153400" cy="1200329"/>
          </a:xfrm>
          <a:prstGeom prst="rect">
            <a:avLst/>
          </a:prstGeom>
        </p:spPr>
        <p:txBody>
          <a:bodyPr wrap="square">
            <a:spAutoFit/>
          </a:bodyPr>
          <a:lstStyle/>
          <a:p>
            <a:pPr algn="just"/>
            <a:r>
              <a:rPr lang="en-IN" b="1" dirty="0" smtClean="0"/>
              <a:t>Note-</a:t>
            </a:r>
            <a:r>
              <a:rPr lang="en-IN" dirty="0" smtClean="0"/>
              <a:t> Balancing figure of statement of affairs A/c must be equal to the balancing figure of deficiency account.</a:t>
            </a:r>
          </a:p>
          <a:p>
            <a:pPr algn="just"/>
            <a:r>
              <a:rPr lang="en-IN" dirty="0" smtClean="0"/>
              <a:t>2.  Amount realized by sale of assets are written in the assets side (estimated to produce)    of the statement of affairs.</a:t>
            </a:r>
            <a:endParaRPr lang="en-I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algn="just"/>
            <a:r>
              <a:rPr lang="en-IN" dirty="0" smtClean="0"/>
              <a:t>1.      Distinguish between balance sheet and statement of affairs?</a:t>
            </a:r>
          </a:p>
          <a:p>
            <a:pPr algn="just"/>
            <a:r>
              <a:rPr lang="en-IN" b="1" dirty="0" smtClean="0"/>
              <a:t>Answer: </a:t>
            </a:r>
            <a:r>
              <a:rPr lang="en-IN" dirty="0" smtClean="0"/>
              <a:t>The main differences between a statement of affairs and balance sheet are as follows:</a:t>
            </a:r>
          </a:p>
          <a:p>
            <a:pPr algn="just"/>
            <a:r>
              <a:rPr lang="en-IN" dirty="0" smtClean="0"/>
              <a:t>a)   The balance sheet of an individual or a partnership firm is not regulated by any act, where as statement of affairs of an individual or a partnership firm is regulated by the Insolvency Act.   </a:t>
            </a:r>
          </a:p>
          <a:p>
            <a:pPr algn="just"/>
            <a:r>
              <a:rPr lang="en-IN" dirty="0" smtClean="0"/>
              <a:t>(b)A balance sheet is usually prepared at the end of each accounting year, whereas a statement of affairs is prepared on the date on which the order of adjudication is passed against the debtor.  </a:t>
            </a:r>
          </a:p>
          <a:p>
            <a:pPr algn="just"/>
            <a:r>
              <a:rPr lang="en-IN" dirty="0" smtClean="0"/>
              <a:t>(c)A balance sheet shows the assets  and liabilities as well as the capital of the person . But a statement of affairs shows merely the assets and liabilities of a person but not his capital.  </a:t>
            </a:r>
          </a:p>
          <a:p>
            <a:pPr algn="just"/>
            <a:r>
              <a:rPr lang="en-IN" dirty="0" smtClean="0"/>
              <a:t>(d) A  balance sheet includes even fictitious assets, i.e., assets which are not realizable, whereas a statement of affairs does not include fictitious assets.</a:t>
            </a:r>
          </a:p>
          <a:p>
            <a:pPr algn="just"/>
            <a:endParaRPr lang="en-I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85000" lnSpcReduction="20000"/>
          </a:bodyPr>
          <a:lstStyle/>
          <a:p>
            <a:pPr algn="just"/>
            <a:r>
              <a:rPr lang="en-IN" dirty="0" smtClean="0"/>
              <a:t>2.      What do you mean by insolvency ?</a:t>
            </a:r>
          </a:p>
          <a:p>
            <a:pPr algn="just"/>
            <a:r>
              <a:rPr lang="en-IN" b="1" dirty="0" smtClean="0"/>
              <a:t>Answer: </a:t>
            </a:r>
            <a:r>
              <a:rPr lang="en-IN" dirty="0" smtClean="0"/>
              <a:t>According to law, a person cannot be called an insolvent simply because he is unable to meet his liabilities fully. He can be considered an insolvent only when he has been adjudicated (declared) insolvent by a court.  An insolvent is a person whose liabilities exceed his assets and who has been adjudicated insolvent by court .</a:t>
            </a:r>
          </a:p>
          <a:p>
            <a:pPr algn="just"/>
            <a:r>
              <a:rPr lang="en-IN" dirty="0" smtClean="0"/>
              <a:t> </a:t>
            </a:r>
          </a:p>
          <a:p>
            <a:pPr algn="just"/>
            <a:r>
              <a:rPr lang="en-IN" dirty="0" smtClean="0"/>
              <a:t>3.      What is Deficiency Account ?</a:t>
            </a:r>
          </a:p>
          <a:p>
            <a:pPr algn="just"/>
            <a:r>
              <a:rPr lang="en-IN" b="1" dirty="0" smtClean="0"/>
              <a:t>Answer: </a:t>
            </a:r>
            <a:r>
              <a:rPr lang="en-IN" dirty="0" smtClean="0"/>
              <a:t>A Deficiency Account is the second statement submitted by an insolvent to the court on the passing of adjudication order. It explains how the deficiency, as shown in the statement of affairs under list H, has been brought about.</a:t>
            </a:r>
          </a:p>
          <a:p>
            <a:pPr algn="just"/>
            <a:endParaRPr lang="en-IN"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p:spPr>
        <p:txBody>
          <a:bodyPr>
            <a:normAutofit fontScale="62500" lnSpcReduction="20000"/>
          </a:bodyPr>
          <a:lstStyle/>
          <a:p>
            <a:pPr algn="just"/>
            <a:r>
              <a:rPr lang="en-IN" dirty="0" smtClean="0"/>
              <a:t>4.      Distinguish between Provincial and Presidency towns Insolvency Act ?</a:t>
            </a:r>
          </a:p>
          <a:p>
            <a:pPr algn="just"/>
            <a:r>
              <a:rPr lang="en-IN" b="1" dirty="0" smtClean="0"/>
              <a:t>Answer: </a:t>
            </a:r>
            <a:r>
              <a:rPr lang="en-IN" dirty="0" smtClean="0"/>
              <a:t>*   The Presidency Insolvency Act of 1909 applies only to</a:t>
            </a:r>
          </a:p>
          <a:p>
            <a:pPr algn="just"/>
            <a:r>
              <a:rPr lang="en-IN" dirty="0" smtClean="0"/>
              <a:t>Presidency towns of Kolkata, Mumbai and Chennai, where as Provincial Insolvency Act of 1920 applies to the rest of India.  *    The amount fixed  as preferential creditors  differ in these two Acts.   *     The official appointed by the court under the   Presidency Towns insolvency act to realize the assets   of    the insolvent debtor to pay off  his liabilities is called   the “ official assignee”.  whereas the official appointed   by the court under the Provincial Insolvency Act to  realize the assets of the insolvent debtor and to pay off his liabilities is called the “official receiver” . </a:t>
            </a:r>
          </a:p>
          <a:p>
            <a:pPr algn="just"/>
            <a:r>
              <a:rPr lang="en-IN" dirty="0" smtClean="0"/>
              <a:t> </a:t>
            </a:r>
          </a:p>
          <a:p>
            <a:pPr algn="just"/>
            <a:r>
              <a:rPr lang="en-IN" dirty="0" smtClean="0"/>
              <a:t>       5.  Who are preferential creditors according to Insolvency Act ?</a:t>
            </a:r>
          </a:p>
          <a:p>
            <a:pPr algn="just"/>
            <a:r>
              <a:rPr lang="en-IN" b="1" dirty="0" smtClean="0"/>
              <a:t>Answer: </a:t>
            </a:r>
            <a:r>
              <a:rPr lang="en-IN" dirty="0" smtClean="0"/>
              <a:t>Preferential creditors as per list D refer to those unsecured creditors, who, because of provisions in the insolvency act, have priority over the other unsecured creditors. They are paid in full, if the property of the insolvent is sufficient.</a:t>
            </a:r>
          </a:p>
          <a:p>
            <a:pPr algn="just"/>
            <a:r>
              <a:rPr lang="en-IN" dirty="0" smtClean="0"/>
              <a:t>      Ex:  all debts due to the government or local authorities, salary due to clerk, wages due to workers, rent etc.(as per the limits specified in the act).</a:t>
            </a:r>
          </a:p>
          <a:p>
            <a:pPr algn="just"/>
            <a:endParaRPr lang="en-IN"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r>
              <a:rPr lang="en-IN" dirty="0" smtClean="0"/>
              <a:t>6. Explain list A in  insolvency ?</a:t>
            </a:r>
          </a:p>
          <a:p>
            <a:pPr algn="just"/>
            <a:r>
              <a:rPr lang="en-IN" b="1" dirty="0" smtClean="0"/>
              <a:t>Answer: </a:t>
            </a:r>
            <a:r>
              <a:rPr lang="en-IN" dirty="0" smtClean="0"/>
              <a:t>List A consists of unsecured creditors. It includes all those liabilities of the insolvent, which we have no security.  Ex:  sundry creditors, bills payable, bank overdraft not covered by securities, loans not covered by any securities and amounts payable on contingent liabilities likely to be </a:t>
            </a:r>
            <a:r>
              <a:rPr lang="en-IN" dirty="0" err="1" smtClean="0"/>
              <a:t>dishonored</a:t>
            </a:r>
            <a:r>
              <a:rPr lang="en-IN" dirty="0" smtClean="0"/>
              <a:t>, non-preferential amounts due for salaries, wages and rent.</a:t>
            </a:r>
          </a:p>
          <a:p>
            <a:pPr algn="just"/>
            <a:endParaRPr lang="en-IN"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915400" cy="5897563"/>
          </a:xfrm>
        </p:spPr>
        <p:txBody>
          <a:bodyPr>
            <a:normAutofit/>
          </a:bodyPr>
          <a:lstStyle/>
          <a:p>
            <a:pPr algn="just"/>
            <a:r>
              <a:rPr lang="en-IN" sz="1600" b="1" dirty="0" smtClean="0"/>
              <a:t>Q. How do you treat in Insolvency Accounts the Ornaments for wife out of drawings?</a:t>
            </a:r>
          </a:p>
          <a:p>
            <a:pPr algn="just"/>
            <a:r>
              <a:rPr lang="en-IN" sz="1600" b="1" dirty="0" smtClean="0"/>
              <a:t>Answer: </a:t>
            </a:r>
            <a:r>
              <a:rPr lang="en-IN" sz="1600" dirty="0" smtClean="0"/>
              <a:t>When the debtor makes drawings  and out of these drawings his wife’s ornament  are made, later on his wife gives these ornaments to her husband-debtor for payment of his liabilities, in such a case any one of the following methods may be used:</a:t>
            </a:r>
          </a:p>
          <a:p>
            <a:pPr algn="just"/>
            <a:r>
              <a:rPr lang="en-IN" sz="1600" dirty="0" smtClean="0"/>
              <a:t>The face value of these ornaments is recorded in the inner column ( book value) and the</a:t>
            </a:r>
          </a:p>
          <a:p>
            <a:pPr algn="just"/>
            <a:r>
              <a:rPr lang="en-IN" sz="1600" dirty="0" smtClean="0"/>
              <a:t>realizable value in the outer column in list E. Difference of face value and realizable value of ornaments is shown in Deficiency Account and the face value of ornaments is deducted from drawings and the reduced drawings are shown in Deficiency Account.</a:t>
            </a:r>
          </a:p>
          <a:p>
            <a:pPr algn="just"/>
            <a:r>
              <a:rPr lang="en-IN" sz="1600" dirty="0" smtClean="0"/>
              <a:t>   Record the realisable value in List E in Statement of Affairs.  In the Deficiency Account only the realizable value of the ornaments is shown on the left hand </a:t>
            </a:r>
            <a:r>
              <a:rPr lang="en-IN" sz="1600" dirty="0" err="1" smtClean="0"/>
              <a:t>side.No</a:t>
            </a:r>
            <a:r>
              <a:rPr lang="en-IN" sz="1600" dirty="0" smtClean="0"/>
              <a:t> deductions is made out of the drawings.</a:t>
            </a:r>
          </a:p>
          <a:p>
            <a:pPr algn="just"/>
            <a:r>
              <a:rPr lang="en-IN" sz="1600" dirty="0" smtClean="0"/>
              <a:t> </a:t>
            </a:r>
          </a:p>
          <a:p>
            <a:pPr algn="just"/>
            <a:r>
              <a:rPr lang="en-IN" sz="1600" b="1" dirty="0" smtClean="0"/>
              <a:t>Q. How do you treat Loan from wife?</a:t>
            </a:r>
          </a:p>
          <a:p>
            <a:pPr algn="just"/>
            <a:r>
              <a:rPr lang="en-IN" sz="1600" b="1" dirty="0" smtClean="0"/>
              <a:t>Answer: </a:t>
            </a:r>
            <a:r>
              <a:rPr lang="en-IN" sz="1600" dirty="0" smtClean="0"/>
              <a:t>If the insolvent's wife has given loan out of her personal property ' </a:t>
            </a:r>
            <a:r>
              <a:rPr lang="en-IN" sz="1600" dirty="0" err="1" smtClean="0"/>
              <a:t>stridhan</a:t>
            </a:r>
            <a:r>
              <a:rPr lang="en-IN" sz="1600" dirty="0" smtClean="0"/>
              <a:t>'  or her self-earned income, the loan is included in creditors (List A). If  the loan has been given out of the money given to her by the husband(insolvent), then her </a:t>
            </a:r>
            <a:r>
              <a:rPr lang="en-IN" sz="1600" dirty="0" err="1" smtClean="0"/>
              <a:t>postion</a:t>
            </a:r>
            <a:r>
              <a:rPr lang="en-IN" sz="1600" dirty="0" smtClean="0"/>
              <a:t> is not at par with the creditors.  The amount contributed in such a case is taken as the capital of the  Proprietor (</a:t>
            </a:r>
            <a:r>
              <a:rPr lang="en-IN" sz="1600" dirty="0" err="1" smtClean="0"/>
              <a:t>insolovent</a:t>
            </a:r>
            <a:r>
              <a:rPr lang="en-IN" sz="1600" dirty="0" smtClean="0"/>
              <a:t>).</a:t>
            </a:r>
          </a:p>
          <a:p>
            <a:pPr algn="just"/>
            <a:r>
              <a:rPr lang="en-IN" sz="1600" dirty="0" smtClean="0"/>
              <a:t> </a:t>
            </a:r>
          </a:p>
          <a:p>
            <a:pPr algn="just"/>
            <a:r>
              <a:rPr lang="en-IN" sz="1600" b="1" dirty="0" smtClean="0"/>
              <a:t>Q. How do you treat Reserve for bad and doubtful debt ?</a:t>
            </a:r>
          </a:p>
          <a:p>
            <a:pPr algn="just"/>
            <a:r>
              <a:rPr lang="en-IN" sz="1600" b="1" dirty="0" smtClean="0"/>
              <a:t>Answer:  </a:t>
            </a:r>
            <a:r>
              <a:rPr lang="en-IN" sz="1600" dirty="0" smtClean="0"/>
              <a:t>It is recorded in the left hand side of deficiency account because it is a part of profit.</a:t>
            </a:r>
          </a:p>
          <a:p>
            <a:pPr algn="just"/>
            <a:endParaRPr lang="en-IN"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fontAlgn="base"/>
            <a:r>
              <a:rPr lang="en-US" dirty="0" smtClean="0"/>
              <a:t>3. When he notifies his creditors that he has suspended or is about to suspend payment of his debts;</a:t>
            </a:r>
          </a:p>
          <a:p>
            <a:pPr fontAlgn="base"/>
            <a:r>
              <a:rPr lang="en-US" dirty="0" smtClean="0"/>
              <a:t>4. When he departs from or remains out of India;</a:t>
            </a:r>
          </a:p>
          <a:p>
            <a:pPr fontAlgn="base"/>
            <a:r>
              <a:rPr lang="en-US" dirty="0" smtClean="0"/>
              <a:t>5. When he departs from his dwelling house or usual place of business or otherwise absents himself;</a:t>
            </a:r>
          </a:p>
          <a:p>
            <a:pPr fontAlgn="base"/>
            <a:r>
              <a:rPr lang="en-US" dirty="0" smtClean="0"/>
              <a:t>6. When the debtor is imprisoned in execution of a court degree for payment money;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fontAlgn="base"/>
            <a:r>
              <a:rPr lang="en-US" sz="2400" dirty="0" smtClean="0"/>
              <a:t>7. When any of the property of the debtor is sold or attached for a period of not less than 21 days in execution of a degree of any court;</a:t>
            </a:r>
          </a:p>
          <a:p>
            <a:pPr algn="just" fontAlgn="base"/>
            <a:r>
              <a:rPr lang="en-US" sz="2400" dirty="0" smtClean="0"/>
              <a:t>8. When he secludes himself so as to deprive his creditors of the means of communicating with him;</a:t>
            </a:r>
          </a:p>
          <a:p>
            <a:pPr algn="just" fontAlgn="base"/>
            <a:r>
              <a:rPr lang="en-US" sz="2400" dirty="0" smtClean="0"/>
              <a:t>9. When the debtor petitions the court to be adjudged an insolvent;</a:t>
            </a:r>
          </a:p>
          <a:p>
            <a:pPr algn="just" fontAlgn="base"/>
            <a:r>
              <a:rPr lang="en-US" sz="2400" dirty="0" smtClean="0"/>
              <a:t>10. When an insolvent-debtor transfers property or pays a particular creditor in preference to another creditor, more than what he could have got had the insolvent’s assets been proportionately distributed amongst all the creditors, he is deemed to have shown fraudulent preference in favour of a particular creditor.</a:t>
            </a:r>
          </a:p>
          <a:p>
            <a:pPr algn="just"/>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In India, insolvency is governed by two acts namely:</a:t>
            </a:r>
          </a:p>
          <a:p>
            <a:pPr algn="just"/>
            <a:r>
              <a:rPr lang="en-IN" dirty="0" smtClean="0"/>
              <a:t>1. The presidency towns insolvency act 1909</a:t>
            </a:r>
          </a:p>
          <a:p>
            <a:pPr algn="just"/>
            <a:r>
              <a:rPr lang="en-IN" dirty="0" smtClean="0"/>
              <a:t>2 .The provincial insolvency act 1920</a:t>
            </a:r>
          </a:p>
          <a:p>
            <a:pPr algn="just"/>
            <a:r>
              <a:rPr lang="en-IN" dirty="0" smtClean="0"/>
              <a:t>Insolvency word is used in India and Bankruptcy word is used in United Kingdom. BY THE WAY</a:t>
            </a:r>
          </a:p>
          <a:p>
            <a:pPr algn="just"/>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r>
              <a:rPr lang="en-IN" b="1" dirty="0" smtClean="0"/>
              <a:t>Presidency towns’ insolvency act 1909- </a:t>
            </a:r>
            <a:r>
              <a:rPr lang="en-IN" dirty="0" smtClean="0"/>
              <a:t>This act applies in the presidency towns of </a:t>
            </a:r>
            <a:r>
              <a:rPr lang="en-IN" dirty="0" smtClean="0">
                <a:solidFill>
                  <a:srgbClr val="FF0000"/>
                </a:solidFill>
              </a:rPr>
              <a:t>Bombay, madras and Calcutta</a:t>
            </a:r>
            <a:r>
              <a:rPr lang="en-IN" dirty="0" smtClean="0"/>
              <a:t>.</a:t>
            </a:r>
          </a:p>
          <a:p>
            <a:pPr algn="just"/>
            <a:endParaRPr lang="en-IN" dirty="0" smtClean="0"/>
          </a:p>
          <a:p>
            <a:pPr algn="just"/>
            <a:r>
              <a:rPr lang="en-IN" b="1" dirty="0" smtClean="0"/>
              <a:t>Provincial   insolvency act 1920 - </a:t>
            </a:r>
            <a:r>
              <a:rPr lang="en-IN" dirty="0" smtClean="0"/>
              <a:t>THIS act applies in whole India except the presidency towns of Mumbai, madras and Calcutta. This act applies in other state except Mumbai madras and Calcutta.</a:t>
            </a:r>
          </a:p>
          <a:p>
            <a:pPr algn="just"/>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t>Differences between presidency town’s insolvency act and provincial insolvency act</a:t>
            </a:r>
            <a:endParaRPr lang="en-IN" sz="3200" dirty="0"/>
          </a:p>
        </p:txBody>
      </p:sp>
      <p:sp>
        <p:nvSpPr>
          <p:cNvPr id="3" name="Content Placeholder 2"/>
          <p:cNvSpPr>
            <a:spLocks noGrp="1"/>
          </p:cNvSpPr>
          <p:nvPr>
            <p:ph idx="1"/>
          </p:nvPr>
        </p:nvSpPr>
        <p:spPr/>
        <p:txBody>
          <a:bodyPr>
            <a:normAutofit fontScale="92500" lnSpcReduction="10000"/>
          </a:bodyPr>
          <a:lstStyle/>
          <a:p>
            <a:r>
              <a:rPr lang="en-IN" b="1" dirty="0" smtClean="0"/>
              <a:t>Presidency towns’ insolvency act </a:t>
            </a:r>
            <a:r>
              <a:rPr lang="en-IN" b="1" dirty="0" smtClean="0"/>
              <a:t>1909</a:t>
            </a:r>
          </a:p>
          <a:p>
            <a:r>
              <a:rPr lang="en-IN" dirty="0" smtClean="0"/>
              <a:t>1</a:t>
            </a:r>
            <a:r>
              <a:rPr lang="en-IN" dirty="0" smtClean="0"/>
              <a:t>. All kinds of tax payable to government i.e. sales tax, income tax, and water tax.</a:t>
            </a:r>
          </a:p>
          <a:p>
            <a:r>
              <a:rPr lang="en-IN" dirty="0" smtClean="0"/>
              <a:t>2.  Workers compensable payable.</a:t>
            </a:r>
          </a:p>
          <a:p>
            <a:r>
              <a:rPr lang="en-IN" dirty="0" smtClean="0"/>
              <a:t>3.  Salaries to clerk for last four months will not be more than Rs 300 only.</a:t>
            </a:r>
          </a:p>
          <a:p>
            <a:r>
              <a:rPr lang="en-IN" dirty="0" smtClean="0"/>
              <a:t>4. Wages payable to worker or servant for last four months will not be more than Rs100.</a:t>
            </a:r>
          </a:p>
          <a:p>
            <a:r>
              <a:rPr lang="en-IN" dirty="0" smtClean="0"/>
              <a:t>5. Rent payable to landlord for one month only.</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smtClean="0"/>
              <a:t>Provincial   insolvency act 1920 </a:t>
            </a:r>
            <a:endParaRPr lang="en-IN" b="1" dirty="0" smtClean="0"/>
          </a:p>
          <a:p>
            <a:r>
              <a:rPr lang="en-IN" dirty="0" smtClean="0"/>
              <a:t>1</a:t>
            </a:r>
            <a:r>
              <a:rPr lang="en-IN" dirty="0" smtClean="0"/>
              <a:t>. All kinds of tax payable to government i.e. sales tax, income tax, water tax .</a:t>
            </a:r>
          </a:p>
          <a:p>
            <a:r>
              <a:rPr lang="en-IN" dirty="0" smtClean="0"/>
              <a:t>2. Workers compensable payable</a:t>
            </a:r>
          </a:p>
          <a:p>
            <a:r>
              <a:rPr lang="en-IN" dirty="0" smtClean="0"/>
              <a:t>3. Salaries to clerk for last four months will not be more than Rs20 only.</a:t>
            </a:r>
          </a:p>
          <a:p>
            <a:r>
              <a:rPr lang="en-IN" dirty="0" smtClean="0"/>
              <a:t>4. Wages payable to worker or servant for last four months will not be more than Rs20 0nly.</a:t>
            </a:r>
          </a:p>
          <a:p>
            <a:r>
              <a:rPr lang="en-IN" dirty="0" smtClean="0"/>
              <a:t>5. No rent will be preferential.</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1776</Words>
  <Application>Microsoft Office PowerPoint</Application>
  <PresentationFormat>On-screen Show (4:3)</PresentationFormat>
  <Paragraphs>237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Insolvency Accounts</vt:lpstr>
      <vt:lpstr>Introduction</vt:lpstr>
      <vt:lpstr>Cases when the Act of Insolvency is Committed: </vt:lpstr>
      <vt:lpstr>Slide 4</vt:lpstr>
      <vt:lpstr>Slide 5</vt:lpstr>
      <vt:lpstr>Slide 6</vt:lpstr>
      <vt:lpstr>Slide 7</vt:lpstr>
      <vt:lpstr>Differences between presidency town’s insolvency act and provincial insolvency act</vt:lpstr>
      <vt:lpstr>Slide 9</vt:lpstr>
      <vt:lpstr>Slide 10</vt:lpstr>
      <vt:lpstr>Slide 11</vt:lpstr>
      <vt:lpstr>1. List A-Unsecured Creditors as per List A:</vt:lpstr>
      <vt:lpstr>2. List B-Fully Secured Creditors:</vt:lpstr>
      <vt:lpstr>3. List C-Partly Secured Creditors</vt:lpstr>
      <vt:lpstr>4. List D-Preferential Creditors:</vt:lpstr>
      <vt:lpstr>Slide 16</vt:lpstr>
      <vt:lpstr>Slide 17</vt:lpstr>
      <vt:lpstr>The following are the lists shown in the asset side of the Statement of Affairs: 5. List E-Properties: </vt:lpstr>
      <vt:lpstr>Slide 19</vt:lpstr>
      <vt:lpstr>Slide 20</vt:lpstr>
      <vt:lpstr>Slide 21</vt:lpstr>
      <vt:lpstr>Deficiency Account:</vt:lpstr>
      <vt:lpstr>On the left- hand side of Deficiency Account appears:</vt:lpstr>
      <vt:lpstr>Slide 24</vt:lpstr>
      <vt:lpstr>Priority of Payments:</vt:lpstr>
      <vt:lpstr>Slide 26</vt:lpstr>
      <vt:lpstr>Slide 27</vt:lpstr>
      <vt:lpstr>Slide 28</vt:lpstr>
      <vt:lpstr>Slide 29</vt:lpstr>
      <vt:lpstr>Slide 30</vt:lpstr>
      <vt:lpstr>Slide 31</vt:lpstr>
      <vt:lpstr>Format of Statement of Affairs:</vt:lpstr>
      <vt:lpstr>Deficiency A/c</vt:lpstr>
      <vt:lpstr>Slide 34</vt:lpstr>
      <vt:lpstr>Slide 35</vt:lpstr>
      <vt:lpstr>Slide 36</vt:lpstr>
      <vt:lpstr>Slide 37</vt:lpstr>
      <vt:lpstr>Slide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Insolvency Accounts</dc:title>
  <dc:creator>vishal goel</dc:creator>
  <cp:lastModifiedBy>vishalgoel</cp:lastModifiedBy>
  <cp:revision>61</cp:revision>
  <dcterms:created xsi:type="dcterms:W3CDTF">2006-08-16T00:00:00Z</dcterms:created>
  <dcterms:modified xsi:type="dcterms:W3CDTF">2017-05-10T09:48:46Z</dcterms:modified>
</cp:coreProperties>
</file>