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Hire Purchase and Instalment System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>Accounting treatment.</a:t>
            </a:r>
            <a:br>
              <a:rPr lang="en-IN" sz="2800" b="1" dirty="0" smtClean="0"/>
            </a:br>
            <a:r>
              <a:rPr lang="en-IN" sz="2800" dirty="0" smtClean="0"/>
              <a:t>Accounting treatment in the books of buyer and </a:t>
            </a:r>
            <a:r>
              <a:rPr lang="en-IN" sz="2800" dirty="0" smtClean="0"/>
              <a:t>seller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following methods are followed:</a:t>
            </a:r>
          </a:p>
          <a:p>
            <a:r>
              <a:rPr lang="en-IN" dirty="0" smtClean="0"/>
              <a:t>(1) Cash Price Method</a:t>
            </a:r>
          </a:p>
          <a:p>
            <a:r>
              <a:rPr lang="en-IN" dirty="0" smtClean="0"/>
              <a:t>(2) Interest Suspense Method</a:t>
            </a:r>
          </a:p>
          <a:p>
            <a:r>
              <a:rPr lang="en-IN" b="1" dirty="0" smtClean="0"/>
              <a:t>Cash Price Method:</a:t>
            </a:r>
          </a:p>
          <a:p>
            <a:r>
              <a:rPr lang="en-IN" dirty="0" smtClean="0"/>
              <a:t>Under this method, we will have to prepare the following ledger accounts:</a:t>
            </a:r>
          </a:p>
          <a:p>
            <a:r>
              <a:rPr lang="en-IN" dirty="0" smtClean="0"/>
              <a:t>(</a:t>
            </a:r>
            <a:r>
              <a:rPr lang="en-IN" dirty="0" err="1" smtClean="0"/>
              <a:t>i</a:t>
            </a:r>
            <a:r>
              <a:rPr lang="en-IN" dirty="0" smtClean="0"/>
              <a:t>) H.P</a:t>
            </a:r>
            <a:r>
              <a:rPr lang="en-IN" dirty="0" smtClean="0"/>
              <a:t>. Asset </a:t>
            </a:r>
            <a:r>
              <a:rPr lang="en-IN" dirty="0" smtClean="0"/>
              <a:t>Account.</a:t>
            </a:r>
          </a:p>
          <a:p>
            <a:r>
              <a:rPr lang="en-IN" dirty="0" smtClean="0"/>
              <a:t>(ii) Hire Vendor Account.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Accounting Entries: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04875"/>
            <a:ext cx="74676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76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Interest Suspense Method: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79248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76962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IN" sz="3200" b="1" dirty="0" smtClean="0"/>
              <a:t>In the Books of Vendor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sz="2000" dirty="0" smtClean="0"/>
              <a:t>Goods which are sold under HP system may be classified into two categories</a:t>
            </a:r>
            <a:r>
              <a:rPr lang="en-IN" sz="2000" dirty="0" smtClean="0"/>
              <a:t>.</a:t>
            </a:r>
          </a:p>
          <a:p>
            <a:pPr algn="just"/>
            <a:r>
              <a:rPr lang="en-IN" sz="2000" dirty="0" smtClean="0"/>
              <a:t>They </a:t>
            </a:r>
            <a:r>
              <a:rPr lang="en-IN" sz="2000" dirty="0" smtClean="0"/>
              <a:t>are</a:t>
            </a:r>
          </a:p>
          <a:p>
            <a:pPr algn="just"/>
            <a:r>
              <a:rPr lang="en-IN" sz="2000" dirty="0" smtClean="0"/>
              <a:t>(A) Items of large value and long life which buyers treat as fixed assets and</a:t>
            </a:r>
          </a:p>
          <a:p>
            <a:pPr algn="just"/>
            <a:r>
              <a:rPr lang="en-IN" sz="2000" dirty="0" smtClean="0"/>
              <a:t>(B) Small consumer items which are purchased by general public such as radios, TV sets, tape</a:t>
            </a:r>
          </a:p>
          <a:p>
            <a:pPr algn="just"/>
            <a:r>
              <a:rPr lang="en-IN" sz="2000" dirty="0" smtClean="0"/>
              <a:t>recorders, fans, washing machines, etc. </a:t>
            </a:r>
            <a:endParaRPr lang="en-IN" sz="2000" dirty="0" smtClean="0"/>
          </a:p>
          <a:p>
            <a:pPr algn="just"/>
            <a:r>
              <a:rPr lang="en-IN" sz="2000" dirty="0" smtClean="0"/>
              <a:t>The </a:t>
            </a:r>
            <a:r>
              <a:rPr lang="en-IN" sz="2000" dirty="0" smtClean="0"/>
              <a:t>buyers of such items being general public </a:t>
            </a:r>
            <a:r>
              <a:rPr lang="en-IN" sz="2000" dirty="0" smtClean="0"/>
              <a:t>do not </a:t>
            </a:r>
            <a:r>
              <a:rPr lang="en-IN" sz="2000" dirty="0" smtClean="0"/>
              <a:t>make any accounting entries. The accounting methods depend on the nature of </a:t>
            </a:r>
            <a:r>
              <a:rPr lang="en-IN" sz="2000" dirty="0" smtClean="0"/>
              <a:t>goods sold</a:t>
            </a:r>
            <a:r>
              <a:rPr lang="en-IN" sz="2000" dirty="0" smtClean="0"/>
              <a:t>. </a:t>
            </a:r>
            <a:endParaRPr lang="en-IN" sz="2000" dirty="0" smtClean="0"/>
          </a:p>
          <a:p>
            <a:pPr algn="just"/>
            <a:endParaRPr lang="en-IN" sz="2000" b="1" dirty="0" smtClean="0"/>
          </a:p>
          <a:p>
            <a:pPr algn="just"/>
            <a:r>
              <a:rPr lang="en-IN" sz="2000" b="1" dirty="0" smtClean="0"/>
              <a:t>Let </a:t>
            </a:r>
            <a:r>
              <a:rPr lang="en-IN" sz="2000" b="1" dirty="0" smtClean="0"/>
              <a:t>us discuss the accounting treatment for large items.</a:t>
            </a:r>
          </a:p>
          <a:p>
            <a:pPr algn="just"/>
            <a:r>
              <a:rPr lang="en-IN" sz="2000" b="1" dirty="0" smtClean="0"/>
              <a:t>(A) </a:t>
            </a:r>
            <a:r>
              <a:rPr lang="en-IN" sz="2000" b="1" i="1" dirty="0" smtClean="0"/>
              <a:t>Large items: In the case of hire-purchase sales there are three components in the selling</a:t>
            </a:r>
          </a:p>
          <a:p>
            <a:pPr algn="just"/>
            <a:r>
              <a:rPr lang="en-IN" sz="2000" dirty="0" smtClean="0"/>
              <a:t>price as shown below:</a:t>
            </a:r>
          </a:p>
          <a:p>
            <a:pPr algn="just"/>
            <a:r>
              <a:rPr lang="en-IN" sz="2000" dirty="0" smtClean="0"/>
              <a:t>    (</a:t>
            </a:r>
            <a:r>
              <a:rPr lang="en-IN" sz="2000" dirty="0" smtClean="0"/>
              <a:t>1) Cost Price</a:t>
            </a:r>
          </a:p>
          <a:p>
            <a:pPr algn="just"/>
            <a:r>
              <a:rPr lang="en-IN" sz="2000" dirty="0" smtClean="0"/>
              <a:t>+ (2) Gross Profit = Cash Price</a:t>
            </a:r>
          </a:p>
          <a:p>
            <a:pPr algn="just"/>
            <a:r>
              <a:rPr lang="en-IN" sz="2000" dirty="0" smtClean="0"/>
              <a:t>+ (3) Interest = Hire-Purchase sales price.</a:t>
            </a:r>
          </a:p>
          <a:p>
            <a:pPr algn="just"/>
            <a:r>
              <a:rPr lang="en-IN" sz="2000" dirty="0" smtClean="0"/>
              <a:t>The accounting methods generally recognize gross profit at the point of sale. Regarding interest</a:t>
            </a:r>
          </a:p>
          <a:p>
            <a:pPr algn="just"/>
            <a:r>
              <a:rPr lang="en-IN" sz="2000" dirty="0" smtClean="0"/>
              <a:t>there are two methods.</a:t>
            </a:r>
          </a:p>
          <a:p>
            <a:pPr algn="just"/>
            <a:r>
              <a:rPr lang="en-IN" sz="2000" b="1" dirty="0" smtClean="0"/>
              <a:t>(1) Sales Method.</a:t>
            </a:r>
          </a:p>
          <a:p>
            <a:pPr algn="just"/>
            <a:r>
              <a:rPr lang="en-IN" sz="2000" dirty="0" smtClean="0"/>
              <a:t>(2) Interest Suspense Method.</a:t>
            </a:r>
            <a:endParaRPr lang="en-IN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just"/>
            <a:r>
              <a:rPr lang="en-IN" sz="2000" b="1" dirty="0" smtClean="0"/>
              <a:t>Sales Method :</a:t>
            </a:r>
          </a:p>
          <a:p>
            <a:pPr algn="just"/>
            <a:r>
              <a:rPr lang="en-IN" sz="2000" dirty="0" smtClean="0"/>
              <a:t>Under this method, interest is recognized only when the instalment is due.</a:t>
            </a:r>
          </a:p>
          <a:p>
            <a:pPr algn="just"/>
            <a:r>
              <a:rPr lang="en-IN" sz="2000" dirty="0" smtClean="0"/>
              <a:t>Accounting Entries:</a:t>
            </a:r>
            <a:endParaRPr lang="en-IN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95413"/>
            <a:ext cx="8229599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897563"/>
          </a:xfrm>
        </p:spPr>
        <p:txBody>
          <a:bodyPr>
            <a:normAutofit/>
          </a:bodyPr>
          <a:lstStyle/>
          <a:p>
            <a:r>
              <a:rPr lang="en-IN" sz="2000" b="1" dirty="0" smtClean="0"/>
              <a:t>Interest Suspense Method </a:t>
            </a:r>
            <a:r>
              <a:rPr lang="en-IN" sz="2000" b="1" dirty="0" smtClean="0"/>
              <a:t>:</a:t>
            </a:r>
          </a:p>
          <a:p>
            <a:pPr algn="just">
              <a:buNone/>
            </a:pPr>
            <a:r>
              <a:rPr lang="en-IN" sz="2000" dirty="0" smtClean="0"/>
              <a:t>	In </a:t>
            </a:r>
            <a:r>
              <a:rPr lang="en-IN" sz="2000" dirty="0" smtClean="0"/>
              <a:t>this method the total interest is credited to interest suspense account and is transferred </a:t>
            </a:r>
            <a:r>
              <a:rPr lang="en-IN" sz="2000" dirty="0" smtClean="0"/>
              <a:t>to interest </a:t>
            </a:r>
            <a:r>
              <a:rPr lang="en-IN" sz="2000" dirty="0" smtClean="0"/>
              <a:t>account proper at the end of each </a:t>
            </a:r>
            <a:r>
              <a:rPr lang="en-IN" sz="2000" dirty="0" smtClean="0"/>
              <a:t>accounting period</a:t>
            </a:r>
            <a:r>
              <a:rPr lang="en-IN" sz="2000" dirty="0" smtClean="0"/>
              <a:t>.</a:t>
            </a:r>
            <a:br>
              <a:rPr lang="en-IN" sz="2000" dirty="0" smtClean="0"/>
            </a:br>
            <a:endParaRPr lang="en-IN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IN" sz="3200" b="1" dirty="0" smtClean="0"/>
              <a:t/>
            </a:r>
            <a:br>
              <a:rPr lang="en-IN" sz="3200" b="1" dirty="0" smtClean="0"/>
            </a:br>
            <a:r>
              <a:rPr lang="en-IN" sz="3200" b="1" dirty="0" smtClean="0"/>
              <a:t>DEFAULT </a:t>
            </a:r>
            <a:r>
              <a:rPr lang="en-IN" sz="3200" b="1" dirty="0" smtClean="0"/>
              <a:t>AND REPOSSESSION</a:t>
            </a:r>
            <a:br>
              <a:rPr lang="en-IN" sz="3200" b="1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2000" dirty="0" smtClean="0"/>
              <a:t>When hirer is in default in making payments in time, the owner takes back the possession </a:t>
            </a:r>
            <a:r>
              <a:rPr lang="en-IN" sz="2000" dirty="0" smtClean="0"/>
              <a:t>of goods</a:t>
            </a:r>
            <a:r>
              <a:rPr lang="en-IN" sz="2000" dirty="0" smtClean="0"/>
              <a:t>. There are two possibilities:</a:t>
            </a:r>
          </a:p>
          <a:p>
            <a:pPr algn="just"/>
            <a:r>
              <a:rPr lang="en-IN" sz="2000" b="1" dirty="0" smtClean="0"/>
              <a:t>(a) Complete repossession</a:t>
            </a:r>
            <a:r>
              <a:rPr lang="en-IN" sz="2000" b="1" i="1" dirty="0" smtClean="0"/>
              <a:t> When seller takes back the possession of complete goods.</a:t>
            </a:r>
          </a:p>
          <a:p>
            <a:pPr algn="just"/>
            <a:r>
              <a:rPr lang="en-IN" sz="2000" dirty="0" smtClean="0"/>
              <a:t>Accounting treatment in this case is as follows:</a:t>
            </a:r>
          </a:p>
          <a:p>
            <a:pPr algn="just"/>
            <a:r>
              <a:rPr lang="en-IN" sz="2000" b="1" i="1" dirty="0" smtClean="0"/>
              <a:t>Books of Purchaser</a:t>
            </a:r>
          </a:p>
          <a:p>
            <a:pPr algn="just"/>
            <a:r>
              <a:rPr lang="en-IN" sz="2000" dirty="0" smtClean="0"/>
              <a:t>1. All entries, except the entry for payment, are passed as usual up to the date of</a:t>
            </a:r>
          </a:p>
          <a:p>
            <a:pPr algn="just"/>
            <a:r>
              <a:rPr lang="en-IN" sz="2000" dirty="0" smtClean="0"/>
              <a:t>default.</a:t>
            </a:r>
          </a:p>
          <a:p>
            <a:pPr algn="just"/>
            <a:r>
              <a:rPr lang="en-IN" sz="2000" dirty="0" smtClean="0"/>
              <a:t>2. Buyer closes the account of seller by debiting his account. The same amount will be</a:t>
            </a:r>
          </a:p>
          <a:p>
            <a:pPr algn="just"/>
            <a:r>
              <a:rPr lang="en-IN" sz="2000" dirty="0" smtClean="0"/>
              <a:t>credited to asset account.</a:t>
            </a:r>
          </a:p>
          <a:p>
            <a:pPr algn="just"/>
            <a:r>
              <a:rPr lang="en-IN" sz="2000" dirty="0" smtClean="0"/>
              <a:t>3. Any balance left in asset account is closed by transferring to profit and loss account.</a:t>
            </a:r>
          </a:p>
          <a:p>
            <a:pPr algn="just"/>
            <a:r>
              <a:rPr lang="en-IN" sz="2000" b="1" i="1" dirty="0" smtClean="0"/>
              <a:t>Books of Seller</a:t>
            </a:r>
          </a:p>
          <a:p>
            <a:pPr algn="just"/>
            <a:r>
              <a:rPr lang="en-IN" sz="2000" dirty="0" smtClean="0"/>
              <a:t>1. All entries, except the entry for payment, are passed as usual up to the date of</a:t>
            </a:r>
          </a:p>
          <a:p>
            <a:pPr algn="just"/>
            <a:r>
              <a:rPr lang="en-IN" sz="2000" dirty="0" smtClean="0"/>
              <a:t>default.</a:t>
            </a:r>
          </a:p>
          <a:p>
            <a:pPr algn="just"/>
            <a:r>
              <a:rPr lang="en-IN" sz="2000" dirty="0" smtClean="0"/>
              <a:t>2. Seller closes purchaser’s account by crediting his account (by the amount credit given)</a:t>
            </a:r>
          </a:p>
          <a:p>
            <a:pPr algn="just"/>
            <a:r>
              <a:rPr lang="en-IN" sz="2000" dirty="0" smtClean="0"/>
              <a:t>and debiting goods returned account (a new account).</a:t>
            </a:r>
          </a:p>
          <a:p>
            <a:pPr algn="just"/>
            <a:r>
              <a:rPr lang="en-IN" sz="2000" dirty="0" smtClean="0"/>
              <a:t>3. Goods returned account, as opened, is further debited with expenses incurred on </a:t>
            </a:r>
            <a:r>
              <a:rPr lang="en-IN" sz="2000" dirty="0" smtClean="0"/>
              <a:t>repair of </a:t>
            </a:r>
            <a:r>
              <a:rPr lang="en-IN" sz="2000" dirty="0" smtClean="0"/>
              <a:t>the goods and credited with actual resale price. Any balance in this account, </a:t>
            </a:r>
            <a:r>
              <a:rPr lang="en-IN" sz="2000" dirty="0" smtClean="0"/>
              <a:t>being profit </a:t>
            </a:r>
            <a:r>
              <a:rPr lang="en-IN" sz="2000" dirty="0" smtClean="0"/>
              <a:t>or loss on resale, is transferred to profit and loss account.</a:t>
            </a:r>
            <a:endParaRPr lang="en-IN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IN" sz="2400" b="1" dirty="0" smtClean="0"/>
              <a:t>Illustration 4 :</a:t>
            </a:r>
          </a:p>
          <a:p>
            <a:pPr algn="just"/>
            <a:r>
              <a:rPr lang="en-IN" sz="2400" i="1" dirty="0" smtClean="0"/>
              <a:t>X purchased a truck for Rs. 2,80,000, payment to be made Rs. 91,000 down and 3 </a:t>
            </a:r>
            <a:r>
              <a:rPr lang="en-IN" sz="2400" i="1" dirty="0" smtClean="0"/>
              <a:t>installments </a:t>
            </a:r>
            <a:r>
              <a:rPr lang="en-IN" sz="2400" dirty="0" smtClean="0"/>
              <a:t>of </a:t>
            </a:r>
            <a:r>
              <a:rPr lang="en-IN" sz="2400" dirty="0" smtClean="0"/>
              <a:t>Rs. 76</a:t>
            </a:r>
            <a:r>
              <a:rPr lang="en-IN" sz="2400" i="1" dirty="0" smtClean="0"/>
              <a:t>,000 each at the end of each year. Rate of interest is charged at 10% p.a. Buyer </a:t>
            </a:r>
            <a:r>
              <a:rPr lang="en-IN" sz="2400" i="1" dirty="0" smtClean="0"/>
              <a:t>depreciates </a:t>
            </a:r>
            <a:r>
              <a:rPr lang="en-IN" sz="2400" dirty="0" smtClean="0"/>
              <a:t>assets </a:t>
            </a:r>
            <a:r>
              <a:rPr lang="en-IN" sz="2400" dirty="0" smtClean="0"/>
              <a:t>at 15% p.a. on written down value method.</a:t>
            </a:r>
          </a:p>
          <a:p>
            <a:pPr algn="just"/>
            <a:r>
              <a:rPr lang="en-IN" sz="2400" dirty="0" smtClean="0"/>
              <a:t>Because of financial difficulties, X</a:t>
            </a:r>
            <a:r>
              <a:rPr lang="en-IN" sz="2400" i="1" dirty="0" smtClean="0"/>
              <a:t>, after having paid down payment and first </a:t>
            </a:r>
            <a:r>
              <a:rPr lang="en-IN" sz="2400" i="1" dirty="0" err="1" smtClean="0"/>
              <a:t>installment</a:t>
            </a:r>
            <a:r>
              <a:rPr lang="en-IN" sz="2400" i="1" dirty="0" smtClean="0"/>
              <a:t> to </a:t>
            </a:r>
            <a:r>
              <a:rPr lang="en-IN" sz="2400" i="1" dirty="0" smtClean="0"/>
              <a:t>the </a:t>
            </a:r>
            <a:r>
              <a:rPr lang="en-IN" sz="2400" dirty="0" smtClean="0"/>
              <a:t>end </a:t>
            </a:r>
            <a:r>
              <a:rPr lang="en-IN" sz="2400" dirty="0" smtClean="0"/>
              <a:t>of 1st year could not pay second </a:t>
            </a:r>
            <a:r>
              <a:rPr lang="en-IN" sz="2400" dirty="0" err="1" smtClean="0"/>
              <a:t>installment</a:t>
            </a:r>
            <a:r>
              <a:rPr lang="en-IN" sz="2400" dirty="0" smtClean="0"/>
              <a:t> and seller took possession of the truck.  Seller</a:t>
            </a:r>
            <a:r>
              <a:rPr lang="en-IN" sz="2400" dirty="0" smtClean="0"/>
              <a:t>, after </a:t>
            </a:r>
            <a:r>
              <a:rPr lang="en-IN" sz="2400" dirty="0" smtClean="0"/>
              <a:t>spending Rs. 9,200 on repairs of the asset sold for Rs. </a:t>
            </a:r>
            <a:r>
              <a:rPr lang="en-IN" sz="2400" i="1" dirty="0" smtClean="0"/>
              <a:t>150,000. Show the relevant </a:t>
            </a:r>
            <a:r>
              <a:rPr lang="en-IN" sz="2400" i="1" dirty="0" smtClean="0"/>
              <a:t>accounts </a:t>
            </a:r>
            <a:r>
              <a:rPr lang="en-IN" sz="2400" dirty="0" smtClean="0"/>
              <a:t>in </a:t>
            </a:r>
            <a:r>
              <a:rPr lang="en-IN" sz="2400" dirty="0" smtClean="0"/>
              <a:t>the books of the purchaser &amp; the vendor.</a:t>
            </a:r>
            <a:endParaRPr lang="en-IN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897563"/>
          </a:xfrm>
        </p:spPr>
        <p:txBody>
          <a:bodyPr>
            <a:normAutofit fontScale="92500"/>
          </a:bodyPr>
          <a:lstStyle/>
          <a:p>
            <a:pPr algn="just"/>
            <a:r>
              <a:rPr lang="en-IN" sz="2400" i="1" dirty="0" smtClean="0">
                <a:solidFill>
                  <a:srgbClr val="FF0000"/>
                </a:solidFill>
              </a:rPr>
              <a:t>b) </a:t>
            </a:r>
            <a:r>
              <a:rPr lang="en-IN" sz="2400" b="1" i="1" dirty="0" smtClean="0">
                <a:solidFill>
                  <a:srgbClr val="FF0000"/>
                </a:solidFill>
              </a:rPr>
              <a:t>Partial Repossession - When seller takes possession of only part of the total asset </a:t>
            </a:r>
            <a:r>
              <a:rPr lang="en-IN" sz="2400" b="1" i="1" dirty="0" smtClean="0">
                <a:solidFill>
                  <a:srgbClr val="FF0000"/>
                </a:solidFill>
              </a:rPr>
              <a:t>sold </a:t>
            </a:r>
            <a:r>
              <a:rPr lang="en-IN" sz="2400" b="1" dirty="0" smtClean="0">
                <a:solidFill>
                  <a:srgbClr val="FF0000"/>
                </a:solidFill>
              </a:rPr>
              <a:t>to </a:t>
            </a:r>
            <a:r>
              <a:rPr lang="en-IN" sz="2400" b="1" dirty="0" smtClean="0">
                <a:solidFill>
                  <a:srgbClr val="FF0000"/>
                </a:solidFill>
              </a:rPr>
              <a:t>buyer. </a:t>
            </a:r>
            <a:endParaRPr lang="en-IN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IN" sz="2000" b="1" dirty="0" smtClean="0"/>
              <a:t>In </a:t>
            </a:r>
            <a:r>
              <a:rPr lang="en-IN" sz="2000" b="1" dirty="0" smtClean="0"/>
              <a:t>this case accounting entries in the books of both the parties are similar </a:t>
            </a:r>
            <a:r>
              <a:rPr lang="en-IN" sz="2000" b="1" dirty="0" smtClean="0"/>
              <a:t>to </a:t>
            </a:r>
            <a:r>
              <a:rPr lang="en-IN" sz="2000" dirty="0" smtClean="0"/>
              <a:t>those </a:t>
            </a:r>
            <a:r>
              <a:rPr lang="en-IN" sz="2000" dirty="0" smtClean="0"/>
              <a:t>done in the first case. The additional precautions to be taken are as follows:</a:t>
            </a:r>
          </a:p>
          <a:p>
            <a:pPr algn="just"/>
            <a:r>
              <a:rPr lang="en-IN" sz="2000" i="1" dirty="0" smtClean="0"/>
              <a:t>(</a:t>
            </a:r>
            <a:r>
              <a:rPr lang="en-IN" sz="2000" i="1" dirty="0" err="1" smtClean="0"/>
              <a:t>i</a:t>
            </a:r>
            <a:r>
              <a:rPr lang="en-IN" sz="2000" i="1" dirty="0" smtClean="0"/>
              <a:t>) </a:t>
            </a:r>
            <a:r>
              <a:rPr lang="en-IN" sz="2000" b="1" i="1" u="sng" dirty="0" smtClean="0"/>
              <a:t>Both buyer and seller do not close seller’s and buyer’s account in their respective</a:t>
            </a:r>
          </a:p>
          <a:p>
            <a:pPr algn="just"/>
            <a:r>
              <a:rPr lang="en-IN" sz="2000" b="1" u="sng" dirty="0" smtClean="0"/>
              <a:t>books. </a:t>
            </a:r>
            <a:r>
              <a:rPr lang="en-IN" sz="2000" dirty="0" smtClean="0"/>
              <a:t>The entry is passed with the agreed value of the asset which is taken away by</a:t>
            </a:r>
          </a:p>
          <a:p>
            <a:pPr algn="just"/>
            <a:r>
              <a:rPr lang="en-IN" sz="2000" dirty="0" smtClean="0"/>
              <a:t>the seller. The basis for finding out the value of asset taken away is given in the question.</a:t>
            </a:r>
          </a:p>
          <a:p>
            <a:pPr algn="just"/>
            <a:r>
              <a:rPr lang="en-IN" sz="2000" i="1" dirty="0" smtClean="0"/>
              <a:t>(ii) The buyer finds out the value of asset still left with him using the normal rate of</a:t>
            </a:r>
          </a:p>
          <a:p>
            <a:pPr algn="just"/>
            <a:r>
              <a:rPr lang="en-IN" sz="2000" i="1" dirty="0" smtClean="0"/>
              <a:t>depreciation. He keeps the asset account open. This account shows the balance of that</a:t>
            </a:r>
          </a:p>
          <a:p>
            <a:pPr algn="just"/>
            <a:r>
              <a:rPr lang="en-IN" sz="2000" dirty="0" smtClean="0"/>
              <a:t>asset which is left to him by the seller </a:t>
            </a:r>
            <a:endParaRPr lang="en-IN" sz="2000" dirty="0" smtClean="0"/>
          </a:p>
          <a:p>
            <a:pPr algn="just"/>
            <a:r>
              <a:rPr lang="en-IN" sz="2000" i="1" dirty="0" smtClean="0"/>
              <a:t>(</a:t>
            </a:r>
            <a:r>
              <a:rPr lang="en-IN" sz="2000" i="1" dirty="0" smtClean="0"/>
              <a:t>iii) After crediting the asset </a:t>
            </a:r>
            <a:r>
              <a:rPr lang="en-IN" sz="2000" i="1" dirty="0" smtClean="0"/>
              <a:t>account </a:t>
            </a:r>
            <a:r>
              <a:rPr lang="en-IN" sz="2000" dirty="0" smtClean="0"/>
              <a:t>(</a:t>
            </a:r>
            <a:r>
              <a:rPr lang="en-IN" sz="2000" dirty="0" smtClean="0"/>
              <a:t>in buyer’s books) with the value of asset taken away by the seller (with </a:t>
            </a:r>
            <a:r>
              <a:rPr lang="en-IN" sz="2000" dirty="0" smtClean="0"/>
              <a:t>such value </a:t>
            </a:r>
            <a:r>
              <a:rPr lang="en-IN" sz="2000" dirty="0" smtClean="0"/>
              <a:t>as agreed upon) and after keeping the balance of the asset left [</a:t>
            </a:r>
            <a:r>
              <a:rPr lang="en-IN" sz="2000" dirty="0" smtClean="0"/>
              <a:t>normal value </a:t>
            </a:r>
            <a:r>
              <a:rPr lang="en-IN" sz="2000" dirty="0" smtClean="0"/>
              <a:t>as calculated in </a:t>
            </a:r>
            <a:r>
              <a:rPr lang="en-IN" sz="2000" i="1" dirty="0" smtClean="0"/>
              <a:t>(ii) above], the difference shown by the asset </a:t>
            </a:r>
            <a:r>
              <a:rPr lang="en-IN" sz="2000" i="1" dirty="0" smtClean="0"/>
              <a:t>account </a:t>
            </a:r>
            <a:r>
              <a:rPr lang="en-IN" sz="2000" dirty="0" smtClean="0"/>
              <a:t>represents </a:t>
            </a:r>
            <a:r>
              <a:rPr lang="en-IN" sz="2000" dirty="0" smtClean="0"/>
              <a:t>either profit or loss on default. This difference is transferred to profit </a:t>
            </a:r>
            <a:r>
              <a:rPr lang="en-IN" sz="2000" dirty="0" smtClean="0"/>
              <a:t>and loss </a:t>
            </a:r>
            <a:r>
              <a:rPr lang="en-IN" sz="2000" dirty="0" smtClean="0"/>
              <a:t>account.</a:t>
            </a:r>
            <a:endParaRPr lang="en-IN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Illustration 5 :</a:t>
            </a:r>
          </a:p>
          <a:p>
            <a:pPr algn="just"/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Z Ltd. purchased seven trucks on hire purchase on 1st July, 2005. The cash purchase price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of each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truck was Rs 1,00,000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company has to pay 20% of the cash purchase price at the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time of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delivery and the balance in five half yearly instalment starting from 31st December,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2005 with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interest at 5% per annum at half yearly rest. </a:t>
            </a: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the Company's failure to pay the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instalment due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on 30th June 2006, it was agreed that the Company would return 3 trucks to the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vender and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the remaining four would be retained. </a:t>
            </a: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vendor agreed to allow him a credit for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the amount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paid against these 3 trucks less 25%. </a:t>
            </a: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Show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the relevant Accounts in the books of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the purchase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and vendor assuming the books are closed in June every year and depreciation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@ 20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% p.a. is charged on Trucks. Vendor after spending Rs. 2,000 on repairs sold away all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the three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trucks for Rs. 80,000.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It is not always possible by a purchaser to meet up the higher demand for goods due to </a:t>
            </a:r>
            <a:r>
              <a:rPr lang="en-IN" dirty="0" smtClean="0"/>
              <a:t>immediate cash </a:t>
            </a:r>
            <a:r>
              <a:rPr lang="en-IN" dirty="0" smtClean="0"/>
              <a:t>payment. </a:t>
            </a:r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To </a:t>
            </a:r>
            <a:r>
              <a:rPr lang="en-IN" dirty="0" smtClean="0"/>
              <a:t>meet this demand the concept of Hire purchase is very popular in </a:t>
            </a:r>
            <a:r>
              <a:rPr lang="en-IN" dirty="0" smtClean="0"/>
              <a:t>the market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5516563"/>
          </a:xfrm>
        </p:spPr>
        <p:txBody>
          <a:bodyPr>
            <a:noAutofit/>
          </a:bodyPr>
          <a:lstStyle/>
          <a:p>
            <a:pPr algn="just"/>
            <a:r>
              <a:rPr lang="en-IN" sz="2000" b="1" dirty="0" smtClean="0"/>
              <a:t>Illustration 6 :</a:t>
            </a:r>
          </a:p>
          <a:p>
            <a:pPr algn="just"/>
            <a:r>
              <a:rPr lang="en-IN" sz="2000" dirty="0" smtClean="0"/>
              <a:t>HT Ltd. purchased three electric motors costing Rs. 10,000 each from KM Ltd on 1st January</a:t>
            </a:r>
            <a:r>
              <a:rPr lang="en-IN" sz="2000" dirty="0" smtClean="0"/>
              <a:t>, 2004 </a:t>
            </a:r>
            <a:r>
              <a:rPr lang="en-IN" sz="2000" dirty="0" smtClean="0"/>
              <a:t>on the hire purchase system. </a:t>
            </a:r>
            <a:endParaRPr lang="en-IN" sz="2000" dirty="0" smtClean="0"/>
          </a:p>
          <a:p>
            <a:pPr algn="just"/>
            <a:r>
              <a:rPr lang="en-IN" sz="2000" dirty="0" smtClean="0"/>
              <a:t>The </a:t>
            </a:r>
            <a:r>
              <a:rPr lang="en-IN" sz="2000" dirty="0" smtClean="0"/>
              <a:t>terms were : Payment on delivery Rs 2,500 for </a:t>
            </a:r>
            <a:r>
              <a:rPr lang="en-IN" sz="2000" dirty="0" smtClean="0"/>
              <a:t>each motor </a:t>
            </a:r>
            <a:r>
              <a:rPr lang="en-IN" sz="2000" dirty="0" smtClean="0"/>
              <a:t>and balance of the principal amount by 3 equal instalments plus interest at 15% </a:t>
            </a:r>
            <a:r>
              <a:rPr lang="en-IN" sz="2000" dirty="0" smtClean="0"/>
              <a:t>per annum </a:t>
            </a:r>
            <a:r>
              <a:rPr lang="en-IN" sz="2000" dirty="0" smtClean="0"/>
              <a:t>to be paid at the end of each year. </a:t>
            </a:r>
            <a:endParaRPr lang="en-IN" sz="2000" dirty="0" smtClean="0"/>
          </a:p>
          <a:p>
            <a:pPr algn="just"/>
            <a:r>
              <a:rPr lang="en-IN" sz="2000" dirty="0" smtClean="0"/>
              <a:t>HT</a:t>
            </a:r>
            <a:r>
              <a:rPr lang="en-IN" sz="2000" dirty="0" smtClean="0"/>
              <a:t>. Ltd writes off 25% depreciation each year on </a:t>
            </a:r>
            <a:r>
              <a:rPr lang="en-IN" sz="2000" dirty="0" smtClean="0"/>
              <a:t>the diminishing </a:t>
            </a:r>
            <a:r>
              <a:rPr lang="en-IN" sz="2000" dirty="0" smtClean="0"/>
              <a:t>balance method. HT. Ltd failed to pay the last instalment. KM. Ltd </a:t>
            </a:r>
            <a:r>
              <a:rPr lang="en-IN" sz="2000" dirty="0" smtClean="0"/>
              <a:t>repossessed two </a:t>
            </a:r>
            <a:r>
              <a:rPr lang="en-IN" sz="2000" dirty="0" smtClean="0"/>
              <a:t>motors adjusting values against the amount due. </a:t>
            </a:r>
            <a:endParaRPr lang="en-IN" sz="2000" dirty="0" smtClean="0"/>
          </a:p>
          <a:p>
            <a:pPr algn="just"/>
            <a:r>
              <a:rPr lang="en-IN" sz="2000" dirty="0" smtClean="0"/>
              <a:t>The </a:t>
            </a:r>
            <a:r>
              <a:rPr lang="en-IN" sz="2000" dirty="0" smtClean="0"/>
              <a:t>repossession was done on 1st January</a:t>
            </a:r>
            <a:r>
              <a:rPr lang="en-IN" sz="2000" dirty="0" smtClean="0"/>
              <a:t>, 2007 </a:t>
            </a:r>
            <a:r>
              <a:rPr lang="en-IN" sz="2000" dirty="0" smtClean="0"/>
              <a:t>on the basis of 40% depreciation on the </a:t>
            </a:r>
            <a:r>
              <a:rPr lang="en-IN" sz="2000" dirty="0" smtClean="0"/>
              <a:t>diminishing </a:t>
            </a:r>
            <a:r>
              <a:rPr lang="en-IN" sz="2000" dirty="0" smtClean="0"/>
              <a:t>balance method. </a:t>
            </a:r>
            <a:endParaRPr lang="en-IN" sz="2000" dirty="0" smtClean="0"/>
          </a:p>
          <a:p>
            <a:pPr algn="just"/>
            <a:r>
              <a:rPr lang="en-IN" sz="2000" dirty="0" smtClean="0"/>
              <a:t>You </a:t>
            </a:r>
            <a:r>
              <a:rPr lang="en-IN" sz="2000" dirty="0" smtClean="0"/>
              <a:t>are required to:</a:t>
            </a:r>
          </a:p>
          <a:p>
            <a:pPr algn="just"/>
            <a:r>
              <a:rPr lang="en-IN" sz="2000" dirty="0" smtClean="0"/>
              <a:t>(a) Write up the ledger accounts in the books of H.T. Ltd showing the above transactions </a:t>
            </a:r>
            <a:r>
              <a:rPr lang="en-IN" sz="2000" dirty="0" err="1" smtClean="0"/>
              <a:t>upto</a:t>
            </a:r>
            <a:r>
              <a:rPr lang="en-IN" sz="2000" dirty="0" smtClean="0"/>
              <a:t> 1.1.2007</a:t>
            </a:r>
            <a:r>
              <a:rPr lang="en-IN" sz="2000" dirty="0" smtClean="0"/>
              <a:t>, and </a:t>
            </a:r>
            <a:endParaRPr lang="en-IN" sz="2000" dirty="0" smtClean="0"/>
          </a:p>
          <a:p>
            <a:pPr algn="just"/>
            <a:r>
              <a:rPr lang="en-IN" sz="2000" dirty="0" smtClean="0"/>
              <a:t>(</a:t>
            </a:r>
            <a:r>
              <a:rPr lang="en-IN" sz="2000" dirty="0" smtClean="0"/>
              <a:t>b) Show the disclosure of the balance arising from the above in the </a:t>
            </a:r>
            <a:r>
              <a:rPr lang="en-IN" sz="2000" dirty="0" smtClean="0"/>
              <a:t>Balance Sheet </a:t>
            </a:r>
            <a:r>
              <a:rPr lang="en-IN" sz="2000" dirty="0" smtClean="0"/>
              <a:t>of H.T. Ltd an on 31st December 2006.</a:t>
            </a:r>
            <a:endParaRPr lang="en-IN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en-IN" sz="2000" b="1" dirty="0" smtClean="0"/>
              <a:t>Illustration 7 :</a:t>
            </a:r>
          </a:p>
          <a:p>
            <a:pPr algn="just"/>
            <a:r>
              <a:rPr lang="en-IN" sz="2000" dirty="0" smtClean="0"/>
              <a:t>On 1.1.2004, B &amp; Co. bought 5 computers from </a:t>
            </a:r>
            <a:r>
              <a:rPr lang="en-IN" sz="2000" dirty="0" err="1" smtClean="0"/>
              <a:t>Chirag</a:t>
            </a:r>
            <a:r>
              <a:rPr lang="en-IN" sz="2000" dirty="0" smtClean="0"/>
              <a:t> Computers on hire-purchase. </a:t>
            </a:r>
            <a:r>
              <a:rPr lang="en-IN" sz="2000" dirty="0" smtClean="0"/>
              <a:t>The cash </a:t>
            </a:r>
            <a:r>
              <a:rPr lang="en-IN" sz="2000" dirty="0" smtClean="0"/>
              <a:t>price of each computer was Rs 20,000. </a:t>
            </a:r>
            <a:endParaRPr lang="en-IN" sz="2000" dirty="0" smtClean="0"/>
          </a:p>
          <a:p>
            <a:pPr algn="just"/>
            <a:r>
              <a:rPr lang="en-IN" sz="2000" dirty="0" smtClean="0"/>
              <a:t>It </a:t>
            </a:r>
            <a:r>
              <a:rPr lang="en-IN" sz="2000" dirty="0" smtClean="0"/>
              <a:t>was agreed Rs 30,000 each at the end of </a:t>
            </a:r>
            <a:r>
              <a:rPr lang="en-IN" sz="2000" dirty="0" smtClean="0"/>
              <a:t>each year</a:t>
            </a:r>
            <a:r>
              <a:rPr lang="en-IN" sz="2000" dirty="0" smtClean="0"/>
              <a:t>. The Vendor charges interest @ 10% p.a. The buyer depreciates computers at 20% p.a. </a:t>
            </a:r>
            <a:r>
              <a:rPr lang="en-IN" sz="2000" dirty="0" smtClean="0"/>
              <a:t>on the </a:t>
            </a:r>
            <a:r>
              <a:rPr lang="en-IN" sz="2000" dirty="0" smtClean="0"/>
              <a:t>diminishing balance method</a:t>
            </a:r>
            <a:r>
              <a:rPr lang="en-IN" sz="2000" dirty="0" smtClean="0"/>
              <a:t>. </a:t>
            </a:r>
          </a:p>
          <a:p>
            <a:pPr algn="just"/>
            <a:r>
              <a:rPr lang="en-IN" sz="2000" dirty="0" smtClean="0"/>
              <a:t>B </a:t>
            </a:r>
            <a:r>
              <a:rPr lang="en-IN" sz="2000" dirty="0" smtClean="0"/>
              <a:t>&amp; Co. paid cash down of Rs. 5,000 each and two instalments but failed to pay the </a:t>
            </a:r>
            <a:r>
              <a:rPr lang="en-IN" sz="2000" dirty="0" smtClean="0"/>
              <a:t>last instalment</a:t>
            </a:r>
            <a:r>
              <a:rPr lang="en-IN" sz="2000" dirty="0" smtClean="0"/>
              <a:t>. Consequently, the Computers Co. repossessed three sets, leaving two sets </a:t>
            </a:r>
            <a:r>
              <a:rPr lang="en-IN" sz="2000" dirty="0" smtClean="0"/>
              <a:t>with the </a:t>
            </a:r>
            <a:r>
              <a:rPr lang="en-IN" sz="2000" dirty="0" smtClean="0"/>
              <a:t>buyer and adjusting the value of 3 sets against the amount due. </a:t>
            </a:r>
            <a:endParaRPr lang="en-IN" sz="2000" dirty="0" smtClean="0"/>
          </a:p>
          <a:p>
            <a:pPr algn="just"/>
            <a:r>
              <a:rPr lang="en-IN" sz="2000" dirty="0" smtClean="0"/>
              <a:t>The </a:t>
            </a:r>
            <a:r>
              <a:rPr lang="en-IN" sz="2000" dirty="0" smtClean="0"/>
              <a:t>sets repossessed </a:t>
            </a:r>
            <a:r>
              <a:rPr lang="en-IN" sz="2000" dirty="0" smtClean="0"/>
              <a:t>were valued </a:t>
            </a:r>
            <a:r>
              <a:rPr lang="en-IN" sz="2000" dirty="0" smtClean="0"/>
              <a:t>on the basis of 30% depreciation p.a. on the written down value. The sets </a:t>
            </a:r>
            <a:r>
              <a:rPr lang="en-IN" sz="2000" dirty="0" smtClean="0"/>
              <a:t>repossessed were </a:t>
            </a:r>
            <a:r>
              <a:rPr lang="en-IN" sz="2000" dirty="0" smtClean="0"/>
              <a:t>sold by the </a:t>
            </a:r>
            <a:r>
              <a:rPr lang="en-IN" sz="2000" dirty="0" err="1" smtClean="0"/>
              <a:t>Chirag</a:t>
            </a:r>
            <a:r>
              <a:rPr lang="en-IN" sz="2000" dirty="0" smtClean="0"/>
              <a:t> Computers for Rs 30,000 after necessary </a:t>
            </a:r>
            <a:r>
              <a:rPr lang="en-IN" sz="2000" dirty="0" err="1" smtClean="0"/>
              <a:t>rapairs</a:t>
            </a:r>
            <a:r>
              <a:rPr lang="en-IN" sz="2000" dirty="0" smtClean="0"/>
              <a:t> amounting to </a:t>
            </a:r>
            <a:r>
              <a:rPr lang="en-IN" sz="2000" dirty="0" smtClean="0"/>
              <a:t>Rs 5,000 </a:t>
            </a:r>
            <a:r>
              <a:rPr lang="en-IN" sz="2000" dirty="0" smtClean="0"/>
              <a:t>on 30th June 2007.</a:t>
            </a:r>
          </a:p>
          <a:p>
            <a:pPr algn="just"/>
            <a:r>
              <a:rPr lang="en-IN" sz="2000" b="1" i="1" dirty="0" smtClean="0"/>
              <a:t>Required : Open the necessary ledger account in the books of both the parties.</a:t>
            </a:r>
            <a:endParaRPr lang="en-IN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6600" dirty="0" smtClean="0"/>
              <a:t>Thanks</a:t>
            </a:r>
            <a:endParaRPr lang="en-IN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en-IN" sz="2000" dirty="0" smtClean="0"/>
              <a:t>Under this system the purchaser </a:t>
            </a:r>
            <a:r>
              <a:rPr lang="en-IN" sz="2000" b="1" dirty="0" smtClean="0"/>
              <a:t>(Hirer) pays the entire amount in staggered way viz. monthly</a:t>
            </a:r>
            <a:r>
              <a:rPr lang="en-IN" sz="2000" b="1" dirty="0" smtClean="0"/>
              <a:t>, </a:t>
            </a:r>
            <a:r>
              <a:rPr lang="en-IN" sz="2000" dirty="0" smtClean="0"/>
              <a:t>quarterly </a:t>
            </a:r>
            <a:r>
              <a:rPr lang="en-IN" sz="2000" dirty="0" smtClean="0"/>
              <a:t>or yearly with some interest. </a:t>
            </a:r>
            <a:endParaRPr lang="en-IN" sz="2000" dirty="0" smtClean="0"/>
          </a:p>
          <a:p>
            <a:pPr algn="just"/>
            <a:r>
              <a:rPr lang="en-IN" sz="2000" dirty="0" smtClean="0"/>
              <a:t>Under </a:t>
            </a:r>
            <a:r>
              <a:rPr lang="en-IN" sz="2000" dirty="0" smtClean="0"/>
              <a:t>this system the goods are sold with the </a:t>
            </a:r>
            <a:r>
              <a:rPr lang="en-IN" sz="2000" b="1" u="sng" dirty="0" smtClean="0"/>
              <a:t>following conditions.</a:t>
            </a:r>
          </a:p>
          <a:p>
            <a:pPr algn="just"/>
            <a:endParaRPr lang="en-IN" sz="2000" dirty="0" smtClean="0"/>
          </a:p>
          <a:p>
            <a:pPr algn="just"/>
            <a:r>
              <a:rPr lang="en-IN" sz="2000" dirty="0" smtClean="0"/>
              <a:t>Possession of goods is delivered to a hirer but the title to the goods (Ownership) are </a:t>
            </a:r>
            <a:r>
              <a:rPr lang="en-IN" sz="2000" dirty="0" smtClean="0"/>
              <a:t>transferred only </a:t>
            </a:r>
            <a:r>
              <a:rPr lang="en-IN" sz="2000" dirty="0" smtClean="0"/>
              <a:t>when the agreed sum( Hire Purchase price) is paid by the hirer.</a:t>
            </a:r>
          </a:p>
          <a:p>
            <a:pPr algn="just"/>
            <a:r>
              <a:rPr lang="en-IN" sz="2000" dirty="0" smtClean="0"/>
              <a:t>Such hirer has a right to terminate the agreement at any time before the property so passes.</a:t>
            </a:r>
          </a:p>
          <a:p>
            <a:pPr algn="just"/>
            <a:r>
              <a:rPr lang="en-IN" sz="2000" dirty="0" smtClean="0"/>
              <a:t>That means he has the option to return the goods in which case he need not pay </a:t>
            </a:r>
            <a:r>
              <a:rPr lang="en-IN" sz="2000" dirty="0" smtClean="0"/>
              <a:t>installments falling </a:t>
            </a:r>
            <a:r>
              <a:rPr lang="en-IN" sz="2000" dirty="0" smtClean="0"/>
              <a:t>due thereafter. </a:t>
            </a:r>
            <a:endParaRPr lang="en-IN" sz="2000" dirty="0" smtClean="0"/>
          </a:p>
          <a:p>
            <a:pPr algn="just"/>
            <a:r>
              <a:rPr lang="en-IN" sz="2000" dirty="0" smtClean="0"/>
              <a:t>However</a:t>
            </a:r>
            <a:r>
              <a:rPr lang="en-IN" sz="2000" dirty="0" smtClean="0"/>
              <a:t>, the hirer cannot recover the sums already paid as such </a:t>
            </a:r>
            <a:r>
              <a:rPr lang="en-IN" sz="2000" dirty="0" smtClean="0"/>
              <a:t>sums legally </a:t>
            </a:r>
            <a:r>
              <a:rPr lang="en-IN" sz="2000" dirty="0" smtClean="0"/>
              <a:t>represent hire charges of the goods in question.</a:t>
            </a:r>
            <a:endParaRPr lang="en-IN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IN" sz="2000" dirty="0" smtClean="0"/>
              <a:t>The hire-purchaser, during that period of possession of goods, cannot damage, destroy, </a:t>
            </a:r>
            <a:r>
              <a:rPr lang="en-IN" sz="2000" dirty="0" smtClean="0"/>
              <a:t>pledge or </a:t>
            </a:r>
            <a:r>
              <a:rPr lang="en-IN" sz="2000" dirty="0" smtClean="0"/>
              <a:t>sell such goods. </a:t>
            </a:r>
            <a:endParaRPr lang="en-IN" sz="2000" dirty="0" smtClean="0"/>
          </a:p>
          <a:p>
            <a:pPr algn="just"/>
            <a:r>
              <a:rPr lang="en-IN" sz="2000" dirty="0" smtClean="0"/>
              <a:t>He </a:t>
            </a:r>
            <a:r>
              <a:rPr lang="en-IN" sz="2000" dirty="0" smtClean="0"/>
              <a:t>is supposed to take all such care of goods as a prudent person does in </a:t>
            </a:r>
            <a:r>
              <a:rPr lang="en-IN" sz="2000" dirty="0" smtClean="0"/>
              <a:t>his own </a:t>
            </a:r>
            <a:r>
              <a:rPr lang="en-IN" sz="2000" dirty="0" smtClean="0"/>
              <a:t>goods</a:t>
            </a:r>
            <a:r>
              <a:rPr lang="en-IN" sz="2000" dirty="0" smtClean="0"/>
              <a:t>.</a:t>
            </a:r>
          </a:p>
          <a:p>
            <a:pPr algn="just"/>
            <a:endParaRPr lang="en-IN" sz="2000" dirty="0" smtClean="0"/>
          </a:p>
          <a:p>
            <a:pPr algn="just"/>
            <a:r>
              <a:rPr lang="en-IN" sz="2000" dirty="0" smtClean="0"/>
              <a:t>In case of </a:t>
            </a:r>
            <a:r>
              <a:rPr lang="en-IN" sz="2000" dirty="0" err="1" smtClean="0"/>
              <a:t>Installment</a:t>
            </a:r>
            <a:r>
              <a:rPr lang="en-IN" sz="2000" dirty="0" smtClean="0"/>
              <a:t> sale, it is not only the possession of goods but also the </a:t>
            </a:r>
            <a:r>
              <a:rPr lang="en-IN" sz="2000" i="1" dirty="0" smtClean="0"/>
              <a:t>ownership in </a:t>
            </a:r>
            <a:r>
              <a:rPr lang="en-IN" sz="2000" i="1" dirty="0" smtClean="0"/>
              <a:t>goods </a:t>
            </a:r>
            <a:r>
              <a:rPr lang="en-IN" sz="2000" dirty="0" smtClean="0"/>
              <a:t>is </a:t>
            </a:r>
            <a:r>
              <a:rPr lang="en-IN" sz="2000" dirty="0" smtClean="0"/>
              <a:t>transferred to the buyer immediately at the time of agreement.</a:t>
            </a:r>
          </a:p>
          <a:p>
            <a:pPr algn="just"/>
            <a:r>
              <a:rPr lang="en-IN" sz="2000" dirty="0" smtClean="0"/>
              <a:t>Further, </a:t>
            </a:r>
            <a:r>
              <a:rPr lang="en-IN" sz="2000" dirty="0" smtClean="0"/>
              <a:t>in </a:t>
            </a:r>
            <a:r>
              <a:rPr lang="en-IN" sz="2000" dirty="0" err="1" smtClean="0"/>
              <a:t>installment</a:t>
            </a:r>
            <a:r>
              <a:rPr lang="en-IN" sz="2000" dirty="0" smtClean="0"/>
              <a:t> system if the buyer stops the payment of dues, then He does not </a:t>
            </a:r>
            <a:r>
              <a:rPr lang="en-IN" sz="2000" dirty="0" smtClean="0"/>
              <a:t>have the </a:t>
            </a:r>
            <a:r>
              <a:rPr lang="en-IN" sz="2000" dirty="0" smtClean="0"/>
              <a:t>right of seizing his goods. </a:t>
            </a:r>
            <a:endParaRPr lang="en-IN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Differences </a:t>
            </a:r>
            <a:r>
              <a:rPr lang="en-IN" sz="2800" b="1" dirty="0" smtClean="0"/>
              <a:t>between </a:t>
            </a:r>
            <a:r>
              <a:rPr lang="en-IN" sz="2800" b="1" dirty="0" err="1" smtClean="0"/>
              <a:t>installment</a:t>
            </a:r>
            <a:r>
              <a:rPr lang="en-IN" sz="2800" b="1" dirty="0" smtClean="0"/>
              <a:t> sale and hire-purchase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6106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Autofit/>
          </a:bodyPr>
          <a:lstStyle/>
          <a:p>
            <a:r>
              <a:rPr lang="en-IN" sz="1800" b="1" dirty="0" smtClean="0"/>
              <a:t>SITUATION  I :  WHEN RATE OF INTEREST, TOTAL CASH PRICE AND INSTALLMENTS</a:t>
            </a:r>
            <a:br>
              <a:rPr lang="en-IN" sz="1800" b="1" dirty="0" smtClean="0"/>
            </a:br>
            <a:r>
              <a:rPr lang="en-IN" sz="1800" b="1" dirty="0" smtClean="0"/>
              <a:t>ARE GIVEN</a:t>
            </a:r>
            <a:endParaRPr lang="en-IN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b="1" dirty="0" smtClean="0"/>
              <a:t>Illustration 1 : </a:t>
            </a:r>
            <a:r>
              <a:rPr lang="en-IN" sz="2400" dirty="0" smtClean="0"/>
              <a:t>X purchases a car on hire-purchase system on 1.1.07. The total cash price of </a:t>
            </a:r>
            <a:r>
              <a:rPr lang="en-IN" sz="2400" dirty="0" smtClean="0"/>
              <a:t>the car </a:t>
            </a:r>
            <a:r>
              <a:rPr lang="en-IN" sz="2400" dirty="0" smtClean="0"/>
              <a:t>is Rs. 4,50,000 payable Rs. 90000 down and three installments of Rs. 1,70,000, Rs. </a:t>
            </a:r>
            <a:r>
              <a:rPr lang="en-IN" sz="2400" dirty="0" smtClean="0"/>
              <a:t>1,50,000 and </a:t>
            </a:r>
            <a:r>
              <a:rPr lang="en-IN" sz="2400" dirty="0" smtClean="0"/>
              <a:t>Rs. 1,08,460 payable at the end of first, second and third year respectively. Interest is </a:t>
            </a:r>
            <a:r>
              <a:rPr lang="en-IN" sz="2400" dirty="0" smtClean="0"/>
              <a:t>charged at </a:t>
            </a:r>
            <a:r>
              <a:rPr lang="en-IN" sz="2400" dirty="0" smtClean="0"/>
              <a:t>10% p.a.</a:t>
            </a:r>
          </a:p>
          <a:p>
            <a:pPr algn="just"/>
            <a:r>
              <a:rPr lang="en-IN" sz="2400" dirty="0" smtClean="0"/>
              <a:t>You are required to calculate interest paid by the buyer to the seller each year.</a:t>
            </a:r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>SITUATION  II : WHEN RATE OF INTEREST AND INSTALLMENTS ARE GIVEN BUT</a:t>
            </a:r>
            <a:br>
              <a:rPr lang="en-IN" sz="2800" b="1" dirty="0" smtClean="0"/>
            </a:br>
            <a:r>
              <a:rPr lang="en-IN" sz="2800" b="1" dirty="0" smtClean="0"/>
              <a:t>TOTAL CASH PRICE IS NOT GIVEN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 smtClean="0"/>
              <a:t>X purchased a T.V on hire-purchase system. As per terms he is required to pay Rs. 3000 down,</a:t>
            </a:r>
          </a:p>
          <a:p>
            <a:pPr algn="just"/>
            <a:r>
              <a:rPr lang="en-IN" sz="2800" dirty="0" smtClean="0"/>
              <a:t>Rs. 4000 at the end of first year, Rs. 3000 at the end of second year, and Rs. 5000 at end of </a:t>
            </a:r>
            <a:r>
              <a:rPr lang="en-IN" sz="2800" dirty="0" smtClean="0"/>
              <a:t>third year</a:t>
            </a:r>
            <a:r>
              <a:rPr lang="en-IN" sz="2800" dirty="0" smtClean="0"/>
              <a:t>. Interest is charged at 12% p.a.</a:t>
            </a:r>
          </a:p>
          <a:p>
            <a:pPr algn="just"/>
            <a:r>
              <a:rPr lang="en-IN" sz="2800" dirty="0" smtClean="0"/>
              <a:t>You are required to calculate total cash price of T.V and interest paid with each install    </a:t>
            </a:r>
            <a:r>
              <a:rPr lang="en-IN" sz="2800" dirty="0" err="1" smtClean="0"/>
              <a:t>ment</a:t>
            </a:r>
            <a:r>
              <a:rPr lang="en-IN" sz="2800" dirty="0" smtClean="0"/>
              <a:t>.</a:t>
            </a:r>
          </a:p>
          <a:p>
            <a:pPr algn="just"/>
            <a:endParaRPr lang="en-IN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SITUATION  III:  -WHEN ONLY INSTALLMENTS ARE GIVEN, BUT CASH PRICE AND</a:t>
            </a:r>
            <a:br>
              <a:rPr lang="en-IN" sz="3200" b="1" dirty="0" smtClean="0"/>
            </a:br>
            <a:r>
              <a:rPr lang="en-IN" sz="3200" b="1" dirty="0" smtClean="0"/>
              <a:t>RATE OF INTEREST ARE NOT GIVEN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b="1" dirty="0" smtClean="0"/>
              <a:t>Illustration 3 :</a:t>
            </a:r>
          </a:p>
          <a:p>
            <a:pPr algn="just"/>
            <a:r>
              <a:rPr lang="en-IN" sz="2800" dirty="0" smtClean="0"/>
              <a:t>X &amp; Co. purchased a Motor car on April 1, 2007 on hire-purchase paying Rs. 60,000 cash </a:t>
            </a:r>
            <a:r>
              <a:rPr lang="en-IN" sz="2800" dirty="0" smtClean="0"/>
              <a:t>down and </a:t>
            </a:r>
            <a:r>
              <a:rPr lang="en-IN" sz="2800" dirty="0" smtClean="0"/>
              <a:t>balance in four annual installments of Rs. 55,000, Rs. 50,000.,Rs. 45000 and Rs. 40,000 </a:t>
            </a:r>
            <a:r>
              <a:rPr lang="en-IN" sz="2800" dirty="0" smtClean="0"/>
              <a:t>each </a:t>
            </a:r>
            <a:r>
              <a:rPr lang="en-IN" sz="2800" dirty="0" err="1" smtClean="0"/>
              <a:t>Installment</a:t>
            </a:r>
            <a:r>
              <a:rPr lang="en-IN" sz="2800" dirty="0" smtClean="0"/>
              <a:t> </a:t>
            </a:r>
            <a:r>
              <a:rPr lang="en-IN" sz="2800" dirty="0" smtClean="0"/>
              <a:t>comprising equal amount of cash price at the end of each accounting period. </a:t>
            </a:r>
            <a:endParaRPr lang="en-IN" sz="2800" dirty="0" smtClean="0"/>
          </a:p>
          <a:p>
            <a:pPr algn="just"/>
            <a:r>
              <a:rPr lang="en-IN" sz="2800" dirty="0" smtClean="0"/>
              <a:t>You are </a:t>
            </a:r>
            <a:r>
              <a:rPr lang="en-IN" sz="2800" dirty="0" smtClean="0"/>
              <a:t>required to calculate total cash price and amount of interest in each </a:t>
            </a:r>
            <a:r>
              <a:rPr lang="en-IN" sz="2800" dirty="0" err="1" smtClean="0"/>
              <a:t>Installment</a:t>
            </a:r>
            <a:r>
              <a:rPr lang="en-IN" sz="2800" dirty="0" smtClean="0"/>
              <a:t>.</a:t>
            </a:r>
            <a:endParaRPr lang="en-IN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IN" sz="2000" b="1" dirty="0" smtClean="0"/>
              <a:t>SITUATION  IV:  WHEN REFERENCE TO ANNUITY TABLE RATE OF INTEREST AND</a:t>
            </a:r>
            <a:br>
              <a:rPr lang="en-IN" sz="2000" b="1" dirty="0" smtClean="0"/>
            </a:br>
            <a:r>
              <a:rPr lang="en-IN" sz="2000" b="1" dirty="0" smtClean="0"/>
              <a:t>INSTALLMENTS ARE GIVEN BUT TOTAL CASH PRICE IS NOT GIVEN.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 smtClean="0"/>
              <a:t>In such questions the reference to annuity table gives the present value of the annuity for </a:t>
            </a:r>
            <a:r>
              <a:rPr lang="en-IN" sz="2800" dirty="0" smtClean="0"/>
              <a:t>a number </a:t>
            </a:r>
            <a:r>
              <a:rPr lang="en-IN" sz="2800" dirty="0" smtClean="0"/>
              <a:t>of years at a certain rate of interest. </a:t>
            </a:r>
            <a:endParaRPr lang="en-IN" sz="2800" dirty="0" smtClean="0"/>
          </a:p>
          <a:p>
            <a:pPr algn="just"/>
            <a:r>
              <a:rPr lang="en-IN" sz="2800" dirty="0" smtClean="0"/>
              <a:t>This </a:t>
            </a:r>
            <a:r>
              <a:rPr lang="en-IN" sz="2800" dirty="0" smtClean="0"/>
              <a:t>present worth is equal to total cash price.</a:t>
            </a:r>
          </a:p>
          <a:p>
            <a:pPr algn="just"/>
            <a:r>
              <a:rPr lang="en-IN" sz="2800" dirty="0" smtClean="0"/>
              <a:t>Therefore, with the help of annuity tables the total cash price of the total installments given </a:t>
            </a:r>
            <a:r>
              <a:rPr lang="en-IN" sz="2800" dirty="0" smtClean="0"/>
              <a:t>can be </a:t>
            </a:r>
            <a:r>
              <a:rPr lang="en-IN" sz="2800" dirty="0" smtClean="0"/>
              <a:t>calculated and then question can be solved by the first method.</a:t>
            </a:r>
            <a:endParaRPr lang="en-IN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2018</Words>
  <Application>Microsoft Office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Hire Purchase and Instalment System</vt:lpstr>
      <vt:lpstr>Introduction</vt:lpstr>
      <vt:lpstr>Slide 3</vt:lpstr>
      <vt:lpstr>Slide 4</vt:lpstr>
      <vt:lpstr>Differences between installment sale and hire-purchase</vt:lpstr>
      <vt:lpstr>SITUATION  I :  WHEN RATE OF INTEREST, TOTAL CASH PRICE AND INSTALLMENTS ARE GIVEN</vt:lpstr>
      <vt:lpstr>SITUATION  II : WHEN RATE OF INTEREST AND INSTALLMENTS ARE GIVEN BUT TOTAL CASH PRICE IS NOT GIVEN</vt:lpstr>
      <vt:lpstr>SITUATION  III:  -WHEN ONLY INSTALLMENTS ARE GIVEN, BUT CASH PRICE AND RATE OF INTEREST ARE NOT GIVEN</vt:lpstr>
      <vt:lpstr>SITUATION  IV:  WHEN REFERENCE TO ANNUITY TABLE RATE OF INTEREST AND INSTALLMENTS ARE GIVEN BUT TOTAL CASH PRICE IS NOT GIVEN.</vt:lpstr>
      <vt:lpstr>Accounting treatment. Accounting treatment in the books of buyer and seller</vt:lpstr>
      <vt:lpstr>Accounting Entries: </vt:lpstr>
      <vt:lpstr>Interest Suspense Method: </vt:lpstr>
      <vt:lpstr>In the Books of Vendor</vt:lpstr>
      <vt:lpstr>Slide 14</vt:lpstr>
      <vt:lpstr>Slide 15</vt:lpstr>
      <vt:lpstr> DEFAULT AND REPOSSESSION 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Hire Purchase and Instalment System</dc:title>
  <dc:creator>vishal goel</dc:creator>
  <cp:lastModifiedBy>vishal goel</cp:lastModifiedBy>
  <cp:revision>32</cp:revision>
  <dcterms:created xsi:type="dcterms:W3CDTF">2006-08-16T00:00:00Z</dcterms:created>
  <dcterms:modified xsi:type="dcterms:W3CDTF">2017-03-14T01:10:41Z</dcterms:modified>
</cp:coreProperties>
</file>