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Partnership: Dissolution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228600"/>
          </a:xfrm>
        </p:spPr>
        <p:txBody>
          <a:bodyPr>
            <a:noAutofit/>
          </a:bodyPr>
          <a:lstStyle/>
          <a:p>
            <a:r>
              <a:rPr lang="en-IN" sz="2000" b="1" dirty="0" smtClean="0"/>
              <a:t>Ex-1/P306</a:t>
            </a:r>
            <a:endParaRPr lang="en-IN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sz="1800" dirty="0" smtClean="0"/>
              <a:t>X, Y and Z sharing profits &amp; Losses in the ratio of 2 : 2: 1 agreed upon dissolution of </a:t>
            </a:r>
            <a:r>
              <a:rPr lang="en-IN" sz="1800" dirty="0" smtClean="0"/>
              <a:t>their partnership </a:t>
            </a:r>
            <a:r>
              <a:rPr lang="en-IN" sz="1800" dirty="0" smtClean="0"/>
              <a:t>on </a:t>
            </a:r>
            <a:r>
              <a:rPr lang="en-IN" sz="1800" dirty="0" smtClean="0"/>
              <a:t>31</a:t>
            </a:r>
            <a:r>
              <a:rPr lang="en-IN" sz="1800" baseline="30000" dirty="0" smtClean="0"/>
              <a:t>st</a:t>
            </a:r>
            <a:r>
              <a:rPr lang="en-IN" sz="1800" dirty="0" smtClean="0"/>
              <a:t>  </a:t>
            </a:r>
            <a:r>
              <a:rPr lang="en-IN" sz="1800" dirty="0" smtClean="0"/>
              <a:t>December, 2007 on which date their Balance Sheet was as under </a:t>
            </a:r>
            <a:r>
              <a:rPr lang="en-IN" sz="1800" dirty="0" smtClean="0"/>
              <a:t>:</a:t>
            </a:r>
          </a:p>
          <a:p>
            <a:pPr algn="just"/>
            <a:endParaRPr lang="en-IN" sz="1800" dirty="0" smtClean="0"/>
          </a:p>
          <a:p>
            <a:pPr algn="just"/>
            <a:endParaRPr lang="en-IN" sz="1800" dirty="0" smtClean="0"/>
          </a:p>
          <a:p>
            <a:pPr algn="just"/>
            <a:endParaRPr lang="en-IN" sz="1800" dirty="0" smtClean="0"/>
          </a:p>
          <a:p>
            <a:pPr algn="just"/>
            <a:endParaRPr lang="en-IN" sz="1800" dirty="0" smtClean="0"/>
          </a:p>
          <a:p>
            <a:pPr algn="just"/>
            <a:endParaRPr lang="en-IN" sz="1800" dirty="0" smtClean="0"/>
          </a:p>
          <a:p>
            <a:pPr algn="just"/>
            <a:endParaRPr lang="en-IN" sz="1800" dirty="0" smtClean="0"/>
          </a:p>
          <a:p>
            <a:pPr algn="just"/>
            <a:endParaRPr lang="en-IN" sz="1800" dirty="0" smtClean="0"/>
          </a:p>
          <a:p>
            <a:pPr algn="just"/>
            <a:endParaRPr lang="en-IN" sz="1800" dirty="0" smtClean="0"/>
          </a:p>
          <a:p>
            <a:pPr algn="just"/>
            <a:endParaRPr lang="en-IN" sz="1800" dirty="0" smtClean="0"/>
          </a:p>
          <a:p>
            <a:pPr algn="just"/>
            <a:endParaRPr lang="en-IN" sz="1800" dirty="0" smtClean="0"/>
          </a:p>
          <a:p>
            <a:pPr algn="just"/>
            <a:r>
              <a:rPr lang="en-IN" sz="1800" dirty="0" smtClean="0"/>
              <a:t>Investments were taken over by X at Rs. 6,000, creditors of Rs. 10,000 were taken over by Y </a:t>
            </a:r>
            <a:r>
              <a:rPr lang="en-IN" sz="1800" dirty="0" smtClean="0"/>
              <a:t>who has </a:t>
            </a:r>
            <a:r>
              <a:rPr lang="en-IN" sz="1800" dirty="0" smtClean="0"/>
              <a:t>agreed to settle account with them at Rs. 9,900. Remaining creditors were paid Rs. 7,500</a:t>
            </a:r>
            <a:r>
              <a:rPr lang="en-IN" sz="1800" dirty="0" smtClean="0"/>
              <a:t>. Joint </a:t>
            </a:r>
            <a:r>
              <a:rPr lang="en-IN" sz="1800" dirty="0" smtClean="0"/>
              <a:t>Life Policy was surrendered and Fixed Assets realized Rs. 70,000, Stock and Debtors </a:t>
            </a:r>
            <a:r>
              <a:rPr lang="en-IN" sz="1800" dirty="0" smtClean="0"/>
              <a:t>realized Rs</a:t>
            </a:r>
            <a:r>
              <a:rPr lang="en-IN" sz="1800" dirty="0" smtClean="0"/>
              <a:t>. 7,000 and Rs. 9,000 respectively. One customer, whose account was written off as bad</a:t>
            </a:r>
            <a:r>
              <a:rPr lang="en-IN" sz="1800" dirty="0" smtClean="0"/>
              <a:t>, now paid </a:t>
            </a:r>
            <a:r>
              <a:rPr lang="en-IN" sz="1800" dirty="0" smtClean="0"/>
              <a:t>Rs. 800 which is not included in Rs. 9,000 mentioned above. There was an </a:t>
            </a:r>
            <a:r>
              <a:rPr lang="en-IN" sz="1800" dirty="0" smtClean="0"/>
              <a:t>unrecorded asset </a:t>
            </a:r>
            <a:r>
              <a:rPr lang="en-IN" sz="1800" dirty="0" smtClean="0"/>
              <a:t>estimated at Rs. 3,000, half of which as handed over to an unrecorded liability </a:t>
            </a:r>
            <a:r>
              <a:rPr lang="en-IN" sz="1800" dirty="0" smtClean="0"/>
              <a:t>of Rs. 5,000 </a:t>
            </a:r>
            <a:r>
              <a:rPr lang="en-IN" sz="1800" dirty="0" smtClean="0"/>
              <a:t>in settlement of claim of Rs 2,500 and the remaining half was sold in the market </a:t>
            </a:r>
            <a:r>
              <a:rPr lang="en-IN" sz="1800" dirty="0" smtClean="0"/>
              <a:t>which realized Rs</a:t>
            </a:r>
            <a:r>
              <a:rPr lang="en-IN" sz="1800" dirty="0" smtClean="0"/>
              <a:t>. 1,300</a:t>
            </a:r>
            <a:r>
              <a:rPr lang="en-IN" sz="1800" dirty="0" smtClean="0"/>
              <a:t>. Y </a:t>
            </a:r>
            <a:r>
              <a:rPr lang="en-IN" sz="1800" dirty="0" smtClean="0"/>
              <a:t>took over the responsibility of completing the dissolution and he is granted a salary of Rs</a:t>
            </a:r>
            <a:r>
              <a:rPr lang="en-IN" sz="1800" dirty="0" smtClean="0"/>
              <a:t>. 400 </a:t>
            </a:r>
            <a:r>
              <a:rPr lang="en-IN" sz="1800" dirty="0" smtClean="0"/>
              <a:t>per month. Actual expenses amounted to Rs. 1,100. Dissolution was completed and </a:t>
            </a:r>
            <a:r>
              <a:rPr lang="en-IN" sz="1800" dirty="0" smtClean="0"/>
              <a:t>final payments </a:t>
            </a:r>
            <a:r>
              <a:rPr lang="en-IN" sz="1800" dirty="0" smtClean="0"/>
              <a:t>were made on </a:t>
            </a:r>
            <a:r>
              <a:rPr lang="en-IN" sz="1800" dirty="0" smtClean="0"/>
              <a:t>30  </a:t>
            </a:r>
            <a:r>
              <a:rPr lang="en-IN" sz="1800" dirty="0" smtClean="0"/>
              <a:t>April, 2008.</a:t>
            </a:r>
          </a:p>
          <a:p>
            <a:pPr algn="just"/>
            <a:r>
              <a:rPr lang="en-IN" sz="1800" dirty="0" smtClean="0"/>
              <a:t>You are required to prepare the Realization Account, Capital Account and Bank Account.</a:t>
            </a:r>
            <a:endParaRPr lang="en-IN" sz="1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762000"/>
            <a:ext cx="57435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b="1" dirty="0" smtClean="0"/>
              <a:t>Garner </a:t>
            </a:r>
            <a:r>
              <a:rPr lang="en-IN" sz="2800" b="1" dirty="0" err="1" smtClean="0"/>
              <a:t>Vs.Murray</a:t>
            </a:r>
            <a:r>
              <a:rPr lang="en-IN" sz="2800" b="1" dirty="0" smtClean="0"/>
              <a:t> Rule :  (The third partner who became insolvent was Mr. Wilkins)</a:t>
            </a:r>
            <a:br>
              <a:rPr lang="en-IN" sz="2800" b="1" dirty="0" smtClean="0"/>
            </a:b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The deficiency of the insolvent partner shall be taken over by the solvent partners. The </a:t>
            </a:r>
            <a:r>
              <a:rPr lang="en-IN" dirty="0" smtClean="0"/>
              <a:t>following steps </a:t>
            </a:r>
            <a:r>
              <a:rPr lang="en-IN" dirty="0" smtClean="0"/>
              <a:t>are taken</a:t>
            </a:r>
            <a:r>
              <a:rPr lang="en-IN" dirty="0" smtClean="0"/>
              <a:t>:</a:t>
            </a:r>
          </a:p>
          <a:p>
            <a:endParaRPr lang="en-IN" dirty="0" smtClean="0"/>
          </a:p>
          <a:p>
            <a:r>
              <a:rPr lang="en-IN" dirty="0" smtClean="0"/>
              <a:t>(a</a:t>
            </a:r>
            <a:r>
              <a:rPr lang="en-IN" dirty="0" smtClean="0"/>
              <a:t>) The </a:t>
            </a:r>
            <a:r>
              <a:rPr lang="en-IN" dirty="0" smtClean="0"/>
              <a:t>loss on realisation shall be shared between all the partners (including the </a:t>
            </a:r>
            <a:r>
              <a:rPr lang="en-IN" dirty="0" smtClean="0"/>
              <a:t>insolvent partner) in </a:t>
            </a:r>
            <a:r>
              <a:rPr lang="en-IN" dirty="0" smtClean="0"/>
              <a:t>their profit-sharing ratio.</a:t>
            </a:r>
          </a:p>
          <a:p>
            <a:r>
              <a:rPr lang="en-IN" dirty="0" smtClean="0"/>
              <a:t>(b</a:t>
            </a:r>
            <a:r>
              <a:rPr lang="en-IN" dirty="0" smtClean="0"/>
              <a:t>) The </a:t>
            </a:r>
            <a:r>
              <a:rPr lang="en-IN" dirty="0" smtClean="0"/>
              <a:t>solvent partners shall bring in cash equal to the amount of loss suffered by them.</a:t>
            </a:r>
          </a:p>
          <a:p>
            <a:r>
              <a:rPr lang="en-IN" dirty="0" smtClean="0"/>
              <a:t>Cash A/c Dr.</a:t>
            </a:r>
          </a:p>
          <a:p>
            <a:r>
              <a:rPr lang="en-IN" dirty="0" smtClean="0"/>
              <a:t>       To </a:t>
            </a:r>
            <a:r>
              <a:rPr lang="en-IN" dirty="0" smtClean="0"/>
              <a:t>Solvent Partners Capital </a:t>
            </a:r>
            <a:r>
              <a:rPr lang="en-IN" dirty="0" smtClean="0"/>
              <a:t>A/c</a:t>
            </a:r>
            <a:endParaRPr lang="en-IN" dirty="0" smtClean="0"/>
          </a:p>
          <a:p>
            <a:r>
              <a:rPr lang="en-IN" dirty="0" smtClean="0"/>
              <a:t>(c) The deficiency of the insolvent partner shall be taken over by the solvent partners in </a:t>
            </a:r>
            <a:r>
              <a:rPr lang="en-IN" dirty="0" smtClean="0"/>
              <a:t>their capital </a:t>
            </a:r>
            <a:r>
              <a:rPr lang="en-IN" dirty="0" smtClean="0"/>
              <a:t>contribution ratio ( fixed or fluctuating capitals)</a:t>
            </a:r>
          </a:p>
          <a:p>
            <a:r>
              <a:rPr lang="en-IN" dirty="0" smtClean="0"/>
              <a:t>Solvent Partners Capital </a:t>
            </a:r>
            <a:r>
              <a:rPr lang="en-IN" dirty="0" smtClean="0"/>
              <a:t>A/c </a:t>
            </a:r>
            <a:r>
              <a:rPr lang="en-IN" dirty="0" smtClean="0"/>
              <a:t>Dr.</a:t>
            </a:r>
          </a:p>
          <a:p>
            <a:r>
              <a:rPr lang="en-IN" dirty="0" smtClean="0"/>
              <a:t>       To </a:t>
            </a:r>
            <a:r>
              <a:rPr lang="en-IN" dirty="0" smtClean="0"/>
              <a:t>Insolvent Partner’s Capital A/c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Indian Partnership Act,1932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IN" dirty="0" smtClean="0"/>
              <a:t>As per the Indian </a:t>
            </a:r>
            <a:r>
              <a:rPr lang="en-IN" dirty="0" smtClean="0"/>
              <a:t>Partnership  Act,1932</a:t>
            </a:r>
            <a:r>
              <a:rPr lang="en-IN" dirty="0" smtClean="0"/>
              <a:t>, the deficiency of the insolvent </a:t>
            </a:r>
            <a:r>
              <a:rPr lang="en-IN" dirty="0" smtClean="0"/>
              <a:t>partner </a:t>
            </a:r>
            <a:r>
              <a:rPr lang="en-IN" dirty="0" smtClean="0"/>
              <a:t>is shared as</a:t>
            </a:r>
          </a:p>
          <a:p>
            <a:pPr algn="just"/>
            <a:r>
              <a:rPr lang="en-IN" dirty="0" smtClean="0"/>
              <a:t>follows:</a:t>
            </a:r>
          </a:p>
          <a:p>
            <a:pPr algn="just"/>
            <a:r>
              <a:rPr lang="en-IN" dirty="0" smtClean="0"/>
              <a:t>(a) The loss on realisation shall be shared between all the partners (including the </a:t>
            </a:r>
            <a:r>
              <a:rPr lang="en-IN" dirty="0" smtClean="0"/>
              <a:t>insolvent partner</a:t>
            </a:r>
            <a:r>
              <a:rPr lang="en-IN" dirty="0" smtClean="0"/>
              <a:t>) in their profit-sharing ratio.</a:t>
            </a:r>
          </a:p>
          <a:p>
            <a:pPr algn="just"/>
            <a:r>
              <a:rPr lang="en-IN" dirty="0" smtClean="0"/>
              <a:t>(b) The deficiency of the insolvent partner shall be taken over by the solvent partners in </a:t>
            </a:r>
            <a:r>
              <a:rPr lang="en-IN" dirty="0" smtClean="0"/>
              <a:t>their capital </a:t>
            </a:r>
            <a:r>
              <a:rPr lang="en-IN" dirty="0" smtClean="0"/>
              <a:t>contribution ratio ( fixed or fluctuating capitals</a:t>
            </a:r>
            <a:r>
              <a:rPr lang="en-IN" dirty="0" smtClean="0"/>
              <a:t>)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Solvent Partners Capital </a:t>
            </a:r>
            <a:r>
              <a:rPr lang="en-IN" dirty="0" smtClean="0"/>
              <a:t>A/c </a:t>
            </a:r>
            <a:r>
              <a:rPr lang="en-IN" dirty="0" smtClean="0"/>
              <a:t>Dr.</a:t>
            </a:r>
          </a:p>
          <a:p>
            <a:pPr algn="just"/>
            <a:r>
              <a:rPr lang="en-IN" dirty="0" smtClean="0"/>
              <a:t>        To </a:t>
            </a:r>
            <a:r>
              <a:rPr lang="en-IN" dirty="0" smtClean="0"/>
              <a:t>Insolvent Partner’s Capital </a:t>
            </a:r>
            <a:r>
              <a:rPr lang="en-IN" dirty="0" smtClean="0"/>
              <a:t>A/c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Note:  As per Indian Partnership Act, the solvent partners shall not bring in cash, their share</a:t>
            </a:r>
          </a:p>
          <a:p>
            <a:pPr algn="just"/>
            <a:r>
              <a:rPr lang="en-IN" dirty="0" smtClean="0"/>
              <a:t>of loss on realisation.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8600" y="1752600"/>
            <a:ext cx="89154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04800"/>
            <a:ext cx="8153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4267200"/>
            <a:ext cx="83058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DISSOLUTION OF A FIRM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Whenever a reconstitution takes place within a Partnership in the form of admission, </a:t>
            </a:r>
            <a:r>
              <a:rPr lang="en-IN" dirty="0" smtClean="0"/>
              <a:t>retirement </a:t>
            </a:r>
            <a:r>
              <a:rPr lang="en-IN" dirty="0" smtClean="0"/>
              <a:t>or death of a Partner, the existing partnership is dissolved.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 smtClean="0"/>
              <a:t>Partnership firm, </a:t>
            </a:r>
            <a:r>
              <a:rPr lang="en-IN" dirty="0" smtClean="0"/>
              <a:t>may however</a:t>
            </a:r>
            <a:r>
              <a:rPr lang="en-IN" dirty="0" smtClean="0"/>
              <a:t>, continue, if the remaining partners desire so.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Autofit/>
          </a:bodyPr>
          <a:lstStyle/>
          <a:p>
            <a:pPr algn="just"/>
            <a:r>
              <a:rPr lang="en-IN" sz="1600" b="1" dirty="0" smtClean="0"/>
              <a:t>But if the partnership firm is discontinued for any reason, that is called Dissolution of the firm.</a:t>
            </a:r>
          </a:p>
          <a:p>
            <a:pPr algn="just"/>
            <a:r>
              <a:rPr lang="en-IN" sz="1400" b="1" dirty="0" smtClean="0"/>
              <a:t>Dissolution of Firm </a:t>
            </a:r>
            <a:r>
              <a:rPr lang="en-IN" sz="1400" dirty="0" smtClean="0"/>
              <a:t>– when does it take place [in accordance with the Indian Partnership Act </a:t>
            </a:r>
            <a:r>
              <a:rPr lang="en-IN" sz="1400" dirty="0" smtClean="0"/>
              <a:t>of 1932]</a:t>
            </a:r>
          </a:p>
          <a:p>
            <a:pPr algn="just"/>
            <a:endParaRPr lang="en-IN" sz="1400" dirty="0" smtClean="0"/>
          </a:p>
          <a:p>
            <a:pPr algn="just"/>
            <a:r>
              <a:rPr lang="en-IN" sz="1400" dirty="0" smtClean="0"/>
              <a:t>1. By Mutual consent of all the partners or in accordance with a contract made by </a:t>
            </a:r>
            <a:r>
              <a:rPr lang="en-IN" sz="1400" dirty="0" smtClean="0"/>
              <a:t>them [</a:t>
            </a:r>
            <a:r>
              <a:rPr lang="en-IN" sz="1400" dirty="0" smtClean="0"/>
              <a:t>Section 40</a:t>
            </a:r>
            <a:r>
              <a:rPr lang="en-IN" sz="1400" dirty="0" smtClean="0"/>
              <a:t>]</a:t>
            </a:r>
          </a:p>
          <a:p>
            <a:pPr algn="just"/>
            <a:endParaRPr lang="en-IN" sz="1400" dirty="0" smtClean="0"/>
          </a:p>
          <a:p>
            <a:pPr algn="just"/>
            <a:r>
              <a:rPr lang="en-IN" sz="1400" dirty="0" smtClean="0"/>
              <a:t>2. By Notice – given in writing, by any partner to all other partners if the Partnership is </a:t>
            </a:r>
            <a:r>
              <a:rPr lang="en-IN" sz="1400" dirty="0" smtClean="0"/>
              <a:t>at will </a:t>
            </a:r>
            <a:r>
              <a:rPr lang="en-IN" sz="1400" dirty="0" smtClean="0"/>
              <a:t>[Section 43].</a:t>
            </a:r>
          </a:p>
          <a:p>
            <a:pPr algn="just"/>
            <a:endParaRPr lang="en-IN" sz="1400" dirty="0" smtClean="0"/>
          </a:p>
          <a:p>
            <a:pPr algn="just"/>
            <a:r>
              <a:rPr lang="en-IN" sz="1400" dirty="0" smtClean="0"/>
              <a:t>3</a:t>
            </a:r>
            <a:r>
              <a:rPr lang="en-IN" sz="1400" dirty="0" smtClean="0"/>
              <a:t>. On the happening of any one of the following events : [Section 42] : (</a:t>
            </a:r>
            <a:r>
              <a:rPr lang="en-IN" sz="1400" dirty="0" err="1" smtClean="0"/>
              <a:t>i</a:t>
            </a:r>
            <a:r>
              <a:rPr lang="en-IN" sz="1400" dirty="0" smtClean="0"/>
              <a:t>) expiry of the term</a:t>
            </a:r>
            <a:r>
              <a:rPr lang="en-IN" sz="1400" dirty="0" smtClean="0"/>
              <a:t>,  where </a:t>
            </a:r>
            <a:r>
              <a:rPr lang="en-IN" sz="1400" dirty="0" smtClean="0"/>
              <a:t>the Partnership was constituted for a fixed term; (ii) completion of the </a:t>
            </a:r>
            <a:r>
              <a:rPr lang="en-IN" sz="1400" dirty="0" smtClean="0"/>
              <a:t>adventure for </a:t>
            </a:r>
            <a:r>
              <a:rPr lang="en-IN" sz="1400" dirty="0" smtClean="0"/>
              <a:t>which the firm was constituted; (iii) Death of a partner, (iv) Adjudication of a </a:t>
            </a:r>
            <a:r>
              <a:rPr lang="en-IN" sz="1400" dirty="0" smtClean="0"/>
              <a:t>Partner as </a:t>
            </a:r>
            <a:r>
              <a:rPr lang="en-IN" sz="1400" dirty="0" smtClean="0"/>
              <a:t>insolvent</a:t>
            </a:r>
            <a:r>
              <a:rPr lang="en-IN" sz="1400" dirty="0" smtClean="0"/>
              <a:t>.</a:t>
            </a:r>
          </a:p>
          <a:p>
            <a:pPr algn="just"/>
            <a:endParaRPr lang="en-IN" sz="1400" dirty="0" smtClean="0"/>
          </a:p>
          <a:p>
            <a:pPr algn="just"/>
            <a:r>
              <a:rPr lang="en-IN" sz="1400" dirty="0" smtClean="0"/>
              <a:t>4. Compulsory Dissolution [Section 41]</a:t>
            </a:r>
          </a:p>
          <a:p>
            <a:pPr algn="just"/>
            <a:r>
              <a:rPr lang="en-IN" sz="1400" dirty="0" smtClean="0"/>
              <a:t>(</a:t>
            </a:r>
            <a:r>
              <a:rPr lang="en-IN" sz="1400" dirty="0" err="1" smtClean="0"/>
              <a:t>i</a:t>
            </a:r>
            <a:r>
              <a:rPr lang="en-IN" sz="1400" dirty="0" smtClean="0"/>
              <a:t>) Where all the partners or all but one are adjudged insolvent.</a:t>
            </a:r>
          </a:p>
          <a:p>
            <a:pPr algn="just"/>
            <a:r>
              <a:rPr lang="en-IN" sz="1400" dirty="0" smtClean="0"/>
              <a:t>(ii) If any event occurs making it unlawful for the business of the firm to be </a:t>
            </a:r>
            <a:r>
              <a:rPr lang="en-IN" sz="1400" dirty="0" smtClean="0"/>
              <a:t>carried on.</a:t>
            </a:r>
          </a:p>
          <a:p>
            <a:pPr algn="just"/>
            <a:endParaRPr lang="en-IN" sz="1400" dirty="0" smtClean="0"/>
          </a:p>
          <a:p>
            <a:pPr algn="just"/>
            <a:r>
              <a:rPr lang="en-IN" sz="1400" dirty="0" smtClean="0"/>
              <a:t>5. Dissolution by Court: According to Section 44 of the Indian Partnership Act the court, </a:t>
            </a:r>
            <a:r>
              <a:rPr lang="en-IN" sz="1400" dirty="0" smtClean="0"/>
              <a:t>at the </a:t>
            </a:r>
            <a:r>
              <a:rPr lang="en-IN" sz="1400" dirty="0" smtClean="0"/>
              <a:t>suit of a partner, may dissolve a firm on any one of the grounds namely –</a:t>
            </a:r>
          </a:p>
          <a:p>
            <a:pPr algn="just"/>
            <a:r>
              <a:rPr lang="en-IN" sz="1400" dirty="0" smtClean="0"/>
              <a:t>(</a:t>
            </a:r>
            <a:r>
              <a:rPr lang="en-IN" sz="1400" dirty="0" err="1" smtClean="0"/>
              <a:t>i</a:t>
            </a:r>
            <a:r>
              <a:rPr lang="en-IN" sz="1400" dirty="0" smtClean="0"/>
              <a:t>) insanity of a partner ;</a:t>
            </a:r>
          </a:p>
          <a:p>
            <a:pPr algn="just"/>
            <a:r>
              <a:rPr lang="en-IN" sz="1400" dirty="0" smtClean="0"/>
              <a:t>(ii) permanent incapability of a partner to do his duties ;</a:t>
            </a:r>
          </a:p>
          <a:p>
            <a:pPr algn="just"/>
            <a:r>
              <a:rPr lang="en-IN" sz="1400" dirty="0" smtClean="0"/>
              <a:t>(iii) if a partner is guilty of misconduct that might affect prejudicially the carrying on of</a:t>
            </a:r>
          </a:p>
          <a:p>
            <a:pPr algn="just"/>
            <a:r>
              <a:rPr lang="en-IN" sz="1400" dirty="0" smtClean="0"/>
              <a:t>the business ;</a:t>
            </a:r>
          </a:p>
          <a:p>
            <a:pPr algn="just"/>
            <a:r>
              <a:rPr lang="en-IN" sz="1400" dirty="0" smtClean="0"/>
              <a:t>(iv) If a partner </a:t>
            </a:r>
            <a:r>
              <a:rPr lang="en-IN" sz="1400" dirty="0" err="1" smtClean="0"/>
              <a:t>willfully</a:t>
            </a:r>
            <a:r>
              <a:rPr lang="en-IN" sz="1400" dirty="0" smtClean="0"/>
              <a:t> or persistently commits breach of agreement ;</a:t>
            </a:r>
          </a:p>
          <a:p>
            <a:pPr algn="just"/>
            <a:r>
              <a:rPr lang="en-IN" sz="1400" dirty="0" smtClean="0"/>
              <a:t>(v) If a partner transfers all his shares to a third party or has allowed his share to be</a:t>
            </a:r>
          </a:p>
          <a:p>
            <a:pPr algn="just"/>
            <a:r>
              <a:rPr lang="en-IN" sz="1400" dirty="0" smtClean="0"/>
              <a:t>charged under the Provisions of Rule 49 of order XXI of the First Schedule to the</a:t>
            </a:r>
          </a:p>
          <a:p>
            <a:pPr algn="just"/>
            <a:r>
              <a:rPr lang="en-IN" sz="1400" dirty="0" smtClean="0"/>
              <a:t>Code of Civil Procedure, 1908 ;</a:t>
            </a:r>
            <a:endParaRPr lang="en-IN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b="1" dirty="0" smtClean="0"/>
              <a:t>[A] Realization of Assets and Payment of liabilities</a:t>
            </a:r>
            <a:br>
              <a:rPr lang="en-IN" sz="2800" b="1" dirty="0" smtClean="0"/>
            </a:b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90601"/>
            <a:ext cx="7924800" cy="38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066800"/>
            <a:ext cx="8153400" cy="49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8686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686800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400" b="1" dirty="0" smtClean="0"/>
              <a:t>[B] Settlement of Partners Dues – through Capital Accounts</a:t>
            </a:r>
            <a:br>
              <a:rPr lang="en-IN" sz="2400" b="1" dirty="0" smtClean="0"/>
            </a:b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38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19200"/>
            <a:ext cx="8763000" cy="487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890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Partnership: Dissolution</vt:lpstr>
      <vt:lpstr>DISSOLUTION OF A FIRM </vt:lpstr>
      <vt:lpstr>Slide 3</vt:lpstr>
      <vt:lpstr>[A] Realization of Assets and Payment of liabilities </vt:lpstr>
      <vt:lpstr>Slide 5</vt:lpstr>
      <vt:lpstr>Slide 6</vt:lpstr>
      <vt:lpstr>Slide 7</vt:lpstr>
      <vt:lpstr>[B] Settlement of Partners Dues – through Capital Accounts </vt:lpstr>
      <vt:lpstr>Slide 9</vt:lpstr>
      <vt:lpstr>Ex-1/P306</vt:lpstr>
      <vt:lpstr>Garner Vs.Murray Rule :  (The third partner who became insolvent was Mr. Wilkins) </vt:lpstr>
      <vt:lpstr>Indian Partnership Act,1932 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Partnership: Dissolution</dc:title>
  <dc:creator>vishal goel</dc:creator>
  <cp:lastModifiedBy>vishal goel</cp:lastModifiedBy>
  <cp:revision>15</cp:revision>
  <dcterms:created xsi:type="dcterms:W3CDTF">2006-08-16T00:00:00Z</dcterms:created>
  <dcterms:modified xsi:type="dcterms:W3CDTF">2017-02-13T00:03:57Z</dcterms:modified>
</cp:coreProperties>
</file>