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DEPARTMENTAL ACCOUNTS</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IN" sz="2000" b="1" dirty="0" smtClean="0"/>
              <a:t>(7) Labour welfare expenses: </a:t>
            </a:r>
            <a:r>
              <a:rPr lang="en-IN" sz="2000" dirty="0" smtClean="0"/>
              <a:t>- Such as recreation expenses, canteen expenses etc should be  apportioned on the basis of the number of workers working in each department. </a:t>
            </a:r>
          </a:p>
          <a:p>
            <a:pPr algn="just"/>
            <a:r>
              <a:rPr lang="en-IN" sz="2000" dirty="0" smtClean="0"/>
              <a:t>(8) </a:t>
            </a:r>
            <a:r>
              <a:rPr lang="en-IN" sz="2000" b="1" dirty="0" smtClean="0"/>
              <a:t>Workmen’s compensation insurance:- </a:t>
            </a:r>
            <a:r>
              <a:rPr lang="en-IN" sz="2000" dirty="0" smtClean="0"/>
              <a:t>This expenses should be apportioned in the ratio of wages of each department. </a:t>
            </a:r>
          </a:p>
          <a:p>
            <a:pPr algn="just"/>
            <a:r>
              <a:rPr lang="en-IN" sz="2000" dirty="0" smtClean="0"/>
              <a:t>(9) </a:t>
            </a:r>
            <a:r>
              <a:rPr lang="en-IN" sz="2000" b="1" dirty="0" smtClean="0"/>
              <a:t>Other expenses:- </a:t>
            </a:r>
            <a:r>
              <a:rPr lang="en-IN" sz="2000" dirty="0" smtClean="0"/>
              <a:t>Such as interest on capital, interest on debentures, general manger’s salary, audit fee, directors’ fee, bank charges, legal  charges, sundry office expenses etc. can be allocated on any appropriate basis, say, on the basis of sales or cost of sales or quantity of goods sold or equally. Alternatively, these expenses need not be allocated.</a:t>
            </a:r>
          </a:p>
          <a:p>
            <a:pPr algn="just"/>
            <a:endParaRPr lang="en-IN" sz="2000" dirty="0" smtClean="0"/>
          </a:p>
          <a:p>
            <a:pPr algn="just"/>
            <a:r>
              <a:rPr lang="en-IN" sz="2000" dirty="0" smtClean="0"/>
              <a:t>They can be charged to General Profit and Loss account the following. </a:t>
            </a:r>
            <a:endParaRPr lang="en-IN"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Allocation of incomes</a:t>
            </a:r>
            <a:br>
              <a:rPr lang="en-IN" b="1" dirty="0" smtClean="0"/>
            </a:br>
            <a:endParaRPr lang="en-IN"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algn="just"/>
            <a:r>
              <a:rPr lang="en-IN" sz="2400" dirty="0" smtClean="0"/>
              <a:t>Common incomes should be allocated among different departments on the following basis: </a:t>
            </a:r>
          </a:p>
          <a:p>
            <a:pPr algn="just"/>
            <a:r>
              <a:rPr lang="en-IN" dirty="0" smtClean="0"/>
              <a:t>(1) </a:t>
            </a:r>
            <a:r>
              <a:rPr lang="en-IN" sz="2600" b="1" dirty="0" smtClean="0">
                <a:solidFill>
                  <a:srgbClr val="FF0000"/>
                </a:solidFill>
              </a:rPr>
              <a:t>Discount received and reserve for discount on creditors:- </a:t>
            </a:r>
            <a:r>
              <a:rPr lang="en-IN" sz="2200" dirty="0" smtClean="0"/>
              <a:t>They should be allocated on  the Basis of net purchases of each department. </a:t>
            </a:r>
            <a:endParaRPr lang="en-IN" dirty="0" smtClean="0"/>
          </a:p>
          <a:p>
            <a:pPr algn="just"/>
            <a:r>
              <a:rPr lang="en-IN" dirty="0" smtClean="0"/>
              <a:t>(2) </a:t>
            </a:r>
            <a:r>
              <a:rPr lang="en-IN" sz="2600" b="1" dirty="0" smtClean="0">
                <a:solidFill>
                  <a:srgbClr val="FF0000"/>
                </a:solidFill>
              </a:rPr>
              <a:t>Commission earned on sales:- </a:t>
            </a:r>
            <a:r>
              <a:rPr lang="en-IN" sz="2200" dirty="0" smtClean="0"/>
              <a:t>It should be allocated on the basis of net sales of each  department. </a:t>
            </a:r>
            <a:endParaRPr lang="en-IN" sz="2800" dirty="0" smtClean="0"/>
          </a:p>
          <a:p>
            <a:pPr algn="just"/>
            <a:r>
              <a:rPr lang="en-IN" dirty="0" smtClean="0"/>
              <a:t>(3) </a:t>
            </a:r>
            <a:r>
              <a:rPr lang="en-IN" sz="2600" b="1" dirty="0" smtClean="0">
                <a:solidFill>
                  <a:srgbClr val="FF0000"/>
                </a:solidFill>
              </a:rPr>
              <a:t>Other incomes: - </a:t>
            </a:r>
            <a:r>
              <a:rPr lang="en-IN" sz="2000" dirty="0" smtClean="0"/>
              <a:t>Such as dividend received, transfer fees etc can be allocated equally. </a:t>
            </a:r>
            <a:endParaRPr lang="en-IN" dirty="0" smtClean="0"/>
          </a:p>
          <a:p>
            <a:pPr algn="just"/>
            <a:r>
              <a:rPr lang="en-IN" dirty="0" smtClean="0"/>
              <a:t>Alternatively, they can be credited to General P &amp; L account.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Inter-Departmental Transfer </a:t>
            </a:r>
            <a:endParaRPr lang="en-IN" dirty="0"/>
          </a:p>
        </p:txBody>
      </p:sp>
      <p:sp>
        <p:nvSpPr>
          <p:cNvPr id="3" name="Content Placeholder 2"/>
          <p:cNvSpPr>
            <a:spLocks noGrp="1"/>
          </p:cNvSpPr>
          <p:nvPr>
            <p:ph idx="1"/>
          </p:nvPr>
        </p:nvSpPr>
        <p:spPr/>
        <p:txBody>
          <a:bodyPr>
            <a:normAutofit/>
          </a:bodyPr>
          <a:lstStyle/>
          <a:p>
            <a:pPr algn="just"/>
            <a:r>
              <a:rPr lang="en-IN" sz="2000" dirty="0" smtClean="0"/>
              <a:t>1. </a:t>
            </a:r>
            <a:r>
              <a:rPr lang="en-IN" sz="2000" b="1" dirty="0" smtClean="0"/>
              <a:t>Methods of Transfer Pricing : </a:t>
            </a:r>
            <a:r>
              <a:rPr lang="en-IN" sz="2000" dirty="0" smtClean="0"/>
              <a:t>Transfers made by one department to another may be recorded either at (a) Cost or (b) Market Price or (c) any other appropriate method e.g. Cost + Agreed Profit Mark Up.</a:t>
            </a:r>
          </a:p>
          <a:p>
            <a:pPr algn="just"/>
            <a:endParaRPr lang="en-IN" sz="2000" dirty="0" smtClean="0"/>
          </a:p>
          <a:p>
            <a:pPr algn="just"/>
            <a:r>
              <a:rPr lang="en-IN" sz="2000" dirty="0" smtClean="0"/>
              <a:t>2. </a:t>
            </a:r>
            <a:r>
              <a:rPr lang="en-IN" sz="2000" b="1" dirty="0" smtClean="0"/>
              <a:t>Accounting : </a:t>
            </a:r>
            <a:r>
              <a:rPr lang="en-IN" sz="2000" dirty="0" smtClean="0"/>
              <a:t>When transfers are made, their value should be credited as Income of the Transferring Department and debited as cost of the Recipient Department. </a:t>
            </a:r>
          </a:p>
          <a:p>
            <a:pPr algn="just"/>
            <a:r>
              <a:rPr lang="en-IN" sz="2000" dirty="0" smtClean="0"/>
              <a:t>When profit is added in the inter-departmental transfers, the loading (unrealised profit) included in the Closing Stock should be reversed, by debiting the General P&amp;L Account and crediting Stock Reserve Account.</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2"/>
          </a:xfrm>
        </p:spPr>
        <p:txBody>
          <a:bodyPr>
            <a:noAutofit/>
          </a:bodyPr>
          <a:lstStyle/>
          <a:p>
            <a:r>
              <a:rPr lang="en-IN" sz="2800" b="1" dirty="0" smtClean="0"/>
              <a:t>Illustrations </a:t>
            </a:r>
            <a:r>
              <a:rPr lang="en-IN" sz="2800" b="1" dirty="0" smtClean="0"/>
              <a:t>1/Text </a:t>
            </a:r>
            <a:r>
              <a:rPr lang="en-IN" sz="2800" b="1" smtClean="0"/>
              <a:t>Book Illustration 24 Page 11.73 </a:t>
            </a:r>
            <a:endParaRPr lang="en-IN" sz="2800" dirty="0"/>
          </a:p>
        </p:txBody>
      </p:sp>
      <p:sp>
        <p:nvSpPr>
          <p:cNvPr id="3" name="Content Placeholder 2"/>
          <p:cNvSpPr>
            <a:spLocks noGrp="1"/>
          </p:cNvSpPr>
          <p:nvPr>
            <p:ph idx="1"/>
          </p:nvPr>
        </p:nvSpPr>
        <p:spPr>
          <a:xfrm>
            <a:off x="457200" y="457200"/>
            <a:ext cx="8458200" cy="5668963"/>
          </a:xfrm>
        </p:spPr>
        <p:txBody>
          <a:bodyPr>
            <a:normAutofit/>
          </a:bodyPr>
          <a:lstStyle/>
          <a:p>
            <a:pPr algn="just"/>
            <a:r>
              <a:rPr lang="en-IN" sz="1800" dirty="0" smtClean="0"/>
              <a:t>Snow White Ltd has two departments — Cloth and Readymade Clothes. Ready Made Clothes are made by the Firm itself out of cloth supplied by the Cloth Department at its usual selling price. From the following figures, prepare Departmental Trading and Profit and Loss Accounts for the year ended 31</a:t>
            </a:r>
            <a:r>
              <a:rPr lang="en-IN" sz="1800" baseline="30000" dirty="0" smtClean="0"/>
              <a:t>st</a:t>
            </a:r>
            <a:r>
              <a:rPr lang="en-IN" sz="1800" dirty="0" smtClean="0"/>
              <a:t>  March :</a:t>
            </a:r>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r>
              <a:rPr lang="en-IN" sz="1800" dirty="0" smtClean="0"/>
              <a:t>The Stock in the Readymade Clothes Department may be considered as consisting of 75% Cloth and 25% other expenses. The Cloth Department earned Gross Profit at the rate of 15% during the year. General Expenses of the business as a whole came to Rs.1,10,000.</a:t>
            </a:r>
            <a:endParaRPr lang="en-IN" sz="1800" dirty="0"/>
          </a:p>
        </p:txBody>
      </p:sp>
      <p:pic>
        <p:nvPicPr>
          <p:cNvPr id="1027" name="Picture 3"/>
          <p:cNvPicPr>
            <a:picLocks noChangeAspect="1" noChangeArrowheads="1"/>
          </p:cNvPicPr>
          <p:nvPr/>
        </p:nvPicPr>
        <p:blipFill>
          <a:blip r:embed="rId2" cstate="print"/>
          <a:srcRect/>
          <a:stretch>
            <a:fillRect/>
          </a:stretch>
        </p:blipFill>
        <p:spPr bwMode="auto">
          <a:xfrm>
            <a:off x="1219200" y="1828800"/>
            <a:ext cx="6781800" cy="23050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2050" name="Picture 2"/>
          <p:cNvPicPr>
            <a:picLocks noChangeAspect="1" noChangeArrowheads="1"/>
          </p:cNvPicPr>
          <p:nvPr/>
        </p:nvPicPr>
        <p:blipFill>
          <a:blip r:embed="rId2" cstate="print"/>
          <a:srcRect/>
          <a:stretch>
            <a:fillRect/>
          </a:stretch>
        </p:blipFill>
        <p:spPr bwMode="auto">
          <a:xfrm>
            <a:off x="0" y="0"/>
            <a:ext cx="8839199" cy="6705599"/>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3074" name="Picture 2"/>
          <p:cNvPicPr>
            <a:picLocks noChangeAspect="1" noChangeArrowheads="1"/>
          </p:cNvPicPr>
          <p:nvPr/>
        </p:nvPicPr>
        <p:blipFill>
          <a:blip r:embed="rId2" cstate="print"/>
          <a:srcRect/>
          <a:stretch>
            <a:fillRect/>
          </a:stretch>
        </p:blipFill>
        <p:spPr bwMode="auto">
          <a:xfrm>
            <a:off x="1" y="533400"/>
            <a:ext cx="9143999" cy="2843213"/>
          </a:xfrm>
          <a:prstGeom prst="rect">
            <a:avLst/>
          </a:prstGeom>
          <a:noFill/>
          <a:ln w="9525">
            <a:noFill/>
            <a:miter lim="800000"/>
            <a:headEnd/>
            <a:tailEnd/>
          </a:ln>
        </p:spPr>
      </p:pic>
      <p:sp>
        <p:nvSpPr>
          <p:cNvPr id="5" name="Rectangle 4"/>
          <p:cNvSpPr/>
          <p:nvPr/>
        </p:nvSpPr>
        <p:spPr>
          <a:xfrm>
            <a:off x="228600" y="3733800"/>
            <a:ext cx="8915400" cy="1477328"/>
          </a:xfrm>
          <a:prstGeom prst="rect">
            <a:avLst/>
          </a:prstGeom>
        </p:spPr>
        <p:txBody>
          <a:bodyPr wrap="square">
            <a:spAutoFit/>
          </a:bodyPr>
          <a:lstStyle/>
          <a:p>
            <a:pPr algn="just"/>
            <a:r>
              <a:rPr lang="en-IN" b="1" dirty="0" smtClean="0"/>
              <a:t>Note 2: In this case, it is possible to ascertain the Reserve already created against Unrealised</a:t>
            </a:r>
          </a:p>
          <a:p>
            <a:pPr algn="just"/>
            <a:r>
              <a:rPr lang="en-IN" dirty="0" smtClean="0"/>
              <a:t>Profit in the Opening Stock. In the absence of information, the Reserve should be calculated on the difference in the Opening and Closing Stocks i.e. Rs. 10,000 in this question.</a:t>
            </a:r>
          </a:p>
          <a:p>
            <a:pPr algn="just"/>
            <a:r>
              <a:rPr lang="en-IN" dirty="0" smtClean="0"/>
              <a:t>Since the Closing Stock has increased, the Reserve calculated would be debited to P&amp;L A/c. In case of decrease in Stocks, the Reserve would be credited to P&amp;L A/c.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34962"/>
          </a:xfrm>
        </p:spPr>
        <p:txBody>
          <a:bodyPr>
            <a:normAutofit fontScale="90000"/>
          </a:bodyPr>
          <a:lstStyle/>
          <a:p>
            <a:r>
              <a:rPr lang="en-IN" sz="2400" b="1" dirty="0" smtClean="0"/>
              <a:t>Illustration 2 </a:t>
            </a:r>
            <a:endParaRPr lang="en-IN" sz="2400" dirty="0"/>
          </a:p>
        </p:txBody>
      </p:sp>
      <p:sp>
        <p:nvSpPr>
          <p:cNvPr id="3" name="Content Placeholder 2"/>
          <p:cNvSpPr>
            <a:spLocks noGrp="1"/>
          </p:cNvSpPr>
          <p:nvPr>
            <p:ph idx="1"/>
          </p:nvPr>
        </p:nvSpPr>
        <p:spPr>
          <a:xfrm>
            <a:off x="0" y="457200"/>
            <a:ext cx="9144000" cy="6248400"/>
          </a:xfrm>
        </p:spPr>
        <p:txBody>
          <a:bodyPr>
            <a:normAutofit fontScale="85000" lnSpcReduction="10000"/>
          </a:bodyPr>
          <a:lstStyle/>
          <a:p>
            <a:pPr algn="just"/>
            <a:r>
              <a:rPr lang="en-IN" sz="1800" dirty="0" smtClean="0"/>
              <a:t>The Trading and Profit &amp; Loss Account of  </a:t>
            </a:r>
            <a:r>
              <a:rPr lang="en-IN" sz="1800" dirty="0" err="1" smtClean="0"/>
              <a:t>Bindas</a:t>
            </a:r>
            <a:r>
              <a:rPr lang="en-IN" sz="1800" dirty="0" smtClean="0"/>
              <a:t> Ltd. for the year ending 31 March is as under</a:t>
            </a:r>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buNone/>
            </a:pPr>
            <a:endParaRPr lang="en-IN" sz="1800" dirty="0" smtClean="0"/>
          </a:p>
          <a:p>
            <a:pPr algn="just">
              <a:buNone/>
            </a:pPr>
            <a:endParaRPr lang="en-IN" sz="1800" dirty="0" smtClean="0"/>
          </a:p>
          <a:p>
            <a:pPr algn="just">
              <a:buNone/>
            </a:pPr>
            <a:r>
              <a:rPr lang="en-IN" sz="1800" dirty="0" smtClean="0"/>
              <a:t>Prepare Departmental Accounts for each of the three Departments A, B and C mentioned above after taking into consideration the following :</a:t>
            </a:r>
          </a:p>
          <a:p>
            <a:pPr algn="just">
              <a:buNone/>
            </a:pPr>
            <a:r>
              <a:rPr lang="en-IN" sz="1800" dirty="0" smtClean="0"/>
              <a:t>(a)  Transistors and Tape Recorders are sold at the Showroom. Servicing and Repairs are carried out at the Workshop.</a:t>
            </a:r>
          </a:p>
          <a:p>
            <a:pPr algn="just">
              <a:buNone/>
            </a:pPr>
            <a:r>
              <a:rPr lang="en-IN" sz="1800" dirty="0" smtClean="0"/>
              <a:t>(b)  Salaries and wages comprise as follows: Showroom 3/4th and Workshop 1/4th</a:t>
            </a:r>
          </a:p>
          <a:p>
            <a:pPr algn="just">
              <a:buNone/>
            </a:pPr>
            <a:r>
              <a:rPr lang="en-IN" sz="1800" dirty="0" smtClean="0"/>
              <a:t>	It was decided to allocate the Showroom Salaries and Wages in ratio 1:2 between Departments A and B.</a:t>
            </a:r>
          </a:p>
          <a:p>
            <a:pPr algn="just">
              <a:buNone/>
            </a:pPr>
            <a:r>
              <a:rPr lang="en-IN" sz="1800" dirty="0" smtClean="0"/>
              <a:t>(c) Workshop Rent is Rs.500 per month. Showroom Rent is to be divided equally between Departments A and B.</a:t>
            </a:r>
          </a:p>
          <a:p>
            <a:pPr algn="just">
              <a:buNone/>
            </a:pPr>
            <a:r>
              <a:rPr lang="en-IN" sz="1800" dirty="0" smtClean="0"/>
              <a:t>(d) Sundry Expenses are to be allocated on the basis of the turnover of each Department.</a:t>
            </a:r>
          </a:p>
          <a:p>
            <a:pPr algn="just"/>
            <a:endParaRPr lang="en-IN" sz="1800" dirty="0" smtClean="0"/>
          </a:p>
          <a:p>
            <a:pPr algn="just"/>
            <a:endParaRPr lang="en-IN" sz="1800" dirty="0" smtClean="0"/>
          </a:p>
          <a:p>
            <a:pPr algn="just"/>
            <a:endParaRPr lang="en-IN" sz="1800" dirty="0"/>
          </a:p>
        </p:txBody>
      </p:sp>
      <p:pic>
        <p:nvPicPr>
          <p:cNvPr id="4099" name="Picture 3"/>
          <p:cNvPicPr>
            <a:picLocks noChangeAspect="1" noChangeArrowheads="1"/>
          </p:cNvPicPr>
          <p:nvPr/>
        </p:nvPicPr>
        <p:blipFill>
          <a:blip r:embed="rId2" cstate="print"/>
          <a:srcRect/>
          <a:stretch>
            <a:fillRect/>
          </a:stretch>
        </p:blipFill>
        <p:spPr bwMode="auto">
          <a:xfrm>
            <a:off x="381000" y="762000"/>
            <a:ext cx="8534400" cy="3276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5122" name="Picture 2"/>
          <p:cNvPicPr>
            <a:picLocks noChangeAspect="1" noChangeArrowheads="1"/>
          </p:cNvPicPr>
          <p:nvPr/>
        </p:nvPicPr>
        <p:blipFill>
          <a:blip r:embed="rId2" cstate="print"/>
          <a:srcRect/>
          <a:stretch>
            <a:fillRect/>
          </a:stretch>
        </p:blipFill>
        <p:spPr bwMode="auto">
          <a:xfrm>
            <a:off x="0" y="609600"/>
            <a:ext cx="9144000" cy="5105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Autofit/>
          </a:bodyPr>
          <a:lstStyle/>
          <a:p>
            <a:r>
              <a:rPr lang="en-IN" sz="2000" b="1" dirty="0" smtClean="0"/>
              <a:t>Illustration 3</a:t>
            </a:r>
            <a:endParaRPr lang="en-IN" sz="2000" b="1" dirty="0"/>
          </a:p>
        </p:txBody>
      </p:sp>
      <p:sp>
        <p:nvSpPr>
          <p:cNvPr id="3" name="Content Placeholder 2"/>
          <p:cNvSpPr>
            <a:spLocks noGrp="1"/>
          </p:cNvSpPr>
          <p:nvPr>
            <p:ph idx="1"/>
          </p:nvPr>
        </p:nvSpPr>
        <p:spPr>
          <a:xfrm>
            <a:off x="0" y="228600"/>
            <a:ext cx="9144000" cy="6629400"/>
          </a:xfrm>
        </p:spPr>
        <p:txBody>
          <a:bodyPr>
            <a:normAutofit fontScale="85000" lnSpcReduction="10000"/>
          </a:bodyPr>
          <a:lstStyle/>
          <a:p>
            <a:pPr algn="just"/>
            <a:r>
              <a:rPr lang="en-IN" sz="1800" dirty="0" err="1" smtClean="0"/>
              <a:t>Samudra</a:t>
            </a:r>
            <a:r>
              <a:rPr lang="en-IN" sz="1800" dirty="0" smtClean="0"/>
              <a:t> &amp; Co, a Partnership Firm has three departments viz. K, L, M which are under the charge of the Partners B, C and D respectively. The following Consolidated P&amp;L Account is given below :</a:t>
            </a:r>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endParaRPr lang="en-IN" sz="1800" dirty="0" smtClean="0"/>
          </a:p>
          <a:p>
            <a:pPr algn="just"/>
            <a:r>
              <a:rPr lang="en-IN" sz="1800" dirty="0" smtClean="0"/>
              <a:t>From the above Account and the following additional information, prepare the Departmental P&amp;L Accounts for the year ended 31 March </a:t>
            </a:r>
          </a:p>
          <a:p>
            <a:pPr algn="just">
              <a:buNone/>
            </a:pPr>
            <a:r>
              <a:rPr lang="en-IN" sz="1800" dirty="0" smtClean="0"/>
              <a:t>1. Break up of Opening Stock Department wise is: K - Rs.37,890; L - Rs.24,000 and M -Rs. 20,000.</a:t>
            </a:r>
          </a:p>
          <a:p>
            <a:pPr algn="just">
              <a:buNone/>
            </a:pPr>
            <a:r>
              <a:rPr lang="en-IN" sz="1800" dirty="0" smtClean="0"/>
              <a:t>2. Total Purchases were as under: K - Rs.1,40,700; L - Rs.80,600; M - Rs.44,400.</a:t>
            </a:r>
          </a:p>
          <a:p>
            <a:pPr algn="just">
              <a:buNone/>
            </a:pPr>
            <a:r>
              <a:rPr lang="en-IN" sz="1800" dirty="0" smtClean="0"/>
              <a:t>3. Salaries and Wages include Rs. 12,000 wages of Department M. The balance Salaries should be apportioned to the three departments as 4:4:1.</a:t>
            </a:r>
          </a:p>
          <a:p>
            <a:pPr algn="just">
              <a:buNone/>
            </a:pPr>
            <a:r>
              <a:rPr lang="en-IN" sz="1800" dirty="0" smtClean="0"/>
              <a:t>4. Rent is to be apportioned in the ratio of floor space which is as 2:2:5.</a:t>
            </a:r>
          </a:p>
          <a:p>
            <a:pPr algn="just">
              <a:buNone/>
            </a:pPr>
            <a:r>
              <a:rPr lang="en-IN" sz="1800" dirty="0" smtClean="0"/>
              <a:t>5. Selling Expenses and Discount Allowed are to be apportioned in the ratio of Turnover.</a:t>
            </a:r>
          </a:p>
          <a:p>
            <a:pPr algn="just">
              <a:buNone/>
            </a:pPr>
            <a:r>
              <a:rPr lang="en-IN" sz="1800" dirty="0" smtClean="0"/>
              <a:t>6. Depreciation on assets should be equally charged to the three departments.</a:t>
            </a:r>
          </a:p>
          <a:p>
            <a:pPr algn="just">
              <a:buNone/>
            </a:pPr>
            <a:r>
              <a:rPr lang="en-IN" sz="1800" dirty="0" smtClean="0"/>
              <a:t>7. Sales made by the three departments were: K - Rs.1,80,000; L - Rs.1,30,000 and M Rs.90,000.</a:t>
            </a:r>
          </a:p>
          <a:p>
            <a:pPr algn="just">
              <a:buNone/>
            </a:pPr>
            <a:r>
              <a:rPr lang="en-IN" sz="1800" dirty="0" smtClean="0"/>
              <a:t>8. Break up of Closing Stock Department wise is: K - 45,100; L - Rs.22,300 and M - Rs.21,600.</a:t>
            </a:r>
          </a:p>
          <a:p>
            <a:pPr algn="just">
              <a:buNone/>
            </a:pPr>
            <a:r>
              <a:rPr lang="en-IN" sz="1800" dirty="0" smtClean="0"/>
              <a:t>    The Closing Stock of Department M includes Rs.5,700 goods transferred from Department K. However, Opening Stock does not include any goods transferred from other departments.</a:t>
            </a:r>
          </a:p>
          <a:p>
            <a:pPr algn="just">
              <a:buNone/>
            </a:pPr>
            <a:r>
              <a:rPr lang="en-IN" sz="1800" dirty="0" smtClean="0"/>
              <a:t>9. Departments K and L sold goods worth Rs.10,700 and Rs.600 respectively to Department M.</a:t>
            </a:r>
          </a:p>
          <a:p>
            <a:pPr algn="just">
              <a:buNone/>
            </a:pPr>
            <a:r>
              <a:rPr lang="en-IN" sz="1800" dirty="0" smtClean="0"/>
              <a:t>10. Discounts received are traceable to Departments K, L and M as Rs.400; Rs.250 and Rs.150 respectively.</a:t>
            </a:r>
          </a:p>
          <a:p>
            <a:pPr algn="just">
              <a:buNone/>
            </a:pPr>
            <a:r>
              <a:rPr lang="en-IN" sz="1800" dirty="0" smtClean="0"/>
              <a:t>11. Partners are to share the profits as under: (a) 75% of the Profits of Departments K, L and M to the respective Partner in Charge, (b) Balance Profits to be credited as 2:1:1.</a:t>
            </a:r>
            <a:endParaRPr lang="en-IN" sz="1800" dirty="0"/>
          </a:p>
        </p:txBody>
      </p:sp>
      <p:pic>
        <p:nvPicPr>
          <p:cNvPr id="6147" name="Picture 3"/>
          <p:cNvPicPr>
            <a:picLocks noChangeAspect="1" noChangeArrowheads="1"/>
          </p:cNvPicPr>
          <p:nvPr/>
        </p:nvPicPr>
        <p:blipFill>
          <a:blip r:embed="rId2" cstate="print"/>
          <a:srcRect/>
          <a:stretch>
            <a:fillRect/>
          </a:stretch>
        </p:blipFill>
        <p:spPr bwMode="auto">
          <a:xfrm>
            <a:off x="685800" y="838200"/>
            <a:ext cx="7696200" cy="1876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7170" name="Picture 2"/>
          <p:cNvPicPr>
            <a:picLocks noChangeAspect="1" noChangeArrowheads="1"/>
          </p:cNvPicPr>
          <p:nvPr/>
        </p:nvPicPr>
        <p:blipFill>
          <a:blip r:embed="rId2" cstate="print"/>
          <a:srcRect/>
          <a:stretch>
            <a:fillRect/>
          </a:stretch>
        </p:blipFill>
        <p:spPr bwMode="auto">
          <a:xfrm>
            <a:off x="304800" y="381000"/>
            <a:ext cx="8534400" cy="5486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lstStyle/>
          <a:p>
            <a:pPr algn="just"/>
            <a:r>
              <a:rPr lang="en-IN" dirty="0" smtClean="0"/>
              <a:t>Departmental accounts are accounts relating to different department of a business and are used to ascertain the trading results of each department separately. </a:t>
            </a:r>
          </a:p>
          <a:p>
            <a:pPr algn="just"/>
            <a:r>
              <a:rPr lang="en-IN" dirty="0" smtClean="0"/>
              <a:t>Such accounts disclose not only the profits of each of the department but also the profits of the whole business. </a:t>
            </a: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8194" name="Picture 2"/>
          <p:cNvPicPr>
            <a:picLocks noChangeAspect="1" noChangeArrowheads="1"/>
          </p:cNvPicPr>
          <p:nvPr/>
        </p:nvPicPr>
        <p:blipFill>
          <a:blip r:embed="rId2" cstate="print"/>
          <a:srcRect/>
          <a:stretch>
            <a:fillRect/>
          </a:stretch>
        </p:blipFill>
        <p:spPr bwMode="auto">
          <a:xfrm>
            <a:off x="304800" y="381000"/>
            <a:ext cx="8686799" cy="55626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334962"/>
          </a:xfrm>
        </p:spPr>
        <p:txBody>
          <a:bodyPr>
            <a:normAutofit fontScale="90000"/>
          </a:bodyPr>
          <a:lstStyle/>
          <a:p>
            <a:r>
              <a:rPr lang="en-IN" sz="2400" b="1" dirty="0" smtClean="0"/>
              <a:t>Illustration 4</a:t>
            </a:r>
            <a:endParaRPr lang="en-IN" sz="2400" b="1" dirty="0"/>
          </a:p>
        </p:txBody>
      </p:sp>
      <p:sp>
        <p:nvSpPr>
          <p:cNvPr id="3" name="Content Placeholder 2"/>
          <p:cNvSpPr>
            <a:spLocks noGrp="1"/>
          </p:cNvSpPr>
          <p:nvPr>
            <p:ph idx="1"/>
          </p:nvPr>
        </p:nvSpPr>
        <p:spPr>
          <a:xfrm>
            <a:off x="152400" y="990600"/>
            <a:ext cx="8991600" cy="5135563"/>
          </a:xfrm>
        </p:spPr>
        <p:txBody>
          <a:bodyPr>
            <a:normAutofit fontScale="47500" lnSpcReduction="20000"/>
          </a:bodyPr>
          <a:lstStyle/>
          <a:p>
            <a:pPr algn="just"/>
            <a:r>
              <a:rPr lang="en-IN" dirty="0" smtClean="0"/>
              <a:t>Anand Ltd, has 3 departments X, Y and Z The following information is provided:</a:t>
            </a:r>
          </a:p>
          <a:p>
            <a:pPr algn="just"/>
            <a:r>
              <a:rPr lang="en-IN" b="1" dirty="0" smtClean="0"/>
              <a:t>Particulars 				X		 Y 		Z</a:t>
            </a:r>
          </a:p>
          <a:p>
            <a:pPr algn="just"/>
            <a:r>
              <a:rPr lang="en-IN" dirty="0" smtClean="0"/>
              <a:t>Opening Stock			               3,000                                  4,000                                  6,000</a:t>
            </a:r>
          </a:p>
          <a:p>
            <a:pPr algn="just"/>
            <a:r>
              <a:rPr lang="en-IN" dirty="0" smtClean="0"/>
              <a:t>Consumption of direct materials                                  8,000                                 12,000                                     —</a:t>
            </a:r>
          </a:p>
          <a:p>
            <a:pPr algn="just"/>
            <a:r>
              <a:rPr lang="en-IN" dirty="0" smtClean="0"/>
              <a:t>Wages                                                                                 5,000                                10,000                                     —</a:t>
            </a:r>
          </a:p>
          <a:p>
            <a:pPr algn="just"/>
            <a:r>
              <a:rPr lang="en-IN" dirty="0" smtClean="0"/>
              <a:t>Closing Stock                                                                     4,000                                 14,000                                  8,000</a:t>
            </a:r>
          </a:p>
          <a:p>
            <a:pPr algn="just"/>
            <a:r>
              <a:rPr lang="en-IN" dirty="0" smtClean="0"/>
              <a:t>Sales                                                                                     —                                          —                                     34,000</a:t>
            </a:r>
          </a:p>
          <a:p>
            <a:pPr algn="just"/>
            <a:r>
              <a:rPr lang="en-IN" dirty="0" smtClean="0"/>
              <a:t>Stocks of each Department are valued at cost to the Department concerned. Stocks of X are transferred to Y at a margin of 50% above Department cost. Stocks of Y are transferred to Z at a margin of 10% above departmental cost.</a:t>
            </a:r>
          </a:p>
          <a:p>
            <a:pPr algn="just"/>
            <a:r>
              <a:rPr lang="en-IN" b="1" dirty="0" smtClean="0"/>
              <a:t>Other expenses were :</a:t>
            </a:r>
          </a:p>
          <a:p>
            <a:pPr lvl="1" algn="just"/>
            <a:r>
              <a:rPr lang="en-IN" sz="2900" dirty="0" smtClean="0"/>
              <a:t>Salaries 		2,000</a:t>
            </a:r>
          </a:p>
          <a:p>
            <a:pPr lvl="1" algn="just"/>
            <a:r>
              <a:rPr lang="en-IN" sz="2900" dirty="0" smtClean="0"/>
              <a:t>Printing and Stationery 	1,000</a:t>
            </a:r>
          </a:p>
          <a:p>
            <a:pPr lvl="1" algn="just"/>
            <a:r>
              <a:rPr lang="en-IN" sz="2900" dirty="0" smtClean="0"/>
              <a:t>Rent 		6,000</a:t>
            </a:r>
          </a:p>
          <a:p>
            <a:pPr lvl="1" algn="just"/>
            <a:r>
              <a:rPr lang="en-IN" sz="2900" dirty="0" smtClean="0"/>
              <a:t>Interest paid 		4,000</a:t>
            </a:r>
          </a:p>
          <a:p>
            <a:pPr lvl="1" algn="just"/>
            <a:r>
              <a:rPr lang="en-IN" sz="2900" dirty="0" smtClean="0"/>
              <a:t>Depreciation 		3,000</a:t>
            </a:r>
            <a:endParaRPr lang="en-IN" dirty="0" smtClean="0"/>
          </a:p>
          <a:p>
            <a:pPr algn="just"/>
            <a:r>
              <a:rPr lang="en-IN" dirty="0" smtClean="0"/>
              <a:t>Allocate expenses in the ratio of Departmental Gross Profits. Opening figures of reserves for unrealised profits on departmental stocks were: Department Y-Rs.1,000; Department Z-Rs.2,000.</a:t>
            </a:r>
          </a:p>
          <a:p>
            <a:pPr algn="just"/>
            <a:endParaRPr lang="en-IN" dirty="0" smtClean="0"/>
          </a:p>
          <a:p>
            <a:pPr algn="just"/>
            <a:r>
              <a:rPr lang="en-IN" sz="3400" b="1" dirty="0" smtClean="0"/>
              <a:t>Prepare Departmental Trading and Profit and Loss Account for the year.</a:t>
            </a:r>
            <a:endParaRPr lang="en-IN" sz="34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9218" name="Picture 2"/>
          <p:cNvPicPr>
            <a:picLocks noChangeAspect="1" noChangeArrowheads="1"/>
          </p:cNvPicPr>
          <p:nvPr/>
        </p:nvPicPr>
        <p:blipFill>
          <a:blip r:embed="rId2" cstate="print"/>
          <a:srcRect/>
          <a:stretch>
            <a:fillRect/>
          </a:stretch>
        </p:blipFill>
        <p:spPr bwMode="auto">
          <a:xfrm>
            <a:off x="228600" y="152400"/>
            <a:ext cx="8686800" cy="63246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0242" name="Picture 2"/>
          <p:cNvPicPr>
            <a:picLocks noChangeAspect="1" noChangeArrowheads="1"/>
          </p:cNvPicPr>
          <p:nvPr/>
        </p:nvPicPr>
        <p:blipFill>
          <a:blip r:embed="rId2" cstate="print"/>
          <a:srcRect/>
          <a:stretch>
            <a:fillRect/>
          </a:stretch>
        </p:blipFill>
        <p:spPr bwMode="auto">
          <a:xfrm>
            <a:off x="304800" y="304800"/>
            <a:ext cx="8686800" cy="59436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11162"/>
          </a:xfrm>
        </p:spPr>
        <p:txBody>
          <a:bodyPr>
            <a:normAutofit fontScale="90000"/>
          </a:bodyPr>
          <a:lstStyle/>
          <a:p>
            <a:r>
              <a:rPr lang="en-IN" sz="2400" b="1" dirty="0" smtClean="0"/>
              <a:t>Illustration 5</a:t>
            </a:r>
            <a:endParaRPr lang="en-IN" sz="2400" b="1" dirty="0"/>
          </a:p>
        </p:txBody>
      </p:sp>
      <p:sp>
        <p:nvSpPr>
          <p:cNvPr id="3" name="Content Placeholder 2"/>
          <p:cNvSpPr>
            <a:spLocks noGrp="1"/>
          </p:cNvSpPr>
          <p:nvPr>
            <p:ph idx="1"/>
          </p:nvPr>
        </p:nvSpPr>
        <p:spPr>
          <a:xfrm>
            <a:off x="0" y="457200"/>
            <a:ext cx="9144000" cy="6172200"/>
          </a:xfrm>
        </p:spPr>
        <p:txBody>
          <a:bodyPr>
            <a:normAutofit lnSpcReduction="10000"/>
          </a:bodyPr>
          <a:lstStyle/>
          <a:p>
            <a:pPr algn="just"/>
            <a:r>
              <a:rPr lang="en-IN" sz="2000" dirty="0" err="1" smtClean="0"/>
              <a:t>Pooma</a:t>
            </a:r>
            <a:r>
              <a:rPr lang="en-IN" sz="2000" dirty="0" smtClean="0"/>
              <a:t> Ltd. has 2 departments M &amp; S. From the following particulars, prepare Departmental Trading Account &amp; Consolidated Trading Account for the year ending 31  March.</a:t>
            </a:r>
          </a:p>
          <a:p>
            <a:pPr algn="just"/>
            <a:endParaRPr lang="en-IN" sz="2000" dirty="0" smtClean="0"/>
          </a:p>
          <a:p>
            <a:pPr algn="just"/>
            <a:endParaRPr lang="en-IN" sz="2000" dirty="0" smtClean="0"/>
          </a:p>
          <a:p>
            <a:pPr algn="just"/>
            <a:endParaRPr lang="en-IN" sz="2000" dirty="0" smtClean="0"/>
          </a:p>
          <a:p>
            <a:pPr algn="just"/>
            <a:endParaRPr lang="en-IN" sz="2000" dirty="0" smtClean="0"/>
          </a:p>
          <a:p>
            <a:pPr algn="just"/>
            <a:endParaRPr lang="en-IN" sz="2000" dirty="0" smtClean="0"/>
          </a:p>
          <a:p>
            <a:pPr algn="just"/>
            <a:endParaRPr lang="en-IN" sz="2000" dirty="0" smtClean="0"/>
          </a:p>
          <a:p>
            <a:pPr algn="just"/>
            <a:endParaRPr lang="en-IN" sz="2000" dirty="0" smtClean="0"/>
          </a:p>
          <a:p>
            <a:pPr algn="just"/>
            <a:endParaRPr lang="en-IN" sz="2000" dirty="0" smtClean="0"/>
          </a:p>
          <a:p>
            <a:pPr algn="just"/>
            <a:endParaRPr lang="en-IN" sz="2000" dirty="0" smtClean="0"/>
          </a:p>
          <a:p>
            <a:pPr algn="just"/>
            <a:endParaRPr lang="en-IN" sz="2000" dirty="0" smtClean="0"/>
          </a:p>
          <a:p>
            <a:pPr algn="just"/>
            <a:endParaRPr lang="en-IN" sz="2000" dirty="0" smtClean="0"/>
          </a:p>
          <a:p>
            <a:pPr algn="just"/>
            <a:endParaRPr lang="en-IN" sz="2000" dirty="0" smtClean="0"/>
          </a:p>
          <a:p>
            <a:pPr algn="just"/>
            <a:r>
              <a:rPr lang="en-IN" sz="2000" dirty="0" smtClean="0"/>
              <a:t>Purchased Goods have been transferred at their respective departmental Purchase Cost &amp; Finished Goods at Departmental Market Price. 20% of Finished Stock  Closing) at each Department represented Finished Goods received from the other Department.</a:t>
            </a:r>
          </a:p>
          <a:p>
            <a:pPr algn="just"/>
            <a:endParaRPr lang="en-IN" sz="2000" dirty="0"/>
          </a:p>
        </p:txBody>
      </p:sp>
      <p:pic>
        <p:nvPicPr>
          <p:cNvPr id="11266" name="Picture 2"/>
          <p:cNvPicPr>
            <a:picLocks noChangeAspect="1" noChangeArrowheads="1"/>
          </p:cNvPicPr>
          <p:nvPr/>
        </p:nvPicPr>
        <p:blipFill>
          <a:blip r:embed="rId2" cstate="print"/>
          <a:srcRect/>
          <a:stretch>
            <a:fillRect/>
          </a:stretch>
        </p:blipFill>
        <p:spPr bwMode="auto">
          <a:xfrm>
            <a:off x="609600" y="1295400"/>
            <a:ext cx="8077200" cy="409098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2290" name="Picture 2"/>
          <p:cNvPicPr>
            <a:picLocks noChangeAspect="1" noChangeArrowheads="1"/>
          </p:cNvPicPr>
          <p:nvPr/>
        </p:nvPicPr>
        <p:blipFill>
          <a:blip r:embed="rId2" cstate="print"/>
          <a:srcRect/>
          <a:stretch>
            <a:fillRect/>
          </a:stretch>
        </p:blipFill>
        <p:spPr bwMode="auto">
          <a:xfrm>
            <a:off x="0" y="0"/>
            <a:ext cx="9144000" cy="65532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3314" name="Picture 2"/>
          <p:cNvPicPr>
            <a:picLocks noChangeAspect="1" noChangeArrowheads="1"/>
          </p:cNvPicPr>
          <p:nvPr/>
        </p:nvPicPr>
        <p:blipFill>
          <a:blip r:embed="rId2" cstate="print"/>
          <a:srcRect/>
          <a:stretch>
            <a:fillRect/>
          </a:stretch>
        </p:blipFill>
        <p:spPr bwMode="auto">
          <a:xfrm>
            <a:off x="457200" y="762000"/>
            <a:ext cx="8458200" cy="37528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t>OBJECTIVES OF DEPARTMENTAL ACCOUNTS</a:t>
            </a:r>
            <a:br>
              <a:rPr lang="en-IN" sz="3200" b="1" dirty="0" smtClean="0"/>
            </a:br>
            <a:endParaRPr lang="en-IN" sz="3200" dirty="0"/>
          </a:p>
        </p:txBody>
      </p:sp>
      <p:sp>
        <p:nvSpPr>
          <p:cNvPr id="3" name="Content Placeholder 2"/>
          <p:cNvSpPr>
            <a:spLocks noGrp="1"/>
          </p:cNvSpPr>
          <p:nvPr>
            <p:ph idx="1"/>
          </p:nvPr>
        </p:nvSpPr>
        <p:spPr/>
        <p:txBody>
          <a:bodyPr>
            <a:normAutofit fontScale="85000" lnSpcReduction="20000"/>
          </a:bodyPr>
          <a:lstStyle/>
          <a:p>
            <a:pPr algn="just"/>
            <a:r>
              <a:rPr lang="en-IN" dirty="0" smtClean="0"/>
              <a:t>The main objectives of departmental accounts are: </a:t>
            </a:r>
          </a:p>
          <a:p>
            <a:pPr algn="just"/>
            <a:r>
              <a:rPr lang="en-IN" dirty="0" smtClean="0"/>
              <a:t>(1) To know the trading result of the various departments.</a:t>
            </a:r>
          </a:p>
          <a:p>
            <a:pPr algn="just"/>
            <a:r>
              <a:rPr lang="en-IN" dirty="0" smtClean="0"/>
              <a:t>(2) To compare the trading result of one department with those of other departments.</a:t>
            </a:r>
          </a:p>
          <a:p>
            <a:pPr algn="just"/>
            <a:r>
              <a:rPr lang="en-IN" dirty="0" smtClean="0"/>
              <a:t>(3) T o reward the departmental managers on the basis of the trading results.</a:t>
            </a:r>
          </a:p>
          <a:p>
            <a:pPr algn="just"/>
            <a:r>
              <a:rPr lang="en-IN" dirty="0" smtClean="0"/>
              <a:t>(4) To help the management to formulate the business policies for the various departments.</a:t>
            </a:r>
          </a:p>
          <a:p>
            <a:pPr algn="just"/>
            <a:r>
              <a:rPr lang="en-IN" dirty="0" smtClean="0"/>
              <a:t>(5) To help the business in formulating proper policies relating to the expansion of the business.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Advantages of Department Accounts</a:t>
            </a:r>
            <a:br>
              <a:rPr lang="en-IN" b="1" dirty="0" smtClean="0"/>
            </a:br>
            <a:endParaRPr lang="en-IN" dirty="0"/>
          </a:p>
        </p:txBody>
      </p:sp>
      <p:sp>
        <p:nvSpPr>
          <p:cNvPr id="3" name="Content Placeholder 2"/>
          <p:cNvSpPr>
            <a:spLocks noGrp="1"/>
          </p:cNvSpPr>
          <p:nvPr>
            <p:ph idx="1"/>
          </p:nvPr>
        </p:nvSpPr>
        <p:spPr/>
        <p:txBody>
          <a:bodyPr>
            <a:normAutofit fontScale="70000" lnSpcReduction="20000"/>
          </a:bodyPr>
          <a:lstStyle/>
          <a:p>
            <a:pPr algn="just"/>
            <a:r>
              <a:rPr lang="en-IN" dirty="0" smtClean="0"/>
              <a:t>The main advantages of Departmental accounting are as follows: </a:t>
            </a:r>
          </a:p>
          <a:p>
            <a:pPr algn="just"/>
            <a:r>
              <a:rPr lang="en-IN" dirty="0" smtClean="0"/>
              <a:t>(1) It provides an idea about the affairs of each department.</a:t>
            </a:r>
          </a:p>
          <a:p>
            <a:pPr algn="just"/>
            <a:r>
              <a:rPr lang="en-IN" dirty="0" smtClean="0"/>
              <a:t>(2) It helps to evaluate the performance of each department.</a:t>
            </a:r>
          </a:p>
          <a:p>
            <a:pPr algn="just"/>
            <a:r>
              <a:rPr lang="en-IN" dirty="0" smtClean="0"/>
              <a:t>(3) It helps to reward the Departmental mangers and staff on the basis of performance.</a:t>
            </a:r>
          </a:p>
          <a:p>
            <a:pPr algn="just"/>
            <a:r>
              <a:rPr lang="en-IN" dirty="0" smtClean="0"/>
              <a:t>(4) It facilitates control over the working of each department.</a:t>
            </a:r>
          </a:p>
          <a:p>
            <a:pPr algn="just"/>
            <a:r>
              <a:rPr lang="en-IN" dirty="0" smtClean="0"/>
              <a:t>(5) It helps to compare the result of one department with those of other departments.</a:t>
            </a:r>
          </a:p>
          <a:p>
            <a:pPr algn="just"/>
            <a:r>
              <a:rPr lang="en-IN" dirty="0" smtClean="0"/>
              <a:t>(6) It helps the management to formulate the right business policies for the various departments.</a:t>
            </a:r>
          </a:p>
          <a:p>
            <a:pPr algn="just"/>
            <a:r>
              <a:rPr lang="en-IN" dirty="0" smtClean="0"/>
              <a:t>(7) It will help in the preparation of departmental budgets. </a:t>
            </a:r>
          </a:p>
          <a:p>
            <a:pPr algn="just"/>
            <a:r>
              <a:rPr lang="en-IN" dirty="0" smtClean="0"/>
              <a:t>(8) It helps to calculate stock turnover ratio of each department.</a:t>
            </a:r>
          </a:p>
          <a:p>
            <a:pPr algn="just"/>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Accounting Procedure</a:t>
            </a:r>
            <a:endParaRPr lang="en-IN" dirty="0"/>
          </a:p>
        </p:txBody>
      </p:sp>
      <p:sp>
        <p:nvSpPr>
          <p:cNvPr id="3" name="Content Placeholder 2"/>
          <p:cNvSpPr>
            <a:spLocks noGrp="1"/>
          </p:cNvSpPr>
          <p:nvPr>
            <p:ph idx="1"/>
          </p:nvPr>
        </p:nvSpPr>
        <p:spPr/>
        <p:txBody>
          <a:bodyPr/>
          <a:lstStyle/>
          <a:p>
            <a:pPr algn="just"/>
            <a:r>
              <a:rPr lang="en-IN" dirty="0" smtClean="0"/>
              <a:t>A departmental organization can record its transactions in two ways: </a:t>
            </a:r>
          </a:p>
          <a:p>
            <a:pPr algn="just"/>
            <a:r>
              <a:rPr lang="en-IN" dirty="0" smtClean="0"/>
              <a:t>(1) </a:t>
            </a:r>
            <a:r>
              <a:rPr lang="en-IN" b="1" dirty="0" smtClean="0"/>
              <a:t>Unitary method</a:t>
            </a:r>
          </a:p>
          <a:p>
            <a:pPr algn="just"/>
            <a:r>
              <a:rPr lang="en-IN" dirty="0" smtClean="0"/>
              <a:t>(2) </a:t>
            </a:r>
            <a:r>
              <a:rPr lang="en-IN" b="1" dirty="0" smtClean="0"/>
              <a:t>Tabular or columnar method</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 </a:t>
            </a:r>
            <a:r>
              <a:rPr lang="en-IN" b="1" dirty="0" smtClean="0"/>
              <a:t>Unitary method</a:t>
            </a:r>
            <a:endParaRPr lang="en-IN" dirty="0"/>
          </a:p>
        </p:txBody>
      </p:sp>
      <p:sp>
        <p:nvSpPr>
          <p:cNvPr id="3" name="Content Placeholder 2"/>
          <p:cNvSpPr>
            <a:spLocks noGrp="1"/>
          </p:cNvSpPr>
          <p:nvPr>
            <p:ph idx="1"/>
          </p:nvPr>
        </p:nvSpPr>
        <p:spPr/>
        <p:txBody>
          <a:bodyPr/>
          <a:lstStyle/>
          <a:p>
            <a:pPr algn="just"/>
            <a:r>
              <a:rPr lang="en-IN" dirty="0" smtClean="0"/>
              <a:t>Under this method, the accounts of each department are kept separately. </a:t>
            </a:r>
          </a:p>
          <a:p>
            <a:pPr algn="just"/>
            <a:endParaRPr lang="en-IN" dirty="0" smtClean="0"/>
          </a:p>
          <a:p>
            <a:pPr algn="just"/>
            <a:r>
              <a:rPr lang="en-IN" dirty="0" smtClean="0"/>
              <a:t>The results of the various departments are finally combined together in one general P &amp; L account.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IN" sz="3600" dirty="0" smtClean="0"/>
              <a:t>(2) </a:t>
            </a:r>
            <a:r>
              <a:rPr lang="en-IN" sz="3600" b="1" dirty="0" smtClean="0"/>
              <a:t>Tabular or columnar method</a:t>
            </a:r>
            <a:endParaRPr lang="en-IN" sz="3600" dirty="0"/>
          </a:p>
        </p:txBody>
      </p:sp>
      <p:sp>
        <p:nvSpPr>
          <p:cNvPr id="3" name="Content Placeholder 2"/>
          <p:cNvSpPr>
            <a:spLocks noGrp="1"/>
          </p:cNvSpPr>
          <p:nvPr>
            <p:ph idx="1"/>
          </p:nvPr>
        </p:nvSpPr>
        <p:spPr>
          <a:xfrm>
            <a:off x="228600" y="609600"/>
            <a:ext cx="8915400" cy="5516563"/>
          </a:xfrm>
        </p:spPr>
        <p:txBody>
          <a:bodyPr>
            <a:normAutofit/>
          </a:bodyPr>
          <a:lstStyle/>
          <a:p>
            <a:pPr algn="just">
              <a:lnSpc>
                <a:spcPct val="170000"/>
              </a:lnSpc>
            </a:pPr>
            <a:r>
              <a:rPr lang="en-IN" sz="1600" dirty="0" smtClean="0"/>
              <a:t>Under this method, the accounts of each department are kept in columnar form with a separate column for each department and also with a separate column for the total. </a:t>
            </a:r>
          </a:p>
          <a:p>
            <a:pPr algn="just">
              <a:lnSpc>
                <a:spcPct val="170000"/>
              </a:lnSpc>
            </a:pPr>
            <a:r>
              <a:rPr lang="en-IN" sz="1600" dirty="0" smtClean="0"/>
              <a:t>The tabular method is more popular and is adopted by almost all the departmental undertaking.</a:t>
            </a:r>
          </a:p>
          <a:p>
            <a:pPr algn="just">
              <a:lnSpc>
                <a:spcPct val="170000"/>
              </a:lnSpc>
            </a:pPr>
            <a:r>
              <a:rPr lang="en-IN" sz="1600" dirty="0" smtClean="0"/>
              <a:t>Under this method, at the end of the accounting year, </a:t>
            </a:r>
            <a:r>
              <a:rPr lang="en-IN" sz="1600" b="1" dirty="0" smtClean="0"/>
              <a:t>Trading and P &amp; L account (columnar) </a:t>
            </a:r>
            <a:r>
              <a:rPr lang="en-IN" sz="1600" dirty="0" smtClean="0"/>
              <a:t>is prepared with separate amount column for each of the department and also for the total. </a:t>
            </a:r>
          </a:p>
          <a:p>
            <a:pPr algn="just">
              <a:lnSpc>
                <a:spcPct val="170000"/>
              </a:lnSpc>
            </a:pPr>
            <a:r>
              <a:rPr lang="en-IN" sz="1600" dirty="0" smtClean="0"/>
              <a:t>The trading and P &amp; L of a departmental organization kept in the columnar basis is called </a:t>
            </a:r>
            <a:r>
              <a:rPr lang="en-IN" sz="1600" b="1" u="sng" dirty="0" smtClean="0"/>
              <a:t>Departmental Trading and P &amp; L account.</a:t>
            </a:r>
          </a:p>
          <a:p>
            <a:pPr algn="just">
              <a:lnSpc>
                <a:spcPct val="170000"/>
              </a:lnSpc>
            </a:pPr>
            <a:r>
              <a:rPr lang="en-IN" sz="1600" dirty="0" smtClean="0"/>
              <a:t> In trading account, </a:t>
            </a:r>
            <a:r>
              <a:rPr lang="en-IN" sz="1600" b="1" dirty="0" smtClean="0"/>
              <a:t>opening stock, purchases, direct expenses and Gross profit are debited and sales and closing stock credited.</a:t>
            </a:r>
          </a:p>
          <a:p>
            <a:pPr algn="just">
              <a:lnSpc>
                <a:spcPct val="170000"/>
              </a:lnSpc>
            </a:pPr>
            <a:endParaRPr lang="en-IN" sz="1600" b="1" dirty="0" smtClean="0"/>
          </a:p>
          <a:p>
            <a:pPr algn="just">
              <a:lnSpc>
                <a:spcPct val="170000"/>
              </a:lnSpc>
            </a:pPr>
            <a:r>
              <a:rPr lang="en-IN" sz="1600" b="1" u="sng" dirty="0" smtClean="0">
                <a:solidFill>
                  <a:srgbClr val="FF0000"/>
                </a:solidFill>
              </a:rPr>
              <a:t> </a:t>
            </a:r>
            <a:r>
              <a:rPr lang="en-IN" sz="1600" u="sng" dirty="0" smtClean="0">
                <a:solidFill>
                  <a:srgbClr val="FF0000"/>
                </a:solidFill>
              </a:rPr>
              <a:t>Indirect expenses have to be apportioned between the departments and debited to the P&amp;L account</a:t>
            </a:r>
            <a:r>
              <a:rPr lang="en-IN" sz="1600" dirty="0" smtClean="0"/>
              <a:t>. </a:t>
            </a:r>
            <a:endParaRPr lang="en-IN"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Allocation of expense</a:t>
            </a:r>
            <a:endParaRPr lang="en-IN" dirty="0"/>
          </a:p>
        </p:txBody>
      </p:sp>
      <p:sp>
        <p:nvSpPr>
          <p:cNvPr id="3" name="Content Placeholder 2"/>
          <p:cNvSpPr>
            <a:spLocks noGrp="1"/>
          </p:cNvSpPr>
          <p:nvPr>
            <p:ph idx="1"/>
          </p:nvPr>
        </p:nvSpPr>
        <p:spPr/>
        <p:txBody>
          <a:bodyPr/>
          <a:lstStyle/>
          <a:p>
            <a:pPr algn="just"/>
            <a:r>
              <a:rPr lang="en-IN" dirty="0" smtClean="0"/>
              <a:t>Expenses incurred for a particular department should be directly charged to that department. </a:t>
            </a:r>
          </a:p>
          <a:p>
            <a:pPr algn="just"/>
            <a:r>
              <a:rPr lang="en-IN" dirty="0" smtClean="0"/>
              <a:t>But common expenses should be apportioned to the different department on suitable basis.</a:t>
            </a:r>
          </a:p>
          <a:p>
            <a:pPr algn="just"/>
            <a:r>
              <a:rPr lang="en-IN" dirty="0" smtClean="0"/>
              <a:t>Following basis for apportionment may be adopted</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9762"/>
          </a:xfrm>
        </p:spPr>
        <p:txBody>
          <a:bodyPr>
            <a:normAutofit fontScale="90000"/>
          </a:bodyPr>
          <a:lstStyle/>
          <a:p>
            <a:r>
              <a:rPr lang="en-IN" sz="3600" b="1" dirty="0" smtClean="0"/>
              <a:t>Basis for Allocation of Common Expenses</a:t>
            </a:r>
            <a:endParaRPr lang="en-IN" sz="3600" b="1" dirty="0"/>
          </a:p>
        </p:txBody>
      </p:sp>
      <p:sp>
        <p:nvSpPr>
          <p:cNvPr id="3" name="Content Placeholder 2"/>
          <p:cNvSpPr>
            <a:spLocks noGrp="1"/>
          </p:cNvSpPr>
          <p:nvPr>
            <p:ph idx="1"/>
          </p:nvPr>
        </p:nvSpPr>
        <p:spPr>
          <a:xfrm>
            <a:off x="152400" y="762000"/>
            <a:ext cx="8839200" cy="5364163"/>
          </a:xfrm>
        </p:spPr>
        <p:txBody>
          <a:bodyPr>
            <a:normAutofit fontScale="92500" lnSpcReduction="20000"/>
          </a:bodyPr>
          <a:lstStyle/>
          <a:p>
            <a:pPr algn="just"/>
            <a:r>
              <a:rPr lang="en-IN" sz="2000" dirty="0" smtClean="0"/>
              <a:t>(</a:t>
            </a:r>
            <a:r>
              <a:rPr lang="en-IN" sz="1900" dirty="0" smtClean="0"/>
              <a:t>1) </a:t>
            </a:r>
            <a:r>
              <a:rPr lang="en-IN" sz="1900" b="1" dirty="0" smtClean="0"/>
              <a:t>Expenses on purchase:- </a:t>
            </a:r>
            <a:r>
              <a:rPr lang="en-IN" sz="1900" dirty="0" smtClean="0">
                <a:solidFill>
                  <a:srgbClr val="FF0000"/>
                </a:solidFill>
              </a:rPr>
              <a:t>Such as freight, carriage in wards, discount received, import      duty, octopi etc </a:t>
            </a:r>
            <a:r>
              <a:rPr lang="en-IN" sz="1900" dirty="0" smtClean="0"/>
              <a:t>should be </a:t>
            </a:r>
            <a:r>
              <a:rPr lang="en-IN" sz="1900" b="1" u="sng" dirty="0" smtClean="0"/>
              <a:t>apportioned in the ratio of net purchases </a:t>
            </a:r>
            <a:r>
              <a:rPr lang="en-IN" sz="1900" dirty="0" smtClean="0"/>
              <a:t>( excluding inter departmental purchases) of each department. </a:t>
            </a:r>
          </a:p>
          <a:p>
            <a:pPr algn="just"/>
            <a:r>
              <a:rPr lang="en-IN" sz="1900" dirty="0" smtClean="0"/>
              <a:t>(2) </a:t>
            </a:r>
            <a:r>
              <a:rPr lang="en-IN" sz="1900" b="1" dirty="0" smtClean="0"/>
              <a:t>Expenses on sales:-</a:t>
            </a:r>
            <a:r>
              <a:rPr lang="en-IN" sz="1900" dirty="0" smtClean="0"/>
              <a:t> </a:t>
            </a:r>
            <a:r>
              <a:rPr lang="en-IN" sz="1900" dirty="0" smtClean="0">
                <a:solidFill>
                  <a:srgbClr val="FF0000"/>
                </a:solidFill>
              </a:rPr>
              <a:t>Such as selling commission, bad debts, discount allowed, reserve for bad debts , reserve for discount on debtors, sales tax, carriage outwards, advertisement etc</a:t>
            </a:r>
            <a:r>
              <a:rPr lang="en-IN" sz="1900" dirty="0" smtClean="0"/>
              <a:t>, subject should </a:t>
            </a:r>
            <a:r>
              <a:rPr lang="en-IN" sz="1900" b="1" u="sng" dirty="0" smtClean="0"/>
              <a:t>be apportioned in the ratio of net sales </a:t>
            </a:r>
            <a:r>
              <a:rPr lang="en-IN" sz="1900" dirty="0" smtClean="0"/>
              <a:t>( excluding interdepartmental sales) of each department. </a:t>
            </a:r>
          </a:p>
          <a:p>
            <a:pPr algn="just"/>
            <a:r>
              <a:rPr lang="en-IN" sz="1900" dirty="0" smtClean="0"/>
              <a:t>(3) </a:t>
            </a:r>
            <a:r>
              <a:rPr lang="en-IN" sz="1900" b="1" dirty="0" smtClean="0"/>
              <a:t>Expenses on building:- </a:t>
            </a:r>
            <a:r>
              <a:rPr lang="en-IN" sz="1900" dirty="0" smtClean="0"/>
              <a:t>These should be apportioned on the basis of </a:t>
            </a:r>
            <a:r>
              <a:rPr lang="en-IN" sz="1900" b="1" u="sng" dirty="0" smtClean="0"/>
              <a:t>area or floor space occupied by each of the departments. </a:t>
            </a:r>
          </a:p>
          <a:p>
            <a:pPr algn="just"/>
            <a:r>
              <a:rPr lang="en-IN" sz="1900" dirty="0" smtClean="0"/>
              <a:t>(4) </a:t>
            </a:r>
            <a:r>
              <a:rPr lang="en-IN" sz="1900" b="1" dirty="0" smtClean="0"/>
              <a:t>Expenses on machines:- </a:t>
            </a:r>
            <a:r>
              <a:rPr lang="en-IN" sz="1900" dirty="0" smtClean="0">
                <a:solidFill>
                  <a:srgbClr val="FF0000"/>
                </a:solidFill>
              </a:rPr>
              <a:t>Such as depreciation, repairs </a:t>
            </a:r>
            <a:r>
              <a:rPr lang="en-IN" sz="1900" dirty="0" smtClean="0"/>
              <a:t>etc should be apportioned on the   </a:t>
            </a:r>
            <a:r>
              <a:rPr lang="en-IN" sz="1900" b="1" u="sng" dirty="0" smtClean="0"/>
              <a:t>basis of the value of machines used in each department</a:t>
            </a:r>
            <a:r>
              <a:rPr lang="en-IN" sz="1900" dirty="0" smtClean="0"/>
              <a:t>. In the </a:t>
            </a:r>
            <a:r>
              <a:rPr lang="en-IN" sz="1900" i="1" u="sng" dirty="0" smtClean="0"/>
              <a:t>absence of information,</a:t>
            </a:r>
            <a:r>
              <a:rPr lang="en-IN" sz="1900" dirty="0" smtClean="0"/>
              <a:t> these expenses should be apportioned on the </a:t>
            </a:r>
            <a:r>
              <a:rPr lang="en-IN" sz="1900" u="sng" dirty="0" smtClean="0"/>
              <a:t>basis space occupied by machines in each department. </a:t>
            </a:r>
          </a:p>
          <a:p>
            <a:pPr algn="just"/>
            <a:r>
              <a:rPr lang="en-IN" sz="1900" dirty="0" smtClean="0"/>
              <a:t>(5) </a:t>
            </a:r>
            <a:r>
              <a:rPr lang="en-IN" sz="1900" b="1" dirty="0" smtClean="0"/>
              <a:t>Lighting and heating- </a:t>
            </a:r>
            <a:r>
              <a:rPr lang="en-IN" sz="1900" dirty="0" smtClean="0"/>
              <a:t>These expenses should be apportioned on the basis of meter readings of the various departments. In the absence of meter readings, they should be apportioned on the basis of light points of each department. In the absence of light points, these expenses should be apportioned on the basis of the space occupied by each department. </a:t>
            </a:r>
          </a:p>
          <a:p>
            <a:pPr algn="just"/>
            <a:r>
              <a:rPr lang="en-IN" sz="1900" dirty="0" smtClean="0"/>
              <a:t>(6) </a:t>
            </a:r>
            <a:r>
              <a:rPr lang="en-IN" sz="1900" b="1" dirty="0" smtClean="0"/>
              <a:t>Insurance premium:- </a:t>
            </a:r>
            <a:r>
              <a:rPr lang="en-IN" sz="1900" dirty="0" smtClean="0"/>
              <a:t>It should be apportioned on the basis of the value of the subject    matter insured. For example, insurance premium on stocks insured should be apportioned  on the basis of stocks held by each department.</a:t>
            </a:r>
          </a:p>
          <a:p>
            <a:pPr algn="just"/>
            <a:endParaRPr lang="en-IN"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1887</Words>
  <Application>Microsoft Office PowerPoint</Application>
  <PresentationFormat>On-screen Show (4:3)</PresentationFormat>
  <Paragraphs>157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DEPARTMENTAL ACCOUNTS</vt:lpstr>
      <vt:lpstr>Introduction</vt:lpstr>
      <vt:lpstr>OBJECTIVES OF DEPARTMENTAL ACCOUNTS </vt:lpstr>
      <vt:lpstr>Advantages of Department Accounts </vt:lpstr>
      <vt:lpstr>Accounting Procedure</vt:lpstr>
      <vt:lpstr>(1) Unitary method</vt:lpstr>
      <vt:lpstr>(2) Tabular or columnar method</vt:lpstr>
      <vt:lpstr>Allocation of expense</vt:lpstr>
      <vt:lpstr>Basis for Allocation of Common Expenses</vt:lpstr>
      <vt:lpstr>Slide 10</vt:lpstr>
      <vt:lpstr>Allocation of incomes </vt:lpstr>
      <vt:lpstr>Inter-Departmental Transfer </vt:lpstr>
      <vt:lpstr>Illustrations 1/Text Book Illustration 24 Page 11.73 </vt:lpstr>
      <vt:lpstr>Slide 14</vt:lpstr>
      <vt:lpstr>Slide 15</vt:lpstr>
      <vt:lpstr>Illustration 2 </vt:lpstr>
      <vt:lpstr>Slide 17</vt:lpstr>
      <vt:lpstr>Illustration 3</vt:lpstr>
      <vt:lpstr>Slide 19</vt:lpstr>
      <vt:lpstr>Slide 20</vt:lpstr>
      <vt:lpstr>Illustration 4</vt:lpstr>
      <vt:lpstr>Slide 22</vt:lpstr>
      <vt:lpstr>Slide 23</vt:lpstr>
      <vt:lpstr>Illustration 5</vt:lpstr>
      <vt:lpstr>Slide 25</vt:lpstr>
      <vt:lpstr>Slide 26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DEPARTMENTAL ACCOUNTS</dc:title>
  <dc:creator>vishal goel</dc:creator>
  <cp:lastModifiedBy>vishalgoel</cp:lastModifiedBy>
  <cp:revision>33</cp:revision>
  <dcterms:created xsi:type="dcterms:W3CDTF">2006-08-16T00:00:00Z</dcterms:created>
  <dcterms:modified xsi:type="dcterms:W3CDTF">2017-02-20T10:01:05Z</dcterms:modified>
</cp:coreProperties>
</file>