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colors3.xml" ContentType="application/vnd.openxmlformats-officedocument.drawingml.diagramColors+xml"/>
  <Override PartName="/ppt/diagrams/colors4.xml" ContentType="application/vnd.openxmlformats-officedocument.drawingml.diagramColors+xml"/>
  <Override PartName="/ppt/diagrams/quickStyle6.xml" ContentType="application/vnd.openxmlformats-officedocument.drawingml.diagramStyle+xml"/>
  <Override PartName="/ppt/diagrams/quickStyle7.xml" ContentType="application/vnd.openxmlformats-officedocument.drawingml.diagramStyle+xml"/>
  <Override PartName="/docProps/core.xml" ContentType="application/vnd.openxmlformats-package.core-properties+xml"/>
  <Override PartName="/ppt/diagrams/drawing5.xml" ContentType="application/vnd.ms-office.drawingml.diagramDrawing+xml"/>
  <Override PartName="/ppt/diagrams/drawing10.xml" ContentType="application/vnd.ms-office.drawingml.diagramDrawing+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data5.xml" ContentType="application/vnd.openxmlformats-officedocument.drawingml.diagramData+xml"/>
  <Override PartName="/ppt/notesSlides/notesSlide11.xml" ContentType="application/vnd.openxmlformats-officedocument.presentationml.notesSlide+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20"/>
  </p:notesMasterIdLst>
  <p:sldIdLst>
    <p:sldId id="256" r:id="rId2"/>
    <p:sldId id="296" r:id="rId3"/>
    <p:sldId id="272" r:id="rId4"/>
    <p:sldId id="273" r:id="rId5"/>
    <p:sldId id="291" r:id="rId6"/>
    <p:sldId id="292" r:id="rId7"/>
    <p:sldId id="293" r:id="rId8"/>
    <p:sldId id="294" r:id="rId9"/>
    <p:sldId id="299" r:id="rId10"/>
    <p:sldId id="282" r:id="rId11"/>
    <p:sldId id="283" r:id="rId12"/>
    <p:sldId id="286" r:id="rId13"/>
    <p:sldId id="287" r:id="rId14"/>
    <p:sldId id="298" r:id="rId15"/>
    <p:sldId id="288" r:id="rId16"/>
    <p:sldId id="290" r:id="rId17"/>
    <p:sldId id="284" r:id="rId18"/>
    <p:sldId id="30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749643-DC3C-4D0E-B2ED-18B57E709BA1}" type="doc">
      <dgm:prSet loTypeId="urn:microsoft.com/office/officeart/2005/8/layout/vList4" loCatId="list" qsTypeId="urn:microsoft.com/office/officeart/2005/8/quickstyle/simple1" qsCatId="simple" csTypeId="urn:microsoft.com/office/officeart/2005/8/colors/colorful1" csCatId="colorful" phldr="1"/>
      <dgm:spPr/>
      <dgm:t>
        <a:bodyPr/>
        <a:lstStyle/>
        <a:p>
          <a:endParaRPr lang="en-US"/>
        </a:p>
      </dgm:t>
    </dgm:pt>
    <dgm:pt modelId="{FC423894-3246-4908-9A3C-9B817822AD2D}">
      <dgm:prSet phldrT="[Text]" custT="1"/>
      <dgm:spPr/>
      <dgm:t>
        <a:bodyPr/>
        <a:lstStyle/>
        <a:p>
          <a:r>
            <a:rPr lang="en-IN" sz="1400" dirty="0" smtClean="0"/>
            <a:t>1. The production is continuous and the final product  is  the  result  of  a  sequence  of processes.</a:t>
          </a:r>
          <a:endParaRPr lang="en-US" sz="1400" dirty="0"/>
        </a:p>
      </dgm:t>
    </dgm:pt>
    <dgm:pt modelId="{792F8923-10AB-4129-ABCD-306EF92BE3A8}" type="parTrans" cxnId="{02E07778-9BFA-4303-843E-BA3C54799819}">
      <dgm:prSet/>
      <dgm:spPr/>
      <dgm:t>
        <a:bodyPr/>
        <a:lstStyle/>
        <a:p>
          <a:endParaRPr lang="en-US"/>
        </a:p>
      </dgm:t>
    </dgm:pt>
    <dgm:pt modelId="{2CE9EF36-43F5-4C52-959B-9F408D6EF591}" type="sibTrans" cxnId="{02E07778-9BFA-4303-843E-BA3C54799819}">
      <dgm:prSet/>
      <dgm:spPr/>
      <dgm:t>
        <a:bodyPr/>
        <a:lstStyle/>
        <a:p>
          <a:endParaRPr lang="en-US"/>
        </a:p>
      </dgm:t>
    </dgm:pt>
    <dgm:pt modelId="{5F31F2D4-EF82-4FED-BAF1-0525619401AF}">
      <dgm:prSet custT="1"/>
      <dgm:spPr/>
      <dgm:t>
        <a:bodyPr/>
        <a:lstStyle/>
        <a:p>
          <a:r>
            <a:rPr lang="en-IN" sz="1400" smtClean="0"/>
            <a:t>2. Costs are accumulated process-wise.</a:t>
          </a:r>
          <a:endParaRPr lang="en-IN" sz="1400" dirty="0" smtClean="0"/>
        </a:p>
      </dgm:t>
    </dgm:pt>
    <dgm:pt modelId="{6A55EC12-BB19-4474-AE8E-595CF38E896F}" type="parTrans" cxnId="{58159BF4-5113-460F-9F5D-2E3D1B06BA5E}">
      <dgm:prSet/>
      <dgm:spPr/>
      <dgm:t>
        <a:bodyPr/>
        <a:lstStyle/>
        <a:p>
          <a:endParaRPr lang="en-US"/>
        </a:p>
      </dgm:t>
    </dgm:pt>
    <dgm:pt modelId="{0CB4FE88-CA9B-4F6C-9D27-0EEFA7036D33}" type="sibTrans" cxnId="{58159BF4-5113-460F-9F5D-2E3D1B06BA5E}">
      <dgm:prSet/>
      <dgm:spPr/>
      <dgm:t>
        <a:bodyPr/>
        <a:lstStyle/>
        <a:p>
          <a:endParaRPr lang="en-US"/>
        </a:p>
      </dgm:t>
    </dgm:pt>
    <dgm:pt modelId="{D2DF16B4-13D6-43EE-9C95-0E2F95F7C770}">
      <dgm:prSet custT="1"/>
      <dgm:spPr/>
      <dgm:t>
        <a:bodyPr/>
        <a:lstStyle/>
        <a:p>
          <a:r>
            <a:rPr lang="en-IN" sz="1400" smtClean="0"/>
            <a:t>3. The products are standardized and homogeneous.</a:t>
          </a:r>
          <a:endParaRPr lang="en-IN" sz="1400" dirty="0" smtClean="0"/>
        </a:p>
      </dgm:t>
    </dgm:pt>
    <dgm:pt modelId="{9B404B65-BF70-44B9-B794-CE3A09D9BDC6}" type="parTrans" cxnId="{B3BAD5FA-6EF1-4F1A-B4BC-44623357E4A3}">
      <dgm:prSet/>
      <dgm:spPr/>
      <dgm:t>
        <a:bodyPr/>
        <a:lstStyle/>
        <a:p>
          <a:endParaRPr lang="en-US"/>
        </a:p>
      </dgm:t>
    </dgm:pt>
    <dgm:pt modelId="{0B081286-E346-449E-BCF5-FDABC8E0332F}" type="sibTrans" cxnId="{B3BAD5FA-6EF1-4F1A-B4BC-44623357E4A3}">
      <dgm:prSet/>
      <dgm:spPr/>
      <dgm:t>
        <a:bodyPr/>
        <a:lstStyle/>
        <a:p>
          <a:endParaRPr lang="en-US"/>
        </a:p>
      </dgm:t>
    </dgm:pt>
    <dgm:pt modelId="{FE704955-E47E-4FCD-984A-DCD82549C4E4}">
      <dgm:prSet custT="1"/>
      <dgm:spPr/>
      <dgm:t>
        <a:bodyPr/>
        <a:lstStyle/>
        <a:p>
          <a:r>
            <a:rPr lang="en-IN" sz="1400" dirty="0" smtClean="0"/>
            <a:t>4. The cost per unit produced is the average cost which is calculated by dividing the total process cost by the number of units produced.</a:t>
          </a:r>
        </a:p>
      </dgm:t>
    </dgm:pt>
    <dgm:pt modelId="{B6D59901-3A17-4058-9188-1F06B5D31585}" type="parTrans" cxnId="{4F764B50-F879-45E4-AFA0-13CA3393156A}">
      <dgm:prSet/>
      <dgm:spPr/>
      <dgm:t>
        <a:bodyPr/>
        <a:lstStyle/>
        <a:p>
          <a:endParaRPr lang="en-US"/>
        </a:p>
      </dgm:t>
    </dgm:pt>
    <dgm:pt modelId="{16521CA6-49D7-44E4-9D40-85275E260DDA}" type="sibTrans" cxnId="{4F764B50-F879-45E4-AFA0-13CA3393156A}">
      <dgm:prSet/>
      <dgm:spPr/>
      <dgm:t>
        <a:bodyPr/>
        <a:lstStyle/>
        <a:p>
          <a:endParaRPr lang="en-US"/>
        </a:p>
      </dgm:t>
    </dgm:pt>
    <dgm:pt modelId="{B93C87D8-0BB5-4122-A7EC-1D302E00172C}">
      <dgm:prSet custT="1"/>
      <dgm:spPr/>
      <dgm:t>
        <a:bodyPr/>
        <a:lstStyle/>
        <a:p>
          <a:r>
            <a:rPr lang="en-IN" sz="1400" smtClean="0"/>
            <a:t>5. The finished product of each but last process becomes the raw material for the next process in sequence and that of the last process is transferred to the finished goods stock.</a:t>
          </a:r>
          <a:endParaRPr lang="en-IN" sz="1400" dirty="0" smtClean="0"/>
        </a:p>
      </dgm:t>
    </dgm:pt>
    <dgm:pt modelId="{DAD6A41C-788C-4FA6-94F6-2F944E0376C1}" type="parTrans" cxnId="{3987AB01-7A51-404A-B943-89C23869F22D}">
      <dgm:prSet/>
      <dgm:spPr/>
      <dgm:t>
        <a:bodyPr/>
        <a:lstStyle/>
        <a:p>
          <a:endParaRPr lang="en-US"/>
        </a:p>
      </dgm:t>
    </dgm:pt>
    <dgm:pt modelId="{DBB5089E-A403-4694-A316-67DB025EE433}" type="sibTrans" cxnId="{3987AB01-7A51-404A-B943-89C23869F22D}">
      <dgm:prSet/>
      <dgm:spPr/>
      <dgm:t>
        <a:bodyPr/>
        <a:lstStyle/>
        <a:p>
          <a:endParaRPr lang="en-US"/>
        </a:p>
      </dgm:t>
    </dgm:pt>
    <dgm:pt modelId="{2FD16EB4-7380-47B2-B8F1-936350B1AADB}">
      <dgm:prSet custT="1"/>
      <dgm:spPr/>
      <dgm:t>
        <a:bodyPr/>
        <a:lstStyle/>
        <a:p>
          <a:r>
            <a:rPr lang="en-IN" sz="1400" smtClean="0"/>
            <a:t>6. The sequence of operations or processes  is specific and predetermined.</a:t>
          </a:r>
          <a:endParaRPr lang="en-IN" sz="1400" dirty="0" smtClean="0"/>
        </a:p>
      </dgm:t>
    </dgm:pt>
    <dgm:pt modelId="{0F970DB2-CEFB-4416-9C20-8B1EBEC284A9}" type="parTrans" cxnId="{334A7B03-5DEA-409C-B682-20915D02DD7F}">
      <dgm:prSet/>
      <dgm:spPr/>
      <dgm:t>
        <a:bodyPr/>
        <a:lstStyle/>
        <a:p>
          <a:endParaRPr lang="en-US"/>
        </a:p>
      </dgm:t>
    </dgm:pt>
    <dgm:pt modelId="{63E25D25-3726-4F15-BCBC-BA311DE4296D}" type="sibTrans" cxnId="{334A7B03-5DEA-409C-B682-20915D02DD7F}">
      <dgm:prSet/>
      <dgm:spPr/>
      <dgm:t>
        <a:bodyPr/>
        <a:lstStyle/>
        <a:p>
          <a:endParaRPr lang="en-US"/>
        </a:p>
      </dgm:t>
    </dgm:pt>
    <dgm:pt modelId="{4D2357F8-65BB-4D0F-B0BA-D5DBDAFFB58D}">
      <dgm:prSet custT="1"/>
      <dgm:spPr/>
      <dgm:t>
        <a:bodyPr/>
        <a:lstStyle/>
        <a:p>
          <a:r>
            <a:rPr lang="en-IN" sz="1400" smtClean="0"/>
            <a:t>7. Some  loss of materials  in processes  (due  to  chemical action,  evaporation,  etc.)  is unavoidable.</a:t>
          </a:r>
          <a:endParaRPr lang="en-IN" sz="1400" dirty="0" smtClean="0"/>
        </a:p>
      </dgm:t>
    </dgm:pt>
    <dgm:pt modelId="{6DFAA7BD-FB33-488B-932C-3B41FA689D9E}" type="parTrans" cxnId="{27394658-20FF-4AAD-8B23-CA706AD85A2D}">
      <dgm:prSet/>
      <dgm:spPr/>
      <dgm:t>
        <a:bodyPr/>
        <a:lstStyle/>
        <a:p>
          <a:endParaRPr lang="en-US"/>
        </a:p>
      </dgm:t>
    </dgm:pt>
    <dgm:pt modelId="{46E27595-0AF7-4DDF-9A0F-E985E74FAC3F}" type="sibTrans" cxnId="{27394658-20FF-4AAD-8B23-CA706AD85A2D}">
      <dgm:prSet/>
      <dgm:spPr/>
      <dgm:t>
        <a:bodyPr/>
        <a:lstStyle/>
        <a:p>
          <a:endParaRPr lang="en-US"/>
        </a:p>
      </dgm:t>
    </dgm:pt>
    <dgm:pt modelId="{BB6E88A5-444E-43F0-B6AC-3CECBC0B3C21}">
      <dgm:prSet custT="1"/>
      <dgm:spPr/>
      <dgm:t>
        <a:bodyPr/>
        <a:lstStyle/>
        <a:p>
          <a:r>
            <a:rPr lang="en-IN" sz="1400" dirty="0" smtClean="0"/>
            <a:t>8. Processing of a raw materials may give rise to the production of several products. These  several products produced  from  the same  raw material may be  termed as joint products or by-products.</a:t>
          </a:r>
        </a:p>
      </dgm:t>
    </dgm:pt>
    <dgm:pt modelId="{293C7C09-C1AC-4B42-AB90-1AC22AAEA5DB}" type="parTrans" cxnId="{1C811EE5-500E-4BBC-AA0D-E950B6890651}">
      <dgm:prSet/>
      <dgm:spPr/>
      <dgm:t>
        <a:bodyPr/>
        <a:lstStyle/>
        <a:p>
          <a:endParaRPr lang="en-US"/>
        </a:p>
      </dgm:t>
    </dgm:pt>
    <dgm:pt modelId="{CE7AFB81-BFB6-4512-95F1-863F21B92FE0}" type="sibTrans" cxnId="{1C811EE5-500E-4BBC-AA0D-E950B6890651}">
      <dgm:prSet/>
      <dgm:spPr/>
      <dgm:t>
        <a:bodyPr/>
        <a:lstStyle/>
        <a:p>
          <a:endParaRPr lang="en-US"/>
        </a:p>
      </dgm:t>
    </dgm:pt>
    <dgm:pt modelId="{B27C1110-02DB-4CA4-AA53-1FC2209AA92F}" type="pres">
      <dgm:prSet presAssocID="{98749643-DC3C-4D0E-B2ED-18B57E709BA1}" presName="linear" presStyleCnt="0">
        <dgm:presLayoutVars>
          <dgm:dir/>
          <dgm:resizeHandles val="exact"/>
        </dgm:presLayoutVars>
      </dgm:prSet>
      <dgm:spPr/>
      <dgm:t>
        <a:bodyPr/>
        <a:lstStyle/>
        <a:p>
          <a:endParaRPr lang="en-US"/>
        </a:p>
      </dgm:t>
    </dgm:pt>
    <dgm:pt modelId="{F2CE176F-1BBD-4078-90B8-BD4A649224F5}" type="pres">
      <dgm:prSet presAssocID="{FC423894-3246-4908-9A3C-9B817822AD2D}" presName="comp" presStyleCnt="0"/>
      <dgm:spPr/>
    </dgm:pt>
    <dgm:pt modelId="{2946B28B-F622-46D4-84A4-59D6ADE2BA18}" type="pres">
      <dgm:prSet presAssocID="{FC423894-3246-4908-9A3C-9B817822AD2D}" presName="box" presStyleLbl="node1" presStyleIdx="0" presStyleCnt="8" custLinFactNeighborY="11122"/>
      <dgm:spPr/>
      <dgm:t>
        <a:bodyPr/>
        <a:lstStyle/>
        <a:p>
          <a:endParaRPr lang="en-US"/>
        </a:p>
      </dgm:t>
    </dgm:pt>
    <dgm:pt modelId="{1FBDF476-DC65-4589-9F4B-25E6E7B9598A}" type="pres">
      <dgm:prSet presAssocID="{FC423894-3246-4908-9A3C-9B817822AD2D}" presName="img" presStyleLbl="fgImgPlace1" presStyleIdx="0" presStyleCnt="8" custScaleX="50719"/>
      <dgm:spPr/>
    </dgm:pt>
    <dgm:pt modelId="{5EB8940F-614D-4E2B-B1FA-21D83CD2837B}" type="pres">
      <dgm:prSet presAssocID="{FC423894-3246-4908-9A3C-9B817822AD2D}" presName="text" presStyleLbl="node1" presStyleIdx="0" presStyleCnt="8">
        <dgm:presLayoutVars>
          <dgm:bulletEnabled val="1"/>
        </dgm:presLayoutVars>
      </dgm:prSet>
      <dgm:spPr/>
      <dgm:t>
        <a:bodyPr/>
        <a:lstStyle/>
        <a:p>
          <a:endParaRPr lang="en-US"/>
        </a:p>
      </dgm:t>
    </dgm:pt>
    <dgm:pt modelId="{465645C2-8576-4DB5-BA7E-1235D9DACD5C}" type="pres">
      <dgm:prSet presAssocID="{2CE9EF36-43F5-4C52-959B-9F408D6EF591}" presName="spacer" presStyleCnt="0"/>
      <dgm:spPr/>
    </dgm:pt>
    <dgm:pt modelId="{3BBB0B43-8E94-419C-9044-94994F8A0FF3}" type="pres">
      <dgm:prSet presAssocID="{5F31F2D4-EF82-4FED-BAF1-0525619401AF}" presName="comp" presStyleCnt="0"/>
      <dgm:spPr/>
    </dgm:pt>
    <dgm:pt modelId="{0926EB95-80F8-4592-8618-D025AE6DF95F}" type="pres">
      <dgm:prSet presAssocID="{5F31F2D4-EF82-4FED-BAF1-0525619401AF}" presName="box" presStyleLbl="node1" presStyleIdx="1" presStyleCnt="8"/>
      <dgm:spPr/>
      <dgm:t>
        <a:bodyPr/>
        <a:lstStyle/>
        <a:p>
          <a:endParaRPr lang="en-US"/>
        </a:p>
      </dgm:t>
    </dgm:pt>
    <dgm:pt modelId="{686667CC-12A6-474D-8262-3103EBBAC5C1}" type="pres">
      <dgm:prSet presAssocID="{5F31F2D4-EF82-4FED-BAF1-0525619401AF}" presName="img" presStyleLbl="fgImgPlace1" presStyleIdx="1" presStyleCnt="8" custScaleX="50719"/>
      <dgm:spPr/>
    </dgm:pt>
    <dgm:pt modelId="{B108F3A1-9681-460A-AC70-F1B47D4884A5}" type="pres">
      <dgm:prSet presAssocID="{5F31F2D4-EF82-4FED-BAF1-0525619401AF}" presName="text" presStyleLbl="node1" presStyleIdx="1" presStyleCnt="8">
        <dgm:presLayoutVars>
          <dgm:bulletEnabled val="1"/>
        </dgm:presLayoutVars>
      </dgm:prSet>
      <dgm:spPr/>
      <dgm:t>
        <a:bodyPr/>
        <a:lstStyle/>
        <a:p>
          <a:endParaRPr lang="en-US"/>
        </a:p>
      </dgm:t>
    </dgm:pt>
    <dgm:pt modelId="{82B56C7D-5EDD-4FB8-BBF1-60A95220A9C6}" type="pres">
      <dgm:prSet presAssocID="{0CB4FE88-CA9B-4F6C-9D27-0EEFA7036D33}" presName="spacer" presStyleCnt="0"/>
      <dgm:spPr/>
    </dgm:pt>
    <dgm:pt modelId="{601D6D08-5995-4FBC-994B-F96447A4F795}" type="pres">
      <dgm:prSet presAssocID="{D2DF16B4-13D6-43EE-9C95-0E2F95F7C770}" presName="comp" presStyleCnt="0"/>
      <dgm:spPr/>
    </dgm:pt>
    <dgm:pt modelId="{E5CA2FC2-A096-426C-B41A-A5BEE243D198}" type="pres">
      <dgm:prSet presAssocID="{D2DF16B4-13D6-43EE-9C95-0E2F95F7C770}" presName="box" presStyleLbl="node1" presStyleIdx="2" presStyleCnt="8"/>
      <dgm:spPr/>
      <dgm:t>
        <a:bodyPr/>
        <a:lstStyle/>
        <a:p>
          <a:endParaRPr lang="en-US"/>
        </a:p>
      </dgm:t>
    </dgm:pt>
    <dgm:pt modelId="{3159EBDA-204B-41EB-96A1-7A9548376CD6}" type="pres">
      <dgm:prSet presAssocID="{D2DF16B4-13D6-43EE-9C95-0E2F95F7C770}" presName="img" presStyleLbl="fgImgPlace1" presStyleIdx="2" presStyleCnt="8" custScaleX="50719"/>
      <dgm:spPr/>
    </dgm:pt>
    <dgm:pt modelId="{A419622E-FDF7-48B0-A4D5-ACAC029C7BB0}" type="pres">
      <dgm:prSet presAssocID="{D2DF16B4-13D6-43EE-9C95-0E2F95F7C770}" presName="text" presStyleLbl="node1" presStyleIdx="2" presStyleCnt="8">
        <dgm:presLayoutVars>
          <dgm:bulletEnabled val="1"/>
        </dgm:presLayoutVars>
      </dgm:prSet>
      <dgm:spPr/>
      <dgm:t>
        <a:bodyPr/>
        <a:lstStyle/>
        <a:p>
          <a:endParaRPr lang="en-US"/>
        </a:p>
      </dgm:t>
    </dgm:pt>
    <dgm:pt modelId="{C96B8747-8A5D-4E4B-963A-7812971D66BB}" type="pres">
      <dgm:prSet presAssocID="{0B081286-E346-449E-BCF5-FDABC8E0332F}" presName="spacer" presStyleCnt="0"/>
      <dgm:spPr/>
    </dgm:pt>
    <dgm:pt modelId="{F6CB2186-6316-4A85-A4DD-54855DC27321}" type="pres">
      <dgm:prSet presAssocID="{FE704955-E47E-4FCD-984A-DCD82549C4E4}" presName="comp" presStyleCnt="0"/>
      <dgm:spPr/>
    </dgm:pt>
    <dgm:pt modelId="{0226A04A-B4D5-4B21-9531-2900A5DEEA64}" type="pres">
      <dgm:prSet presAssocID="{FE704955-E47E-4FCD-984A-DCD82549C4E4}" presName="box" presStyleLbl="node1" presStyleIdx="3" presStyleCnt="8"/>
      <dgm:spPr/>
      <dgm:t>
        <a:bodyPr/>
        <a:lstStyle/>
        <a:p>
          <a:endParaRPr lang="en-US"/>
        </a:p>
      </dgm:t>
    </dgm:pt>
    <dgm:pt modelId="{225A8BF9-A08B-4FEF-843D-3C60F16E1D28}" type="pres">
      <dgm:prSet presAssocID="{FE704955-E47E-4FCD-984A-DCD82549C4E4}" presName="img" presStyleLbl="fgImgPlace1" presStyleIdx="3" presStyleCnt="8" custScaleX="50719"/>
      <dgm:spPr/>
    </dgm:pt>
    <dgm:pt modelId="{94B2F159-20ED-4816-A7DA-C5B947318963}" type="pres">
      <dgm:prSet presAssocID="{FE704955-E47E-4FCD-984A-DCD82549C4E4}" presName="text" presStyleLbl="node1" presStyleIdx="3" presStyleCnt="8">
        <dgm:presLayoutVars>
          <dgm:bulletEnabled val="1"/>
        </dgm:presLayoutVars>
      </dgm:prSet>
      <dgm:spPr/>
      <dgm:t>
        <a:bodyPr/>
        <a:lstStyle/>
        <a:p>
          <a:endParaRPr lang="en-US"/>
        </a:p>
      </dgm:t>
    </dgm:pt>
    <dgm:pt modelId="{7550DD16-FE8F-4FA7-8487-182953FA734D}" type="pres">
      <dgm:prSet presAssocID="{16521CA6-49D7-44E4-9D40-85275E260DDA}" presName="spacer" presStyleCnt="0"/>
      <dgm:spPr/>
    </dgm:pt>
    <dgm:pt modelId="{6108AD9E-726B-4747-86A1-A60EF65EEA5A}" type="pres">
      <dgm:prSet presAssocID="{B93C87D8-0BB5-4122-A7EC-1D302E00172C}" presName="comp" presStyleCnt="0"/>
      <dgm:spPr/>
    </dgm:pt>
    <dgm:pt modelId="{73E92601-D9D7-4A95-BF7C-2BE3DF160627}" type="pres">
      <dgm:prSet presAssocID="{B93C87D8-0BB5-4122-A7EC-1D302E00172C}" presName="box" presStyleLbl="node1" presStyleIdx="4" presStyleCnt="8"/>
      <dgm:spPr/>
      <dgm:t>
        <a:bodyPr/>
        <a:lstStyle/>
        <a:p>
          <a:endParaRPr lang="en-US"/>
        </a:p>
      </dgm:t>
    </dgm:pt>
    <dgm:pt modelId="{90F16268-C20B-471E-A27F-D29FEE287C52}" type="pres">
      <dgm:prSet presAssocID="{B93C87D8-0BB5-4122-A7EC-1D302E00172C}" presName="img" presStyleLbl="fgImgPlace1" presStyleIdx="4" presStyleCnt="8" custScaleX="50719"/>
      <dgm:spPr/>
    </dgm:pt>
    <dgm:pt modelId="{3ACE59BB-33BB-47B8-947D-EAE9478005F1}" type="pres">
      <dgm:prSet presAssocID="{B93C87D8-0BB5-4122-A7EC-1D302E00172C}" presName="text" presStyleLbl="node1" presStyleIdx="4" presStyleCnt="8">
        <dgm:presLayoutVars>
          <dgm:bulletEnabled val="1"/>
        </dgm:presLayoutVars>
      </dgm:prSet>
      <dgm:spPr/>
      <dgm:t>
        <a:bodyPr/>
        <a:lstStyle/>
        <a:p>
          <a:endParaRPr lang="en-US"/>
        </a:p>
      </dgm:t>
    </dgm:pt>
    <dgm:pt modelId="{F012CFFF-421A-4320-A706-A8D9C51CF26C}" type="pres">
      <dgm:prSet presAssocID="{DBB5089E-A403-4694-A316-67DB025EE433}" presName="spacer" presStyleCnt="0"/>
      <dgm:spPr/>
    </dgm:pt>
    <dgm:pt modelId="{C12BE108-209B-4C08-A8F0-B23471256750}" type="pres">
      <dgm:prSet presAssocID="{2FD16EB4-7380-47B2-B8F1-936350B1AADB}" presName="comp" presStyleCnt="0"/>
      <dgm:spPr/>
    </dgm:pt>
    <dgm:pt modelId="{039749E1-13E8-488F-BA39-ABC8EDE63787}" type="pres">
      <dgm:prSet presAssocID="{2FD16EB4-7380-47B2-B8F1-936350B1AADB}" presName="box" presStyleLbl="node1" presStyleIdx="5" presStyleCnt="8"/>
      <dgm:spPr/>
      <dgm:t>
        <a:bodyPr/>
        <a:lstStyle/>
        <a:p>
          <a:endParaRPr lang="en-US"/>
        </a:p>
      </dgm:t>
    </dgm:pt>
    <dgm:pt modelId="{3CE30FD3-889E-489D-90AE-4C4DFD14B595}" type="pres">
      <dgm:prSet presAssocID="{2FD16EB4-7380-47B2-B8F1-936350B1AADB}" presName="img" presStyleLbl="fgImgPlace1" presStyleIdx="5" presStyleCnt="8" custScaleX="50719"/>
      <dgm:spPr/>
    </dgm:pt>
    <dgm:pt modelId="{DE0F298C-5E70-4E5A-ADE4-94F2516CA998}" type="pres">
      <dgm:prSet presAssocID="{2FD16EB4-7380-47B2-B8F1-936350B1AADB}" presName="text" presStyleLbl="node1" presStyleIdx="5" presStyleCnt="8">
        <dgm:presLayoutVars>
          <dgm:bulletEnabled val="1"/>
        </dgm:presLayoutVars>
      </dgm:prSet>
      <dgm:spPr/>
      <dgm:t>
        <a:bodyPr/>
        <a:lstStyle/>
        <a:p>
          <a:endParaRPr lang="en-US"/>
        </a:p>
      </dgm:t>
    </dgm:pt>
    <dgm:pt modelId="{87E4BE0F-79BE-435E-B64C-A5E1CFFE1E37}" type="pres">
      <dgm:prSet presAssocID="{63E25D25-3726-4F15-BCBC-BA311DE4296D}" presName="spacer" presStyleCnt="0"/>
      <dgm:spPr/>
    </dgm:pt>
    <dgm:pt modelId="{70E00F3E-B232-4127-93FD-56A14CC5C548}" type="pres">
      <dgm:prSet presAssocID="{4D2357F8-65BB-4D0F-B0BA-D5DBDAFFB58D}" presName="comp" presStyleCnt="0"/>
      <dgm:spPr/>
    </dgm:pt>
    <dgm:pt modelId="{238E5285-0A9F-48F5-B38A-D31053A7E726}" type="pres">
      <dgm:prSet presAssocID="{4D2357F8-65BB-4D0F-B0BA-D5DBDAFFB58D}" presName="box" presStyleLbl="node1" presStyleIdx="6" presStyleCnt="8"/>
      <dgm:spPr/>
      <dgm:t>
        <a:bodyPr/>
        <a:lstStyle/>
        <a:p>
          <a:endParaRPr lang="en-US"/>
        </a:p>
      </dgm:t>
    </dgm:pt>
    <dgm:pt modelId="{CA942957-05FE-445A-AA4D-ECEC3B396DBD}" type="pres">
      <dgm:prSet presAssocID="{4D2357F8-65BB-4D0F-B0BA-D5DBDAFFB58D}" presName="img" presStyleLbl="fgImgPlace1" presStyleIdx="6" presStyleCnt="8" custScaleX="50719"/>
      <dgm:spPr/>
    </dgm:pt>
    <dgm:pt modelId="{B80CAE44-4BA7-45DE-B508-E8CA710B00C1}" type="pres">
      <dgm:prSet presAssocID="{4D2357F8-65BB-4D0F-B0BA-D5DBDAFFB58D}" presName="text" presStyleLbl="node1" presStyleIdx="6" presStyleCnt="8">
        <dgm:presLayoutVars>
          <dgm:bulletEnabled val="1"/>
        </dgm:presLayoutVars>
      </dgm:prSet>
      <dgm:spPr/>
      <dgm:t>
        <a:bodyPr/>
        <a:lstStyle/>
        <a:p>
          <a:endParaRPr lang="en-US"/>
        </a:p>
      </dgm:t>
    </dgm:pt>
    <dgm:pt modelId="{A0FA65AB-FC30-43B5-B12E-BC2430232C72}" type="pres">
      <dgm:prSet presAssocID="{46E27595-0AF7-4DDF-9A0F-E985E74FAC3F}" presName="spacer" presStyleCnt="0"/>
      <dgm:spPr/>
    </dgm:pt>
    <dgm:pt modelId="{83CB0B93-E453-43FB-A6C7-BF03520C8493}" type="pres">
      <dgm:prSet presAssocID="{BB6E88A5-444E-43F0-B6AC-3CECBC0B3C21}" presName="comp" presStyleCnt="0"/>
      <dgm:spPr/>
    </dgm:pt>
    <dgm:pt modelId="{EA9F3594-25F6-471A-8D7E-881A2C88FEC4}" type="pres">
      <dgm:prSet presAssocID="{BB6E88A5-444E-43F0-B6AC-3CECBC0B3C21}" presName="box" presStyleLbl="node1" presStyleIdx="7" presStyleCnt="8"/>
      <dgm:spPr/>
      <dgm:t>
        <a:bodyPr/>
        <a:lstStyle/>
        <a:p>
          <a:endParaRPr lang="en-US"/>
        </a:p>
      </dgm:t>
    </dgm:pt>
    <dgm:pt modelId="{F82D3723-F511-44B5-9566-B30C6D18D84D}" type="pres">
      <dgm:prSet presAssocID="{BB6E88A5-444E-43F0-B6AC-3CECBC0B3C21}" presName="img" presStyleLbl="fgImgPlace1" presStyleIdx="7" presStyleCnt="8" custScaleX="50719"/>
      <dgm:spPr/>
    </dgm:pt>
    <dgm:pt modelId="{3BA59B4B-F555-4266-A670-339855DB12A7}" type="pres">
      <dgm:prSet presAssocID="{BB6E88A5-444E-43F0-B6AC-3CECBC0B3C21}" presName="text" presStyleLbl="node1" presStyleIdx="7" presStyleCnt="8">
        <dgm:presLayoutVars>
          <dgm:bulletEnabled val="1"/>
        </dgm:presLayoutVars>
      </dgm:prSet>
      <dgm:spPr/>
      <dgm:t>
        <a:bodyPr/>
        <a:lstStyle/>
        <a:p>
          <a:endParaRPr lang="en-US"/>
        </a:p>
      </dgm:t>
    </dgm:pt>
  </dgm:ptLst>
  <dgm:cxnLst>
    <dgm:cxn modelId="{9FD6856F-E985-452F-B65F-769F58D7853A}" type="presOf" srcId="{D2DF16B4-13D6-43EE-9C95-0E2F95F7C770}" destId="{E5CA2FC2-A096-426C-B41A-A5BEE243D198}" srcOrd="0" destOrd="0" presId="urn:microsoft.com/office/officeart/2005/8/layout/vList4"/>
    <dgm:cxn modelId="{1EDD620A-B566-4FE7-BFCA-A9FA542439CE}" type="presOf" srcId="{FC423894-3246-4908-9A3C-9B817822AD2D}" destId="{2946B28B-F622-46D4-84A4-59D6ADE2BA18}" srcOrd="0" destOrd="0" presId="urn:microsoft.com/office/officeart/2005/8/layout/vList4"/>
    <dgm:cxn modelId="{4F764B50-F879-45E4-AFA0-13CA3393156A}" srcId="{98749643-DC3C-4D0E-B2ED-18B57E709BA1}" destId="{FE704955-E47E-4FCD-984A-DCD82549C4E4}" srcOrd="3" destOrd="0" parTransId="{B6D59901-3A17-4058-9188-1F06B5D31585}" sibTransId="{16521CA6-49D7-44E4-9D40-85275E260DDA}"/>
    <dgm:cxn modelId="{80B4A2C4-2357-4910-8028-8477E4DEDFEE}" type="presOf" srcId="{BB6E88A5-444E-43F0-B6AC-3CECBC0B3C21}" destId="{EA9F3594-25F6-471A-8D7E-881A2C88FEC4}" srcOrd="0" destOrd="0" presId="urn:microsoft.com/office/officeart/2005/8/layout/vList4"/>
    <dgm:cxn modelId="{EBBF5221-10D1-441D-AF4B-B26BE0DB0722}" type="presOf" srcId="{4D2357F8-65BB-4D0F-B0BA-D5DBDAFFB58D}" destId="{B80CAE44-4BA7-45DE-B508-E8CA710B00C1}" srcOrd="1" destOrd="0" presId="urn:microsoft.com/office/officeart/2005/8/layout/vList4"/>
    <dgm:cxn modelId="{4264E410-11E7-49B0-9246-CA7F5A73984F}" type="presOf" srcId="{FE704955-E47E-4FCD-984A-DCD82549C4E4}" destId="{0226A04A-B4D5-4B21-9531-2900A5DEEA64}" srcOrd="0" destOrd="0" presId="urn:microsoft.com/office/officeart/2005/8/layout/vList4"/>
    <dgm:cxn modelId="{1BFA0260-6682-498E-AA1C-5946218F036B}" type="presOf" srcId="{2FD16EB4-7380-47B2-B8F1-936350B1AADB}" destId="{DE0F298C-5E70-4E5A-ADE4-94F2516CA998}" srcOrd="1" destOrd="0" presId="urn:microsoft.com/office/officeart/2005/8/layout/vList4"/>
    <dgm:cxn modelId="{02E07778-9BFA-4303-843E-BA3C54799819}" srcId="{98749643-DC3C-4D0E-B2ED-18B57E709BA1}" destId="{FC423894-3246-4908-9A3C-9B817822AD2D}" srcOrd="0" destOrd="0" parTransId="{792F8923-10AB-4129-ABCD-306EF92BE3A8}" sibTransId="{2CE9EF36-43F5-4C52-959B-9F408D6EF591}"/>
    <dgm:cxn modelId="{5A131611-344F-4334-9685-DCAFBBE4B295}" type="presOf" srcId="{D2DF16B4-13D6-43EE-9C95-0E2F95F7C770}" destId="{A419622E-FDF7-48B0-A4D5-ACAC029C7BB0}" srcOrd="1" destOrd="0" presId="urn:microsoft.com/office/officeart/2005/8/layout/vList4"/>
    <dgm:cxn modelId="{F028C76D-1241-4AD5-9EDE-9E19F7BC6F78}" type="presOf" srcId="{5F31F2D4-EF82-4FED-BAF1-0525619401AF}" destId="{B108F3A1-9681-460A-AC70-F1B47D4884A5}" srcOrd="1" destOrd="0" presId="urn:microsoft.com/office/officeart/2005/8/layout/vList4"/>
    <dgm:cxn modelId="{27394658-20FF-4AAD-8B23-CA706AD85A2D}" srcId="{98749643-DC3C-4D0E-B2ED-18B57E709BA1}" destId="{4D2357F8-65BB-4D0F-B0BA-D5DBDAFFB58D}" srcOrd="6" destOrd="0" parTransId="{6DFAA7BD-FB33-488B-932C-3B41FA689D9E}" sibTransId="{46E27595-0AF7-4DDF-9A0F-E985E74FAC3F}"/>
    <dgm:cxn modelId="{E72A4DEF-ED8E-448E-93BA-B7BEE167730E}" type="presOf" srcId="{B93C87D8-0BB5-4122-A7EC-1D302E00172C}" destId="{73E92601-D9D7-4A95-BF7C-2BE3DF160627}" srcOrd="0" destOrd="0" presId="urn:microsoft.com/office/officeart/2005/8/layout/vList4"/>
    <dgm:cxn modelId="{B3BAD5FA-6EF1-4F1A-B4BC-44623357E4A3}" srcId="{98749643-DC3C-4D0E-B2ED-18B57E709BA1}" destId="{D2DF16B4-13D6-43EE-9C95-0E2F95F7C770}" srcOrd="2" destOrd="0" parTransId="{9B404B65-BF70-44B9-B794-CE3A09D9BDC6}" sibTransId="{0B081286-E346-449E-BCF5-FDABC8E0332F}"/>
    <dgm:cxn modelId="{1C811EE5-500E-4BBC-AA0D-E950B6890651}" srcId="{98749643-DC3C-4D0E-B2ED-18B57E709BA1}" destId="{BB6E88A5-444E-43F0-B6AC-3CECBC0B3C21}" srcOrd="7" destOrd="0" parTransId="{293C7C09-C1AC-4B42-AB90-1AC22AAEA5DB}" sibTransId="{CE7AFB81-BFB6-4512-95F1-863F21B92FE0}"/>
    <dgm:cxn modelId="{FA60D41B-8688-40FB-AB1B-AB8EBB6E12DC}" type="presOf" srcId="{2FD16EB4-7380-47B2-B8F1-936350B1AADB}" destId="{039749E1-13E8-488F-BA39-ABC8EDE63787}" srcOrd="0" destOrd="0" presId="urn:microsoft.com/office/officeart/2005/8/layout/vList4"/>
    <dgm:cxn modelId="{58159BF4-5113-460F-9F5D-2E3D1B06BA5E}" srcId="{98749643-DC3C-4D0E-B2ED-18B57E709BA1}" destId="{5F31F2D4-EF82-4FED-BAF1-0525619401AF}" srcOrd="1" destOrd="0" parTransId="{6A55EC12-BB19-4474-AE8E-595CF38E896F}" sibTransId="{0CB4FE88-CA9B-4F6C-9D27-0EEFA7036D33}"/>
    <dgm:cxn modelId="{334A7B03-5DEA-409C-B682-20915D02DD7F}" srcId="{98749643-DC3C-4D0E-B2ED-18B57E709BA1}" destId="{2FD16EB4-7380-47B2-B8F1-936350B1AADB}" srcOrd="5" destOrd="0" parTransId="{0F970DB2-CEFB-4416-9C20-8B1EBEC284A9}" sibTransId="{63E25D25-3726-4F15-BCBC-BA311DE4296D}"/>
    <dgm:cxn modelId="{2D0D9DC9-894B-41BE-AA15-29B98537B8B7}" type="presOf" srcId="{B93C87D8-0BB5-4122-A7EC-1D302E00172C}" destId="{3ACE59BB-33BB-47B8-947D-EAE9478005F1}" srcOrd="1" destOrd="0" presId="urn:microsoft.com/office/officeart/2005/8/layout/vList4"/>
    <dgm:cxn modelId="{C36C92D4-A47C-417D-86BD-3C4D04F9C412}" type="presOf" srcId="{4D2357F8-65BB-4D0F-B0BA-D5DBDAFFB58D}" destId="{238E5285-0A9F-48F5-B38A-D31053A7E726}" srcOrd="0" destOrd="0" presId="urn:microsoft.com/office/officeart/2005/8/layout/vList4"/>
    <dgm:cxn modelId="{53C1E088-5D0C-4A86-9729-EBFF1612E453}" type="presOf" srcId="{98749643-DC3C-4D0E-B2ED-18B57E709BA1}" destId="{B27C1110-02DB-4CA4-AA53-1FC2209AA92F}" srcOrd="0" destOrd="0" presId="urn:microsoft.com/office/officeart/2005/8/layout/vList4"/>
    <dgm:cxn modelId="{138D4F48-2B42-4E42-97D0-4842056649D3}" type="presOf" srcId="{5F31F2D4-EF82-4FED-BAF1-0525619401AF}" destId="{0926EB95-80F8-4592-8618-D025AE6DF95F}" srcOrd="0" destOrd="0" presId="urn:microsoft.com/office/officeart/2005/8/layout/vList4"/>
    <dgm:cxn modelId="{F409BE68-7A6B-4275-9A72-D032565E14E3}" type="presOf" srcId="{BB6E88A5-444E-43F0-B6AC-3CECBC0B3C21}" destId="{3BA59B4B-F555-4266-A670-339855DB12A7}" srcOrd="1" destOrd="0" presId="urn:microsoft.com/office/officeart/2005/8/layout/vList4"/>
    <dgm:cxn modelId="{B7678DD9-BCF9-4E67-807A-2568BBE76139}" type="presOf" srcId="{FE704955-E47E-4FCD-984A-DCD82549C4E4}" destId="{94B2F159-20ED-4816-A7DA-C5B947318963}" srcOrd="1" destOrd="0" presId="urn:microsoft.com/office/officeart/2005/8/layout/vList4"/>
    <dgm:cxn modelId="{3987AB01-7A51-404A-B943-89C23869F22D}" srcId="{98749643-DC3C-4D0E-B2ED-18B57E709BA1}" destId="{B93C87D8-0BB5-4122-A7EC-1D302E00172C}" srcOrd="4" destOrd="0" parTransId="{DAD6A41C-788C-4FA6-94F6-2F944E0376C1}" sibTransId="{DBB5089E-A403-4694-A316-67DB025EE433}"/>
    <dgm:cxn modelId="{04ED3685-A84E-422D-BB40-0F989416AB9A}" type="presOf" srcId="{FC423894-3246-4908-9A3C-9B817822AD2D}" destId="{5EB8940F-614D-4E2B-B1FA-21D83CD2837B}" srcOrd="1" destOrd="0" presId="urn:microsoft.com/office/officeart/2005/8/layout/vList4"/>
    <dgm:cxn modelId="{CC087592-66D3-4C33-BAAD-E51FC5085783}" type="presParOf" srcId="{B27C1110-02DB-4CA4-AA53-1FC2209AA92F}" destId="{F2CE176F-1BBD-4078-90B8-BD4A649224F5}" srcOrd="0" destOrd="0" presId="urn:microsoft.com/office/officeart/2005/8/layout/vList4"/>
    <dgm:cxn modelId="{931D315D-7C51-4A3C-A7D8-16A66F3582D6}" type="presParOf" srcId="{F2CE176F-1BBD-4078-90B8-BD4A649224F5}" destId="{2946B28B-F622-46D4-84A4-59D6ADE2BA18}" srcOrd="0" destOrd="0" presId="urn:microsoft.com/office/officeart/2005/8/layout/vList4"/>
    <dgm:cxn modelId="{1A1404B1-2D59-477E-BC1A-C0E6AFCCA958}" type="presParOf" srcId="{F2CE176F-1BBD-4078-90B8-BD4A649224F5}" destId="{1FBDF476-DC65-4589-9F4B-25E6E7B9598A}" srcOrd="1" destOrd="0" presId="urn:microsoft.com/office/officeart/2005/8/layout/vList4"/>
    <dgm:cxn modelId="{F43F07B9-2948-45E2-9C63-B658D298DE2E}" type="presParOf" srcId="{F2CE176F-1BBD-4078-90B8-BD4A649224F5}" destId="{5EB8940F-614D-4E2B-B1FA-21D83CD2837B}" srcOrd="2" destOrd="0" presId="urn:microsoft.com/office/officeart/2005/8/layout/vList4"/>
    <dgm:cxn modelId="{70E8DC58-8DF0-4468-BA71-A65A35BAAFC4}" type="presParOf" srcId="{B27C1110-02DB-4CA4-AA53-1FC2209AA92F}" destId="{465645C2-8576-4DB5-BA7E-1235D9DACD5C}" srcOrd="1" destOrd="0" presId="urn:microsoft.com/office/officeart/2005/8/layout/vList4"/>
    <dgm:cxn modelId="{06C07D2A-A820-4A08-AED5-2CAE06C99958}" type="presParOf" srcId="{B27C1110-02DB-4CA4-AA53-1FC2209AA92F}" destId="{3BBB0B43-8E94-419C-9044-94994F8A0FF3}" srcOrd="2" destOrd="0" presId="urn:microsoft.com/office/officeart/2005/8/layout/vList4"/>
    <dgm:cxn modelId="{46CDA5A8-7DC3-411F-9C4A-B108D3DF5E33}" type="presParOf" srcId="{3BBB0B43-8E94-419C-9044-94994F8A0FF3}" destId="{0926EB95-80F8-4592-8618-D025AE6DF95F}" srcOrd="0" destOrd="0" presId="urn:microsoft.com/office/officeart/2005/8/layout/vList4"/>
    <dgm:cxn modelId="{32B7D8C8-38A1-41C2-829D-F4C66394DF77}" type="presParOf" srcId="{3BBB0B43-8E94-419C-9044-94994F8A0FF3}" destId="{686667CC-12A6-474D-8262-3103EBBAC5C1}" srcOrd="1" destOrd="0" presId="urn:microsoft.com/office/officeart/2005/8/layout/vList4"/>
    <dgm:cxn modelId="{E087563E-9A9D-414F-B1B4-053CD2F17A69}" type="presParOf" srcId="{3BBB0B43-8E94-419C-9044-94994F8A0FF3}" destId="{B108F3A1-9681-460A-AC70-F1B47D4884A5}" srcOrd="2" destOrd="0" presId="urn:microsoft.com/office/officeart/2005/8/layout/vList4"/>
    <dgm:cxn modelId="{88E3FDD1-B4FE-4108-BEC3-9ADDB42F7BA3}" type="presParOf" srcId="{B27C1110-02DB-4CA4-AA53-1FC2209AA92F}" destId="{82B56C7D-5EDD-4FB8-BBF1-60A95220A9C6}" srcOrd="3" destOrd="0" presId="urn:microsoft.com/office/officeart/2005/8/layout/vList4"/>
    <dgm:cxn modelId="{F92F56D6-FC76-403C-8BBD-E968EAE35AEA}" type="presParOf" srcId="{B27C1110-02DB-4CA4-AA53-1FC2209AA92F}" destId="{601D6D08-5995-4FBC-994B-F96447A4F795}" srcOrd="4" destOrd="0" presId="urn:microsoft.com/office/officeart/2005/8/layout/vList4"/>
    <dgm:cxn modelId="{57D54C77-3F59-4264-B313-F6D479E71292}" type="presParOf" srcId="{601D6D08-5995-4FBC-994B-F96447A4F795}" destId="{E5CA2FC2-A096-426C-B41A-A5BEE243D198}" srcOrd="0" destOrd="0" presId="urn:microsoft.com/office/officeart/2005/8/layout/vList4"/>
    <dgm:cxn modelId="{F8032B8B-3FBF-43D4-8C99-175529DDBA3F}" type="presParOf" srcId="{601D6D08-5995-4FBC-994B-F96447A4F795}" destId="{3159EBDA-204B-41EB-96A1-7A9548376CD6}" srcOrd="1" destOrd="0" presId="urn:microsoft.com/office/officeart/2005/8/layout/vList4"/>
    <dgm:cxn modelId="{C37962F6-A485-4768-9350-3596A1D0C738}" type="presParOf" srcId="{601D6D08-5995-4FBC-994B-F96447A4F795}" destId="{A419622E-FDF7-48B0-A4D5-ACAC029C7BB0}" srcOrd="2" destOrd="0" presId="urn:microsoft.com/office/officeart/2005/8/layout/vList4"/>
    <dgm:cxn modelId="{7F3002CE-351B-4A25-9A62-6A6EBD170E12}" type="presParOf" srcId="{B27C1110-02DB-4CA4-AA53-1FC2209AA92F}" destId="{C96B8747-8A5D-4E4B-963A-7812971D66BB}" srcOrd="5" destOrd="0" presId="urn:microsoft.com/office/officeart/2005/8/layout/vList4"/>
    <dgm:cxn modelId="{8A0B7E7C-7D69-4F6F-A883-8F2C6E74A30F}" type="presParOf" srcId="{B27C1110-02DB-4CA4-AA53-1FC2209AA92F}" destId="{F6CB2186-6316-4A85-A4DD-54855DC27321}" srcOrd="6" destOrd="0" presId="urn:microsoft.com/office/officeart/2005/8/layout/vList4"/>
    <dgm:cxn modelId="{62BC8CE9-7C4D-45C3-8CA6-D2A9B7EB75AD}" type="presParOf" srcId="{F6CB2186-6316-4A85-A4DD-54855DC27321}" destId="{0226A04A-B4D5-4B21-9531-2900A5DEEA64}" srcOrd="0" destOrd="0" presId="urn:microsoft.com/office/officeart/2005/8/layout/vList4"/>
    <dgm:cxn modelId="{18E62009-B14E-45C1-9D42-FABCD51F26D4}" type="presParOf" srcId="{F6CB2186-6316-4A85-A4DD-54855DC27321}" destId="{225A8BF9-A08B-4FEF-843D-3C60F16E1D28}" srcOrd="1" destOrd="0" presId="urn:microsoft.com/office/officeart/2005/8/layout/vList4"/>
    <dgm:cxn modelId="{921E1AA4-9663-438B-ACC0-F6FFB24A58BF}" type="presParOf" srcId="{F6CB2186-6316-4A85-A4DD-54855DC27321}" destId="{94B2F159-20ED-4816-A7DA-C5B947318963}" srcOrd="2" destOrd="0" presId="urn:microsoft.com/office/officeart/2005/8/layout/vList4"/>
    <dgm:cxn modelId="{45014E4F-F05F-4370-BE6F-DD0C8D21F543}" type="presParOf" srcId="{B27C1110-02DB-4CA4-AA53-1FC2209AA92F}" destId="{7550DD16-FE8F-4FA7-8487-182953FA734D}" srcOrd="7" destOrd="0" presId="urn:microsoft.com/office/officeart/2005/8/layout/vList4"/>
    <dgm:cxn modelId="{F1647B59-3FAD-4F3E-859D-E4724055266E}" type="presParOf" srcId="{B27C1110-02DB-4CA4-AA53-1FC2209AA92F}" destId="{6108AD9E-726B-4747-86A1-A60EF65EEA5A}" srcOrd="8" destOrd="0" presId="urn:microsoft.com/office/officeart/2005/8/layout/vList4"/>
    <dgm:cxn modelId="{9A4514D1-99E6-4801-AC51-A40297CB3101}" type="presParOf" srcId="{6108AD9E-726B-4747-86A1-A60EF65EEA5A}" destId="{73E92601-D9D7-4A95-BF7C-2BE3DF160627}" srcOrd="0" destOrd="0" presId="urn:microsoft.com/office/officeart/2005/8/layout/vList4"/>
    <dgm:cxn modelId="{38B0D0C0-A560-447A-9B50-CD76BCE008C6}" type="presParOf" srcId="{6108AD9E-726B-4747-86A1-A60EF65EEA5A}" destId="{90F16268-C20B-471E-A27F-D29FEE287C52}" srcOrd="1" destOrd="0" presId="urn:microsoft.com/office/officeart/2005/8/layout/vList4"/>
    <dgm:cxn modelId="{62AAB4E5-384D-455C-9C46-259EDDC2BCA5}" type="presParOf" srcId="{6108AD9E-726B-4747-86A1-A60EF65EEA5A}" destId="{3ACE59BB-33BB-47B8-947D-EAE9478005F1}" srcOrd="2" destOrd="0" presId="urn:microsoft.com/office/officeart/2005/8/layout/vList4"/>
    <dgm:cxn modelId="{FD046E0C-3465-45B4-9207-2C1B99021887}" type="presParOf" srcId="{B27C1110-02DB-4CA4-AA53-1FC2209AA92F}" destId="{F012CFFF-421A-4320-A706-A8D9C51CF26C}" srcOrd="9" destOrd="0" presId="urn:microsoft.com/office/officeart/2005/8/layout/vList4"/>
    <dgm:cxn modelId="{6E81A50F-796C-456E-88F3-612640C882CB}" type="presParOf" srcId="{B27C1110-02DB-4CA4-AA53-1FC2209AA92F}" destId="{C12BE108-209B-4C08-A8F0-B23471256750}" srcOrd="10" destOrd="0" presId="urn:microsoft.com/office/officeart/2005/8/layout/vList4"/>
    <dgm:cxn modelId="{8DA2A45B-EB79-41BC-83DB-5F26631DAA68}" type="presParOf" srcId="{C12BE108-209B-4C08-A8F0-B23471256750}" destId="{039749E1-13E8-488F-BA39-ABC8EDE63787}" srcOrd="0" destOrd="0" presId="urn:microsoft.com/office/officeart/2005/8/layout/vList4"/>
    <dgm:cxn modelId="{261A715E-C938-482D-8EB7-0BC038CA6039}" type="presParOf" srcId="{C12BE108-209B-4C08-A8F0-B23471256750}" destId="{3CE30FD3-889E-489D-90AE-4C4DFD14B595}" srcOrd="1" destOrd="0" presId="urn:microsoft.com/office/officeart/2005/8/layout/vList4"/>
    <dgm:cxn modelId="{2507ED4D-5D04-46DF-B706-7D0987091935}" type="presParOf" srcId="{C12BE108-209B-4C08-A8F0-B23471256750}" destId="{DE0F298C-5E70-4E5A-ADE4-94F2516CA998}" srcOrd="2" destOrd="0" presId="urn:microsoft.com/office/officeart/2005/8/layout/vList4"/>
    <dgm:cxn modelId="{23ADBF1B-7DE0-4704-80C2-98811379892E}" type="presParOf" srcId="{B27C1110-02DB-4CA4-AA53-1FC2209AA92F}" destId="{87E4BE0F-79BE-435E-B64C-A5E1CFFE1E37}" srcOrd="11" destOrd="0" presId="urn:microsoft.com/office/officeart/2005/8/layout/vList4"/>
    <dgm:cxn modelId="{E6A17B77-D594-4B85-993A-CB1BD0947800}" type="presParOf" srcId="{B27C1110-02DB-4CA4-AA53-1FC2209AA92F}" destId="{70E00F3E-B232-4127-93FD-56A14CC5C548}" srcOrd="12" destOrd="0" presId="urn:microsoft.com/office/officeart/2005/8/layout/vList4"/>
    <dgm:cxn modelId="{FBC5ED94-5CC7-45DE-A673-C5A2EBD39907}" type="presParOf" srcId="{70E00F3E-B232-4127-93FD-56A14CC5C548}" destId="{238E5285-0A9F-48F5-B38A-D31053A7E726}" srcOrd="0" destOrd="0" presId="urn:microsoft.com/office/officeart/2005/8/layout/vList4"/>
    <dgm:cxn modelId="{1E96BAE4-52BF-4645-8310-9BB185205304}" type="presParOf" srcId="{70E00F3E-B232-4127-93FD-56A14CC5C548}" destId="{CA942957-05FE-445A-AA4D-ECEC3B396DBD}" srcOrd="1" destOrd="0" presId="urn:microsoft.com/office/officeart/2005/8/layout/vList4"/>
    <dgm:cxn modelId="{FFECDABC-988B-46F2-88C7-D5504A2E2963}" type="presParOf" srcId="{70E00F3E-B232-4127-93FD-56A14CC5C548}" destId="{B80CAE44-4BA7-45DE-B508-E8CA710B00C1}" srcOrd="2" destOrd="0" presId="urn:microsoft.com/office/officeart/2005/8/layout/vList4"/>
    <dgm:cxn modelId="{032B4F8E-005E-4380-9BEE-5CB369AE115A}" type="presParOf" srcId="{B27C1110-02DB-4CA4-AA53-1FC2209AA92F}" destId="{A0FA65AB-FC30-43B5-B12E-BC2430232C72}" srcOrd="13" destOrd="0" presId="urn:microsoft.com/office/officeart/2005/8/layout/vList4"/>
    <dgm:cxn modelId="{98AF7E25-4377-48B8-9400-75E131EEDE73}" type="presParOf" srcId="{B27C1110-02DB-4CA4-AA53-1FC2209AA92F}" destId="{83CB0B93-E453-43FB-A6C7-BF03520C8493}" srcOrd="14" destOrd="0" presId="urn:microsoft.com/office/officeart/2005/8/layout/vList4"/>
    <dgm:cxn modelId="{8EFABABD-AC15-47BD-8068-B94FEB94FFFB}" type="presParOf" srcId="{83CB0B93-E453-43FB-A6C7-BF03520C8493}" destId="{EA9F3594-25F6-471A-8D7E-881A2C88FEC4}" srcOrd="0" destOrd="0" presId="urn:microsoft.com/office/officeart/2005/8/layout/vList4"/>
    <dgm:cxn modelId="{426E5260-C46A-4DED-9E74-E228732962B5}" type="presParOf" srcId="{83CB0B93-E453-43FB-A6C7-BF03520C8493}" destId="{F82D3723-F511-44B5-9566-B30C6D18D84D}" srcOrd="1" destOrd="0" presId="urn:microsoft.com/office/officeart/2005/8/layout/vList4"/>
    <dgm:cxn modelId="{05832573-BC36-4136-92FD-81D2C4910B0A}" type="presParOf" srcId="{83CB0B93-E453-43FB-A6C7-BF03520C8493}" destId="{3BA59B4B-F555-4266-A670-339855DB12A7}" srcOrd="2" destOrd="0" presId="urn:microsoft.com/office/officeart/2005/8/layout/vList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0A483AF-230C-4B3E-B214-56518C225B02}"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CE5EC618-5014-40DA-A546-0F1B0AAAA933}">
      <dgm:prSet phldrT="[Text]" custT="1"/>
      <dgm:spPr/>
      <dgm:t>
        <a:bodyPr/>
        <a:lstStyle/>
        <a:p>
          <a:r>
            <a:rPr lang="en-IN" sz="1600" dirty="0" smtClean="0"/>
            <a:t>Sometimes the output of a process may be partly sold and partly transferred to the next process for further processing. </a:t>
          </a:r>
          <a:endParaRPr lang="en-US" sz="1600" dirty="0"/>
        </a:p>
      </dgm:t>
    </dgm:pt>
    <dgm:pt modelId="{44C37C9D-0537-44AE-A57C-51BDE284351F}" type="parTrans" cxnId="{11A7C324-5B98-4E19-9A15-39BDF3277E96}">
      <dgm:prSet/>
      <dgm:spPr/>
      <dgm:t>
        <a:bodyPr/>
        <a:lstStyle/>
        <a:p>
          <a:endParaRPr lang="en-US"/>
        </a:p>
      </dgm:t>
    </dgm:pt>
    <dgm:pt modelId="{84E7C10D-A5AD-4107-ACD7-8DDE5F06CA38}" type="sibTrans" cxnId="{11A7C324-5B98-4E19-9A15-39BDF3277E96}">
      <dgm:prSet/>
      <dgm:spPr/>
      <dgm:t>
        <a:bodyPr/>
        <a:lstStyle/>
        <a:p>
          <a:endParaRPr lang="en-US"/>
        </a:p>
      </dgm:t>
    </dgm:pt>
    <dgm:pt modelId="{97592FEE-3327-4EF2-8671-443063720053}">
      <dgm:prSet custT="1"/>
      <dgm:spPr/>
      <dgm:t>
        <a:bodyPr/>
        <a:lstStyle/>
        <a:p>
          <a:r>
            <a:rPr lang="en-IN" sz="1600" dirty="0" smtClean="0"/>
            <a:t>For example, in a textile mill, part of the output of a spinning process may be  sold and  the  remaining output  is passed on  to  the weaving process  for further processing. </a:t>
          </a:r>
        </a:p>
      </dgm:t>
    </dgm:pt>
    <dgm:pt modelId="{FB11CD3E-A09A-4AC7-A257-C8E53D01BD1A}" type="parTrans" cxnId="{0338E13C-86BC-475D-925B-2FE22E72C549}">
      <dgm:prSet/>
      <dgm:spPr/>
      <dgm:t>
        <a:bodyPr/>
        <a:lstStyle/>
        <a:p>
          <a:endParaRPr lang="en-US"/>
        </a:p>
      </dgm:t>
    </dgm:pt>
    <dgm:pt modelId="{617CE336-06A6-407D-968C-0D5FA4FEE946}" type="sibTrans" cxnId="{0338E13C-86BC-475D-925B-2FE22E72C549}">
      <dgm:prSet/>
      <dgm:spPr/>
      <dgm:t>
        <a:bodyPr/>
        <a:lstStyle/>
        <a:p>
          <a:endParaRPr lang="en-US"/>
        </a:p>
      </dgm:t>
    </dgm:pt>
    <dgm:pt modelId="{114CA075-6AF0-41DA-81F7-5376E79CFC75}">
      <dgm:prSet custT="1"/>
      <dgm:spPr/>
      <dgm:t>
        <a:bodyPr/>
        <a:lstStyle/>
        <a:p>
          <a:r>
            <a:rPr lang="en-IN" sz="1600" dirty="0" smtClean="0">
              <a:solidFill>
                <a:schemeClr val="bg1"/>
              </a:solidFill>
            </a:rPr>
            <a:t>A part of  the output so sold will contain an element of profit or  loss which will be  revealed  in  the Process Account. But when a part of  the output  is sent  to warehouse for sale, it  is at cost and does not contain an element of profit or  loss.</a:t>
          </a:r>
        </a:p>
      </dgm:t>
    </dgm:pt>
    <dgm:pt modelId="{F26AB315-4F23-4B6C-A06D-E87CB512CA09}" type="parTrans" cxnId="{4B30971E-31ED-473D-B0C3-818196097B6C}">
      <dgm:prSet/>
      <dgm:spPr/>
      <dgm:t>
        <a:bodyPr/>
        <a:lstStyle/>
        <a:p>
          <a:endParaRPr lang="en-US"/>
        </a:p>
      </dgm:t>
    </dgm:pt>
    <dgm:pt modelId="{0F468BB1-EAF1-4CEB-8E6C-8950417122FF}" type="sibTrans" cxnId="{4B30971E-31ED-473D-B0C3-818196097B6C}">
      <dgm:prSet/>
      <dgm:spPr/>
      <dgm:t>
        <a:bodyPr/>
        <a:lstStyle/>
        <a:p>
          <a:endParaRPr lang="en-US"/>
        </a:p>
      </dgm:t>
    </dgm:pt>
    <dgm:pt modelId="{F7E13D73-EBCF-4296-8F2C-EC4394DEB30A}" type="pres">
      <dgm:prSet presAssocID="{F0A483AF-230C-4B3E-B214-56518C225B02}" presName="linear" presStyleCnt="0">
        <dgm:presLayoutVars>
          <dgm:dir/>
          <dgm:animLvl val="lvl"/>
          <dgm:resizeHandles val="exact"/>
        </dgm:presLayoutVars>
      </dgm:prSet>
      <dgm:spPr/>
      <dgm:t>
        <a:bodyPr/>
        <a:lstStyle/>
        <a:p>
          <a:endParaRPr lang="en-US"/>
        </a:p>
      </dgm:t>
    </dgm:pt>
    <dgm:pt modelId="{BF1FE8D7-C8AF-43AB-9B93-4FC324EB039A}" type="pres">
      <dgm:prSet presAssocID="{CE5EC618-5014-40DA-A546-0F1B0AAAA933}" presName="parentLin" presStyleCnt="0"/>
      <dgm:spPr/>
    </dgm:pt>
    <dgm:pt modelId="{026DFD81-A521-47F8-A99C-0F1E811A0DAE}" type="pres">
      <dgm:prSet presAssocID="{CE5EC618-5014-40DA-A546-0F1B0AAAA933}" presName="parentLeftMargin" presStyleLbl="node1" presStyleIdx="0" presStyleCnt="3"/>
      <dgm:spPr/>
      <dgm:t>
        <a:bodyPr/>
        <a:lstStyle/>
        <a:p>
          <a:endParaRPr lang="en-US"/>
        </a:p>
      </dgm:t>
    </dgm:pt>
    <dgm:pt modelId="{5078E283-947F-4C06-A4E0-8A75D83D181A}" type="pres">
      <dgm:prSet presAssocID="{CE5EC618-5014-40DA-A546-0F1B0AAAA933}" presName="parentText" presStyleLbl="node1" presStyleIdx="0" presStyleCnt="3" custScaleX="148959">
        <dgm:presLayoutVars>
          <dgm:chMax val="0"/>
          <dgm:bulletEnabled val="1"/>
        </dgm:presLayoutVars>
      </dgm:prSet>
      <dgm:spPr/>
      <dgm:t>
        <a:bodyPr/>
        <a:lstStyle/>
        <a:p>
          <a:endParaRPr lang="en-US"/>
        </a:p>
      </dgm:t>
    </dgm:pt>
    <dgm:pt modelId="{B570F8EB-1ACF-40CC-8425-1D566997993B}" type="pres">
      <dgm:prSet presAssocID="{CE5EC618-5014-40DA-A546-0F1B0AAAA933}" presName="negativeSpace" presStyleCnt="0"/>
      <dgm:spPr/>
    </dgm:pt>
    <dgm:pt modelId="{10891475-9455-45F2-9874-32160DA47E13}" type="pres">
      <dgm:prSet presAssocID="{CE5EC618-5014-40DA-A546-0F1B0AAAA933}" presName="childText" presStyleLbl="conFgAcc1" presStyleIdx="0" presStyleCnt="3">
        <dgm:presLayoutVars>
          <dgm:bulletEnabled val="1"/>
        </dgm:presLayoutVars>
      </dgm:prSet>
      <dgm:spPr/>
    </dgm:pt>
    <dgm:pt modelId="{8C8D062C-D4D1-41CF-BA70-F49842B0D8DF}" type="pres">
      <dgm:prSet presAssocID="{84E7C10D-A5AD-4107-ACD7-8DDE5F06CA38}" presName="spaceBetweenRectangles" presStyleCnt="0"/>
      <dgm:spPr/>
    </dgm:pt>
    <dgm:pt modelId="{C45EC5C8-3B80-4744-8EAB-F72A61007DD2}" type="pres">
      <dgm:prSet presAssocID="{97592FEE-3327-4EF2-8671-443063720053}" presName="parentLin" presStyleCnt="0"/>
      <dgm:spPr/>
    </dgm:pt>
    <dgm:pt modelId="{05A15D1A-4045-4A9C-AAD2-6E8D10A1BD55}" type="pres">
      <dgm:prSet presAssocID="{97592FEE-3327-4EF2-8671-443063720053}" presName="parentLeftMargin" presStyleLbl="node1" presStyleIdx="0" presStyleCnt="3"/>
      <dgm:spPr/>
      <dgm:t>
        <a:bodyPr/>
        <a:lstStyle/>
        <a:p>
          <a:endParaRPr lang="en-US"/>
        </a:p>
      </dgm:t>
    </dgm:pt>
    <dgm:pt modelId="{B8B67378-E378-49E2-A1A0-1A2FD34D8C50}" type="pres">
      <dgm:prSet presAssocID="{97592FEE-3327-4EF2-8671-443063720053}" presName="parentText" presStyleLbl="node1" presStyleIdx="1" presStyleCnt="3" custScaleX="148959">
        <dgm:presLayoutVars>
          <dgm:chMax val="0"/>
          <dgm:bulletEnabled val="1"/>
        </dgm:presLayoutVars>
      </dgm:prSet>
      <dgm:spPr/>
      <dgm:t>
        <a:bodyPr/>
        <a:lstStyle/>
        <a:p>
          <a:endParaRPr lang="en-US"/>
        </a:p>
      </dgm:t>
    </dgm:pt>
    <dgm:pt modelId="{1A2A3A30-0C04-44E3-B20F-CFC38B6BC229}" type="pres">
      <dgm:prSet presAssocID="{97592FEE-3327-4EF2-8671-443063720053}" presName="negativeSpace" presStyleCnt="0"/>
      <dgm:spPr/>
    </dgm:pt>
    <dgm:pt modelId="{1A232727-53D3-4396-8983-FF69096A5B3B}" type="pres">
      <dgm:prSet presAssocID="{97592FEE-3327-4EF2-8671-443063720053}" presName="childText" presStyleLbl="conFgAcc1" presStyleIdx="1" presStyleCnt="3">
        <dgm:presLayoutVars>
          <dgm:bulletEnabled val="1"/>
        </dgm:presLayoutVars>
      </dgm:prSet>
      <dgm:spPr/>
    </dgm:pt>
    <dgm:pt modelId="{E2B3C1F4-301D-4DDD-9C8B-8C90A1DFEDC6}" type="pres">
      <dgm:prSet presAssocID="{617CE336-06A6-407D-968C-0D5FA4FEE946}" presName="spaceBetweenRectangles" presStyleCnt="0"/>
      <dgm:spPr/>
    </dgm:pt>
    <dgm:pt modelId="{1276D192-E9F3-4FE8-977B-0267D6B2DE2B}" type="pres">
      <dgm:prSet presAssocID="{114CA075-6AF0-41DA-81F7-5376E79CFC75}" presName="parentLin" presStyleCnt="0"/>
      <dgm:spPr/>
    </dgm:pt>
    <dgm:pt modelId="{6FE75F50-898D-4BF4-808E-CFE002599E77}" type="pres">
      <dgm:prSet presAssocID="{114CA075-6AF0-41DA-81F7-5376E79CFC75}" presName="parentLeftMargin" presStyleLbl="node1" presStyleIdx="1" presStyleCnt="3"/>
      <dgm:spPr/>
      <dgm:t>
        <a:bodyPr/>
        <a:lstStyle/>
        <a:p>
          <a:endParaRPr lang="en-US"/>
        </a:p>
      </dgm:t>
    </dgm:pt>
    <dgm:pt modelId="{799A08D7-710E-46FC-9B8B-03E154B390B2}" type="pres">
      <dgm:prSet presAssocID="{114CA075-6AF0-41DA-81F7-5376E79CFC75}" presName="parentText" presStyleLbl="node1" presStyleIdx="2" presStyleCnt="3" custScaleX="148959">
        <dgm:presLayoutVars>
          <dgm:chMax val="0"/>
          <dgm:bulletEnabled val="1"/>
        </dgm:presLayoutVars>
      </dgm:prSet>
      <dgm:spPr/>
      <dgm:t>
        <a:bodyPr/>
        <a:lstStyle/>
        <a:p>
          <a:endParaRPr lang="en-US"/>
        </a:p>
      </dgm:t>
    </dgm:pt>
    <dgm:pt modelId="{239B0846-E766-4F35-B32C-00CC64CA3666}" type="pres">
      <dgm:prSet presAssocID="{114CA075-6AF0-41DA-81F7-5376E79CFC75}" presName="negativeSpace" presStyleCnt="0"/>
      <dgm:spPr/>
    </dgm:pt>
    <dgm:pt modelId="{8D460BAE-84FF-4ABD-AD3F-7DB98147FB1A}" type="pres">
      <dgm:prSet presAssocID="{114CA075-6AF0-41DA-81F7-5376E79CFC75}" presName="childText" presStyleLbl="conFgAcc1" presStyleIdx="2" presStyleCnt="3">
        <dgm:presLayoutVars>
          <dgm:bulletEnabled val="1"/>
        </dgm:presLayoutVars>
      </dgm:prSet>
      <dgm:spPr/>
    </dgm:pt>
  </dgm:ptLst>
  <dgm:cxnLst>
    <dgm:cxn modelId="{868036B5-1AD7-4934-B843-5CEC21159A39}" type="presOf" srcId="{CE5EC618-5014-40DA-A546-0F1B0AAAA933}" destId="{026DFD81-A521-47F8-A99C-0F1E811A0DAE}" srcOrd="0" destOrd="0" presId="urn:microsoft.com/office/officeart/2005/8/layout/list1"/>
    <dgm:cxn modelId="{0338E13C-86BC-475D-925B-2FE22E72C549}" srcId="{F0A483AF-230C-4B3E-B214-56518C225B02}" destId="{97592FEE-3327-4EF2-8671-443063720053}" srcOrd="1" destOrd="0" parTransId="{FB11CD3E-A09A-4AC7-A257-C8E53D01BD1A}" sibTransId="{617CE336-06A6-407D-968C-0D5FA4FEE946}"/>
    <dgm:cxn modelId="{11A7C324-5B98-4E19-9A15-39BDF3277E96}" srcId="{F0A483AF-230C-4B3E-B214-56518C225B02}" destId="{CE5EC618-5014-40DA-A546-0F1B0AAAA933}" srcOrd="0" destOrd="0" parTransId="{44C37C9D-0537-44AE-A57C-51BDE284351F}" sibTransId="{84E7C10D-A5AD-4107-ACD7-8DDE5F06CA38}"/>
    <dgm:cxn modelId="{D13FBC39-43B1-4BEF-BCE4-59C7CBA0082C}" type="presOf" srcId="{97592FEE-3327-4EF2-8671-443063720053}" destId="{05A15D1A-4045-4A9C-AAD2-6E8D10A1BD55}" srcOrd="0" destOrd="0" presId="urn:microsoft.com/office/officeart/2005/8/layout/list1"/>
    <dgm:cxn modelId="{0E2284D5-856B-46AD-A1A5-6361E45E51E0}" type="presOf" srcId="{97592FEE-3327-4EF2-8671-443063720053}" destId="{B8B67378-E378-49E2-A1A0-1A2FD34D8C50}" srcOrd="1" destOrd="0" presId="urn:microsoft.com/office/officeart/2005/8/layout/list1"/>
    <dgm:cxn modelId="{B150578B-1A0F-41EA-9183-99D94C83CF77}" type="presOf" srcId="{114CA075-6AF0-41DA-81F7-5376E79CFC75}" destId="{799A08D7-710E-46FC-9B8B-03E154B390B2}" srcOrd="1" destOrd="0" presId="urn:microsoft.com/office/officeart/2005/8/layout/list1"/>
    <dgm:cxn modelId="{D83D989A-DDCD-4445-91B6-4983AA4EBF01}" type="presOf" srcId="{F0A483AF-230C-4B3E-B214-56518C225B02}" destId="{F7E13D73-EBCF-4296-8F2C-EC4394DEB30A}" srcOrd="0" destOrd="0" presId="urn:microsoft.com/office/officeart/2005/8/layout/list1"/>
    <dgm:cxn modelId="{4B30971E-31ED-473D-B0C3-818196097B6C}" srcId="{F0A483AF-230C-4B3E-B214-56518C225B02}" destId="{114CA075-6AF0-41DA-81F7-5376E79CFC75}" srcOrd="2" destOrd="0" parTransId="{F26AB315-4F23-4B6C-A06D-E87CB512CA09}" sibTransId="{0F468BB1-EAF1-4CEB-8E6C-8950417122FF}"/>
    <dgm:cxn modelId="{602295AE-A522-4505-A9EC-F2E0AB3094FF}" type="presOf" srcId="{114CA075-6AF0-41DA-81F7-5376E79CFC75}" destId="{6FE75F50-898D-4BF4-808E-CFE002599E77}" srcOrd="0" destOrd="0" presId="urn:microsoft.com/office/officeart/2005/8/layout/list1"/>
    <dgm:cxn modelId="{728439BE-9759-4285-87BE-A735B956F137}" type="presOf" srcId="{CE5EC618-5014-40DA-A546-0F1B0AAAA933}" destId="{5078E283-947F-4C06-A4E0-8A75D83D181A}" srcOrd="1" destOrd="0" presId="urn:microsoft.com/office/officeart/2005/8/layout/list1"/>
    <dgm:cxn modelId="{6C21AAB2-5B7A-495D-8F2C-0406F84F6B0C}" type="presParOf" srcId="{F7E13D73-EBCF-4296-8F2C-EC4394DEB30A}" destId="{BF1FE8D7-C8AF-43AB-9B93-4FC324EB039A}" srcOrd="0" destOrd="0" presId="urn:microsoft.com/office/officeart/2005/8/layout/list1"/>
    <dgm:cxn modelId="{DD165E4C-03FA-4314-AE3A-247D17603CCA}" type="presParOf" srcId="{BF1FE8D7-C8AF-43AB-9B93-4FC324EB039A}" destId="{026DFD81-A521-47F8-A99C-0F1E811A0DAE}" srcOrd="0" destOrd="0" presId="urn:microsoft.com/office/officeart/2005/8/layout/list1"/>
    <dgm:cxn modelId="{7EE28A20-1F43-4B81-86E4-97E1A0C7A8F2}" type="presParOf" srcId="{BF1FE8D7-C8AF-43AB-9B93-4FC324EB039A}" destId="{5078E283-947F-4C06-A4E0-8A75D83D181A}" srcOrd="1" destOrd="0" presId="urn:microsoft.com/office/officeart/2005/8/layout/list1"/>
    <dgm:cxn modelId="{FDB91D75-6E5D-4EFC-A362-13BE7950531B}" type="presParOf" srcId="{F7E13D73-EBCF-4296-8F2C-EC4394DEB30A}" destId="{B570F8EB-1ACF-40CC-8425-1D566997993B}" srcOrd="1" destOrd="0" presId="urn:microsoft.com/office/officeart/2005/8/layout/list1"/>
    <dgm:cxn modelId="{7ECF9F4D-4897-4A2C-8CCC-2269D591A5B4}" type="presParOf" srcId="{F7E13D73-EBCF-4296-8F2C-EC4394DEB30A}" destId="{10891475-9455-45F2-9874-32160DA47E13}" srcOrd="2" destOrd="0" presId="urn:microsoft.com/office/officeart/2005/8/layout/list1"/>
    <dgm:cxn modelId="{BEA7754E-FEBB-409D-844A-6F0B74606AE1}" type="presParOf" srcId="{F7E13D73-EBCF-4296-8F2C-EC4394DEB30A}" destId="{8C8D062C-D4D1-41CF-BA70-F49842B0D8DF}" srcOrd="3" destOrd="0" presId="urn:microsoft.com/office/officeart/2005/8/layout/list1"/>
    <dgm:cxn modelId="{A850AEB9-6DA0-4993-929C-564E46384068}" type="presParOf" srcId="{F7E13D73-EBCF-4296-8F2C-EC4394DEB30A}" destId="{C45EC5C8-3B80-4744-8EAB-F72A61007DD2}" srcOrd="4" destOrd="0" presId="urn:microsoft.com/office/officeart/2005/8/layout/list1"/>
    <dgm:cxn modelId="{50B1E6A5-F2D3-4210-808A-490505E512AE}" type="presParOf" srcId="{C45EC5C8-3B80-4744-8EAB-F72A61007DD2}" destId="{05A15D1A-4045-4A9C-AAD2-6E8D10A1BD55}" srcOrd="0" destOrd="0" presId="urn:microsoft.com/office/officeart/2005/8/layout/list1"/>
    <dgm:cxn modelId="{D8C2E937-331D-4F32-90CB-3204C79E4C9C}" type="presParOf" srcId="{C45EC5C8-3B80-4744-8EAB-F72A61007DD2}" destId="{B8B67378-E378-49E2-A1A0-1A2FD34D8C50}" srcOrd="1" destOrd="0" presId="urn:microsoft.com/office/officeart/2005/8/layout/list1"/>
    <dgm:cxn modelId="{9B23C14D-9867-40D5-9390-6187AA770EDB}" type="presParOf" srcId="{F7E13D73-EBCF-4296-8F2C-EC4394DEB30A}" destId="{1A2A3A30-0C04-44E3-B20F-CFC38B6BC229}" srcOrd="5" destOrd="0" presId="urn:microsoft.com/office/officeart/2005/8/layout/list1"/>
    <dgm:cxn modelId="{90A868B5-03F1-4AC3-ABAF-7D7B6A675381}" type="presParOf" srcId="{F7E13D73-EBCF-4296-8F2C-EC4394DEB30A}" destId="{1A232727-53D3-4396-8983-FF69096A5B3B}" srcOrd="6" destOrd="0" presId="urn:microsoft.com/office/officeart/2005/8/layout/list1"/>
    <dgm:cxn modelId="{3884A111-834F-4598-8117-A13F4C30031C}" type="presParOf" srcId="{F7E13D73-EBCF-4296-8F2C-EC4394DEB30A}" destId="{E2B3C1F4-301D-4DDD-9C8B-8C90A1DFEDC6}" srcOrd="7" destOrd="0" presId="urn:microsoft.com/office/officeart/2005/8/layout/list1"/>
    <dgm:cxn modelId="{84BD7C33-47D2-47AE-84FF-1DE2EF90E128}" type="presParOf" srcId="{F7E13D73-EBCF-4296-8F2C-EC4394DEB30A}" destId="{1276D192-E9F3-4FE8-977B-0267D6B2DE2B}" srcOrd="8" destOrd="0" presId="urn:microsoft.com/office/officeart/2005/8/layout/list1"/>
    <dgm:cxn modelId="{AE8C61DF-8F6E-456F-9627-9DCB3E56A560}" type="presParOf" srcId="{1276D192-E9F3-4FE8-977B-0267D6B2DE2B}" destId="{6FE75F50-898D-4BF4-808E-CFE002599E77}" srcOrd="0" destOrd="0" presId="urn:microsoft.com/office/officeart/2005/8/layout/list1"/>
    <dgm:cxn modelId="{397DBF3B-1D83-417A-9583-284EB1B70405}" type="presParOf" srcId="{1276D192-E9F3-4FE8-977B-0267D6B2DE2B}" destId="{799A08D7-710E-46FC-9B8B-03E154B390B2}" srcOrd="1" destOrd="0" presId="urn:microsoft.com/office/officeart/2005/8/layout/list1"/>
    <dgm:cxn modelId="{B9929621-BE15-40FC-9AF9-4231DDA168E9}" type="presParOf" srcId="{F7E13D73-EBCF-4296-8F2C-EC4394DEB30A}" destId="{239B0846-E766-4F35-B32C-00CC64CA3666}" srcOrd="9" destOrd="0" presId="urn:microsoft.com/office/officeart/2005/8/layout/list1"/>
    <dgm:cxn modelId="{1296E069-A8B5-477E-8FA9-72DEAF5C165F}" type="presParOf" srcId="{F7E13D73-EBCF-4296-8F2C-EC4394DEB30A}" destId="{8D460BAE-84FF-4ABD-AD3F-7DB98147FB1A}" srcOrd="10" destOrd="0" presId="urn:microsoft.com/office/officeart/2005/8/layout/list1"/>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C50DB2E-93FE-459A-AE8C-4B27D43F7B20}" type="doc">
      <dgm:prSet loTypeId="urn:microsoft.com/office/officeart/2005/8/layout/bProcess3" loCatId="process" qsTypeId="urn:microsoft.com/office/officeart/2005/8/quickstyle/simple1" qsCatId="simple" csTypeId="urn:microsoft.com/office/officeart/2005/8/colors/colorful1" csCatId="colorful" phldr="1"/>
      <dgm:spPr/>
    </dgm:pt>
    <dgm:pt modelId="{D6030921-09FA-4E17-90E9-350E8B1F3553}">
      <dgm:prSet phldrT="[Text]" custT="1"/>
      <dgm:spPr/>
      <dgm:t>
        <a:bodyPr/>
        <a:lstStyle/>
        <a:p>
          <a:r>
            <a:rPr lang="en-IN" sz="1600" dirty="0" smtClean="0"/>
            <a:t>Find out  the  total  cost  (net)  for  each  element of  cost,  i.e., material,  labour  and overheads. Scrap value of normal loss  is deducted from the material cost.</a:t>
          </a:r>
          <a:endParaRPr lang="en-IN" sz="1600" dirty="0"/>
        </a:p>
      </dgm:t>
    </dgm:pt>
    <dgm:pt modelId="{43948A91-80F8-498E-A187-67EC6CA21883}" type="parTrans" cxnId="{470907D1-C94E-4671-BCEE-B315EA557882}">
      <dgm:prSet/>
      <dgm:spPr/>
      <dgm:t>
        <a:bodyPr/>
        <a:lstStyle/>
        <a:p>
          <a:endParaRPr lang="en-IN"/>
        </a:p>
      </dgm:t>
    </dgm:pt>
    <dgm:pt modelId="{8C305A05-6515-438E-B8F4-034D0CB9AAC5}" type="sibTrans" cxnId="{470907D1-C94E-4671-BCEE-B315EA557882}">
      <dgm:prSet/>
      <dgm:spPr/>
      <dgm:t>
        <a:bodyPr/>
        <a:lstStyle/>
        <a:p>
          <a:endParaRPr lang="en-IN"/>
        </a:p>
      </dgm:t>
    </dgm:pt>
    <dgm:pt modelId="{E93057CD-E3DF-44AB-BDEF-9B8555C0E9B8}">
      <dgm:prSet phldrT="[Text]" custT="1"/>
      <dgm:spPr/>
      <dgm:t>
        <a:bodyPr/>
        <a:lstStyle/>
        <a:p>
          <a:r>
            <a:rPr lang="en-IN" sz="1600" dirty="0" smtClean="0"/>
            <a:t>Ascertain the cost per unit of equivalent production separately for each element of cost. This is done by dividing the total cost of each element by the respective number of equivalent units.</a:t>
          </a:r>
          <a:endParaRPr lang="en-IN" sz="1600" dirty="0"/>
        </a:p>
      </dgm:t>
    </dgm:pt>
    <dgm:pt modelId="{61A6FE36-B069-4F0E-81FE-417664EBB7C5}" type="parTrans" cxnId="{8681454E-C80C-48D5-8044-E7DC70559101}">
      <dgm:prSet/>
      <dgm:spPr/>
      <dgm:t>
        <a:bodyPr/>
        <a:lstStyle/>
        <a:p>
          <a:endParaRPr lang="en-IN"/>
        </a:p>
      </dgm:t>
    </dgm:pt>
    <dgm:pt modelId="{71D41812-CA19-4DF7-9680-8CE44E595143}" type="sibTrans" cxnId="{8681454E-C80C-48D5-8044-E7DC70559101}">
      <dgm:prSet/>
      <dgm:spPr/>
      <dgm:t>
        <a:bodyPr/>
        <a:lstStyle/>
        <a:p>
          <a:endParaRPr lang="en-IN"/>
        </a:p>
      </dgm:t>
    </dgm:pt>
    <dgm:pt modelId="{E4096D58-D1E4-48B4-997D-2CC148827D0B}">
      <dgm:prSet phldrT="[Text]" custT="1"/>
      <dgm:spPr/>
      <dgm:t>
        <a:bodyPr/>
        <a:lstStyle/>
        <a:p>
          <a:r>
            <a:rPr lang="en-IN" sz="1600" dirty="0" smtClean="0"/>
            <a:t>At this rate of cost per unit, ascertain the value of finished production and work-in-progress.</a:t>
          </a:r>
          <a:endParaRPr lang="en-IN" sz="1600" dirty="0"/>
        </a:p>
      </dgm:t>
    </dgm:pt>
    <dgm:pt modelId="{A1100516-DB06-4E81-B948-C5E796376793}" type="parTrans" cxnId="{1B9926F9-7239-400F-AB43-F722314930F5}">
      <dgm:prSet/>
      <dgm:spPr/>
      <dgm:t>
        <a:bodyPr/>
        <a:lstStyle/>
        <a:p>
          <a:endParaRPr lang="en-IN"/>
        </a:p>
      </dgm:t>
    </dgm:pt>
    <dgm:pt modelId="{11D0F99F-74D4-41EA-A547-2A7CFA5ECB03}" type="sibTrans" cxnId="{1B9926F9-7239-400F-AB43-F722314930F5}">
      <dgm:prSet/>
      <dgm:spPr/>
      <dgm:t>
        <a:bodyPr/>
        <a:lstStyle/>
        <a:p>
          <a:endParaRPr lang="en-IN"/>
        </a:p>
      </dgm:t>
    </dgm:pt>
    <dgm:pt modelId="{5079FAC9-9A85-4917-98E1-2703F72B344B}" type="pres">
      <dgm:prSet presAssocID="{AC50DB2E-93FE-459A-AE8C-4B27D43F7B20}" presName="Name0" presStyleCnt="0">
        <dgm:presLayoutVars>
          <dgm:dir/>
          <dgm:resizeHandles val="exact"/>
        </dgm:presLayoutVars>
      </dgm:prSet>
      <dgm:spPr/>
    </dgm:pt>
    <dgm:pt modelId="{0851655D-CDBA-4B51-8C74-65E1D77A37B5}" type="pres">
      <dgm:prSet presAssocID="{D6030921-09FA-4E17-90E9-350E8B1F3553}" presName="node" presStyleLbl="node1" presStyleIdx="0" presStyleCnt="3" custScaleY="154497">
        <dgm:presLayoutVars>
          <dgm:bulletEnabled val="1"/>
        </dgm:presLayoutVars>
      </dgm:prSet>
      <dgm:spPr/>
      <dgm:t>
        <a:bodyPr/>
        <a:lstStyle/>
        <a:p>
          <a:endParaRPr lang="en-US"/>
        </a:p>
      </dgm:t>
    </dgm:pt>
    <dgm:pt modelId="{2FE3DEE7-1ED0-4A1D-955B-434F08AB3AD9}" type="pres">
      <dgm:prSet presAssocID="{8C305A05-6515-438E-B8F4-034D0CB9AAC5}" presName="sibTrans" presStyleLbl="sibTrans1D1" presStyleIdx="0" presStyleCnt="2"/>
      <dgm:spPr/>
      <dgm:t>
        <a:bodyPr/>
        <a:lstStyle/>
        <a:p>
          <a:endParaRPr lang="en-US"/>
        </a:p>
      </dgm:t>
    </dgm:pt>
    <dgm:pt modelId="{53739102-85D9-4B0F-BE9F-516940D1B54B}" type="pres">
      <dgm:prSet presAssocID="{8C305A05-6515-438E-B8F4-034D0CB9AAC5}" presName="connectorText" presStyleLbl="sibTrans1D1" presStyleIdx="0" presStyleCnt="2"/>
      <dgm:spPr/>
      <dgm:t>
        <a:bodyPr/>
        <a:lstStyle/>
        <a:p>
          <a:endParaRPr lang="en-US"/>
        </a:p>
      </dgm:t>
    </dgm:pt>
    <dgm:pt modelId="{9A4738CF-4E73-4A63-8A3F-065A520E1E68}" type="pres">
      <dgm:prSet presAssocID="{E93057CD-E3DF-44AB-BDEF-9B8555C0E9B8}" presName="node" presStyleLbl="node1" presStyleIdx="1" presStyleCnt="3" custScaleY="154497">
        <dgm:presLayoutVars>
          <dgm:bulletEnabled val="1"/>
        </dgm:presLayoutVars>
      </dgm:prSet>
      <dgm:spPr/>
      <dgm:t>
        <a:bodyPr/>
        <a:lstStyle/>
        <a:p>
          <a:endParaRPr lang="en-US"/>
        </a:p>
      </dgm:t>
    </dgm:pt>
    <dgm:pt modelId="{C18C1EDC-D203-46DB-B895-DFBFDF635516}" type="pres">
      <dgm:prSet presAssocID="{71D41812-CA19-4DF7-9680-8CE44E595143}" presName="sibTrans" presStyleLbl="sibTrans1D1" presStyleIdx="1" presStyleCnt="2"/>
      <dgm:spPr/>
      <dgm:t>
        <a:bodyPr/>
        <a:lstStyle/>
        <a:p>
          <a:endParaRPr lang="en-US"/>
        </a:p>
      </dgm:t>
    </dgm:pt>
    <dgm:pt modelId="{715188A9-523A-4E30-BCE6-3A3D0202C516}" type="pres">
      <dgm:prSet presAssocID="{71D41812-CA19-4DF7-9680-8CE44E595143}" presName="connectorText" presStyleLbl="sibTrans1D1" presStyleIdx="1" presStyleCnt="2"/>
      <dgm:spPr/>
      <dgm:t>
        <a:bodyPr/>
        <a:lstStyle/>
        <a:p>
          <a:endParaRPr lang="en-US"/>
        </a:p>
      </dgm:t>
    </dgm:pt>
    <dgm:pt modelId="{9596CE6D-4E86-4189-A9FC-421FB08DD56A}" type="pres">
      <dgm:prSet presAssocID="{E4096D58-D1E4-48B4-997D-2CC148827D0B}" presName="node" presStyleLbl="node1" presStyleIdx="2" presStyleCnt="3" custScaleY="154497">
        <dgm:presLayoutVars>
          <dgm:bulletEnabled val="1"/>
        </dgm:presLayoutVars>
      </dgm:prSet>
      <dgm:spPr/>
      <dgm:t>
        <a:bodyPr/>
        <a:lstStyle/>
        <a:p>
          <a:endParaRPr lang="en-IN"/>
        </a:p>
      </dgm:t>
    </dgm:pt>
  </dgm:ptLst>
  <dgm:cxnLst>
    <dgm:cxn modelId="{018C56B7-FCCD-45ED-BF99-D4C4A8DE6C60}" type="presOf" srcId="{71D41812-CA19-4DF7-9680-8CE44E595143}" destId="{715188A9-523A-4E30-BCE6-3A3D0202C516}" srcOrd="1" destOrd="0" presId="urn:microsoft.com/office/officeart/2005/8/layout/bProcess3"/>
    <dgm:cxn modelId="{08F19306-0596-4A85-A56F-56D6C89019F2}" type="presOf" srcId="{8C305A05-6515-438E-B8F4-034D0CB9AAC5}" destId="{53739102-85D9-4B0F-BE9F-516940D1B54B}" srcOrd="1" destOrd="0" presId="urn:microsoft.com/office/officeart/2005/8/layout/bProcess3"/>
    <dgm:cxn modelId="{85EAF9A1-8A6E-4668-9164-7104F5511F19}" type="presOf" srcId="{D6030921-09FA-4E17-90E9-350E8B1F3553}" destId="{0851655D-CDBA-4B51-8C74-65E1D77A37B5}" srcOrd="0" destOrd="0" presId="urn:microsoft.com/office/officeart/2005/8/layout/bProcess3"/>
    <dgm:cxn modelId="{26E54025-C1EF-4CC4-B676-9043C1DCF07A}" type="presOf" srcId="{AC50DB2E-93FE-459A-AE8C-4B27D43F7B20}" destId="{5079FAC9-9A85-4917-98E1-2703F72B344B}" srcOrd="0" destOrd="0" presId="urn:microsoft.com/office/officeart/2005/8/layout/bProcess3"/>
    <dgm:cxn modelId="{8681454E-C80C-48D5-8044-E7DC70559101}" srcId="{AC50DB2E-93FE-459A-AE8C-4B27D43F7B20}" destId="{E93057CD-E3DF-44AB-BDEF-9B8555C0E9B8}" srcOrd="1" destOrd="0" parTransId="{61A6FE36-B069-4F0E-81FE-417664EBB7C5}" sibTransId="{71D41812-CA19-4DF7-9680-8CE44E595143}"/>
    <dgm:cxn modelId="{C8A11EC3-FC13-403E-AF34-009B6481CF7F}" type="presOf" srcId="{71D41812-CA19-4DF7-9680-8CE44E595143}" destId="{C18C1EDC-D203-46DB-B895-DFBFDF635516}" srcOrd="0" destOrd="0" presId="urn:microsoft.com/office/officeart/2005/8/layout/bProcess3"/>
    <dgm:cxn modelId="{1B9926F9-7239-400F-AB43-F722314930F5}" srcId="{AC50DB2E-93FE-459A-AE8C-4B27D43F7B20}" destId="{E4096D58-D1E4-48B4-997D-2CC148827D0B}" srcOrd="2" destOrd="0" parTransId="{A1100516-DB06-4E81-B948-C5E796376793}" sibTransId="{11D0F99F-74D4-41EA-A547-2A7CFA5ECB03}"/>
    <dgm:cxn modelId="{F8AF6EDD-CCB9-4716-9A2F-576777BE3A3B}" type="presOf" srcId="{E4096D58-D1E4-48B4-997D-2CC148827D0B}" destId="{9596CE6D-4E86-4189-A9FC-421FB08DD56A}" srcOrd="0" destOrd="0" presId="urn:microsoft.com/office/officeart/2005/8/layout/bProcess3"/>
    <dgm:cxn modelId="{FC64DDCE-899D-4C72-B3A2-830B0D764131}" type="presOf" srcId="{8C305A05-6515-438E-B8F4-034D0CB9AAC5}" destId="{2FE3DEE7-1ED0-4A1D-955B-434F08AB3AD9}" srcOrd="0" destOrd="0" presId="urn:microsoft.com/office/officeart/2005/8/layout/bProcess3"/>
    <dgm:cxn modelId="{470907D1-C94E-4671-BCEE-B315EA557882}" srcId="{AC50DB2E-93FE-459A-AE8C-4B27D43F7B20}" destId="{D6030921-09FA-4E17-90E9-350E8B1F3553}" srcOrd="0" destOrd="0" parTransId="{43948A91-80F8-498E-A187-67EC6CA21883}" sibTransId="{8C305A05-6515-438E-B8F4-034D0CB9AAC5}"/>
    <dgm:cxn modelId="{C78BBCD8-A918-47A4-B750-8F6612719BB8}" type="presOf" srcId="{E93057CD-E3DF-44AB-BDEF-9B8555C0E9B8}" destId="{9A4738CF-4E73-4A63-8A3F-065A520E1E68}" srcOrd="0" destOrd="0" presId="urn:microsoft.com/office/officeart/2005/8/layout/bProcess3"/>
    <dgm:cxn modelId="{B78A00F6-56B3-4E9A-A92E-FAE1F1991C32}" type="presParOf" srcId="{5079FAC9-9A85-4917-98E1-2703F72B344B}" destId="{0851655D-CDBA-4B51-8C74-65E1D77A37B5}" srcOrd="0" destOrd="0" presId="urn:microsoft.com/office/officeart/2005/8/layout/bProcess3"/>
    <dgm:cxn modelId="{94C5D3E9-B94E-449A-8617-50F98F9DBD64}" type="presParOf" srcId="{5079FAC9-9A85-4917-98E1-2703F72B344B}" destId="{2FE3DEE7-1ED0-4A1D-955B-434F08AB3AD9}" srcOrd="1" destOrd="0" presId="urn:microsoft.com/office/officeart/2005/8/layout/bProcess3"/>
    <dgm:cxn modelId="{81F6895E-A957-4E2B-A2F9-83C605904FE3}" type="presParOf" srcId="{2FE3DEE7-1ED0-4A1D-955B-434F08AB3AD9}" destId="{53739102-85D9-4B0F-BE9F-516940D1B54B}" srcOrd="0" destOrd="0" presId="urn:microsoft.com/office/officeart/2005/8/layout/bProcess3"/>
    <dgm:cxn modelId="{FFCEF7A0-D546-426E-8DD2-2A4B5753296B}" type="presParOf" srcId="{5079FAC9-9A85-4917-98E1-2703F72B344B}" destId="{9A4738CF-4E73-4A63-8A3F-065A520E1E68}" srcOrd="2" destOrd="0" presId="urn:microsoft.com/office/officeart/2005/8/layout/bProcess3"/>
    <dgm:cxn modelId="{A01AF053-F935-4803-95AB-CBA058521CBE}" type="presParOf" srcId="{5079FAC9-9A85-4917-98E1-2703F72B344B}" destId="{C18C1EDC-D203-46DB-B895-DFBFDF635516}" srcOrd="3" destOrd="0" presId="urn:microsoft.com/office/officeart/2005/8/layout/bProcess3"/>
    <dgm:cxn modelId="{A875426B-54E3-4945-9B85-69089086C86C}" type="presParOf" srcId="{C18C1EDC-D203-46DB-B895-DFBFDF635516}" destId="{715188A9-523A-4E30-BCE6-3A3D0202C516}" srcOrd="0" destOrd="0" presId="urn:microsoft.com/office/officeart/2005/8/layout/bProcess3"/>
    <dgm:cxn modelId="{2DC95F5B-FE82-4D06-A4C7-9D32AE112BF3}" type="presParOf" srcId="{5079FAC9-9A85-4917-98E1-2703F72B344B}" destId="{9596CE6D-4E86-4189-A9FC-421FB08DD56A}" srcOrd="4" destOrd="0" presId="urn:microsoft.com/office/officeart/2005/8/layout/bProcess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21E2972-A972-401C-A86A-033BFF322B49}" type="doc">
      <dgm:prSet loTypeId="urn:microsoft.com/office/officeart/2005/8/layout/target3" loCatId="relationship" qsTypeId="urn:microsoft.com/office/officeart/2005/8/quickstyle/simple1" qsCatId="simple" csTypeId="urn:microsoft.com/office/officeart/2005/8/colors/colorful1" csCatId="colorful" phldr="1"/>
      <dgm:spPr/>
      <dgm:t>
        <a:bodyPr/>
        <a:lstStyle/>
        <a:p>
          <a:endParaRPr lang="en-US"/>
        </a:p>
      </dgm:t>
    </dgm:pt>
    <dgm:pt modelId="{477A8FB1-7731-4F27-BB25-31405682A07A}">
      <dgm:prSet phldrT="[Text]"/>
      <dgm:spPr/>
      <dgm:t>
        <a:bodyPr/>
        <a:lstStyle/>
        <a:p>
          <a:r>
            <a:rPr lang="en-IN" b="1" dirty="0" smtClean="0"/>
            <a:t>Normal Loss-Equivalent units of normal  loss are  taken as nil.</a:t>
          </a:r>
          <a:r>
            <a:rPr lang="en-IN" dirty="0" smtClean="0"/>
            <a:t>  In other words, normal loss is not added in the equivalent production. However, realizable value of normal scrap is deducted  from  the  cost of material  so  as  to  calculate  the net material  cost. This  net material cost becomes the basis of calculating the material cost per unit  in  the statement of cost.</a:t>
          </a:r>
          <a:endParaRPr lang="en-US" dirty="0"/>
        </a:p>
      </dgm:t>
    </dgm:pt>
    <dgm:pt modelId="{B3BEB4B9-1E49-4E70-99F3-D4D201CD45FE}" type="parTrans" cxnId="{80CCF3E7-9822-47FE-BC1D-FCC884A4AFF9}">
      <dgm:prSet/>
      <dgm:spPr/>
      <dgm:t>
        <a:bodyPr/>
        <a:lstStyle/>
        <a:p>
          <a:endParaRPr lang="en-US"/>
        </a:p>
      </dgm:t>
    </dgm:pt>
    <dgm:pt modelId="{711C6A44-7C66-4CBF-B539-9818E723FD24}" type="sibTrans" cxnId="{80CCF3E7-9822-47FE-BC1D-FCC884A4AFF9}">
      <dgm:prSet/>
      <dgm:spPr/>
      <dgm:t>
        <a:bodyPr/>
        <a:lstStyle/>
        <a:p>
          <a:endParaRPr lang="en-US"/>
        </a:p>
      </dgm:t>
    </dgm:pt>
    <dgm:pt modelId="{48D52D02-9159-431D-AC17-9898B0914832}">
      <dgm:prSet/>
      <dgm:spPr/>
      <dgm:t>
        <a:bodyPr/>
        <a:lstStyle/>
        <a:p>
          <a:pPr algn="just"/>
          <a:r>
            <a:rPr lang="en-IN" b="1" dirty="0" smtClean="0"/>
            <a:t>Abnormal Loss-</a:t>
          </a:r>
          <a:r>
            <a:rPr lang="en-IN" dirty="0" smtClean="0"/>
            <a:t>This is treated as if this were good production lost. Abnormal loss, thus, is added  to  equivalent production with due  consideration  to  its degree of  completion. Unless the degree of completion is specified, it may be assumed that abnormal loss units are </a:t>
          </a:r>
          <a:r>
            <a:rPr lang="en-IN" b="1" dirty="0" smtClean="0"/>
            <a:t>100% complete in respect of all elements of cost.</a:t>
          </a:r>
        </a:p>
      </dgm:t>
    </dgm:pt>
    <dgm:pt modelId="{AD9EDE03-EDD6-4B3D-9FA1-ED33539C4A9A}" type="parTrans" cxnId="{161778FC-C745-4699-9431-9CEB1E47DE94}">
      <dgm:prSet/>
      <dgm:spPr/>
      <dgm:t>
        <a:bodyPr/>
        <a:lstStyle/>
        <a:p>
          <a:endParaRPr lang="en-US"/>
        </a:p>
      </dgm:t>
    </dgm:pt>
    <dgm:pt modelId="{3EF53536-B09C-45EB-ABFA-95958A16059E}" type="sibTrans" cxnId="{161778FC-C745-4699-9431-9CEB1E47DE94}">
      <dgm:prSet/>
      <dgm:spPr/>
      <dgm:t>
        <a:bodyPr/>
        <a:lstStyle/>
        <a:p>
          <a:endParaRPr lang="en-US"/>
        </a:p>
      </dgm:t>
    </dgm:pt>
    <dgm:pt modelId="{55450865-963B-4344-B59E-2856A7C2377E}">
      <dgm:prSet/>
      <dgm:spPr/>
      <dgm:t>
        <a:bodyPr/>
        <a:lstStyle/>
        <a:p>
          <a:pPr algn="just"/>
          <a:r>
            <a:rPr lang="en-IN" b="1" dirty="0" smtClean="0"/>
            <a:t>Abnormal Gain-</a:t>
          </a:r>
          <a:r>
            <a:rPr lang="en-IN" dirty="0" smtClean="0"/>
            <a:t>Units of abnormal gain are represented by good finished production. It is therefore, always taken as </a:t>
          </a:r>
          <a:r>
            <a:rPr lang="en-IN" b="1" dirty="0" smtClean="0"/>
            <a:t>100% complete in respect of </a:t>
          </a:r>
          <a:r>
            <a:rPr lang="en-IN" dirty="0" smtClean="0"/>
            <a:t>all elements of cost, i.e., material, labour and overheads. Abnormal gain is deducted to obtain equivalent production.</a:t>
          </a:r>
        </a:p>
      </dgm:t>
    </dgm:pt>
    <dgm:pt modelId="{C2A74FD5-6C1D-46D2-975B-FBCA2DFB2741}" type="parTrans" cxnId="{C4B0E47D-791D-4767-B34A-30650631C520}">
      <dgm:prSet/>
      <dgm:spPr/>
      <dgm:t>
        <a:bodyPr/>
        <a:lstStyle/>
        <a:p>
          <a:endParaRPr lang="en-US"/>
        </a:p>
      </dgm:t>
    </dgm:pt>
    <dgm:pt modelId="{29C9BA1C-3917-48BB-8489-2E8241E208C9}" type="sibTrans" cxnId="{C4B0E47D-791D-4767-B34A-30650631C520}">
      <dgm:prSet/>
      <dgm:spPr/>
      <dgm:t>
        <a:bodyPr/>
        <a:lstStyle/>
        <a:p>
          <a:endParaRPr lang="en-US"/>
        </a:p>
      </dgm:t>
    </dgm:pt>
    <dgm:pt modelId="{2EFD5A07-CDFD-4972-97E8-F8D966897126}" type="pres">
      <dgm:prSet presAssocID="{C21E2972-A972-401C-A86A-033BFF322B49}" presName="Name0" presStyleCnt="0">
        <dgm:presLayoutVars>
          <dgm:chMax val="7"/>
          <dgm:dir/>
          <dgm:animLvl val="lvl"/>
          <dgm:resizeHandles val="exact"/>
        </dgm:presLayoutVars>
      </dgm:prSet>
      <dgm:spPr/>
      <dgm:t>
        <a:bodyPr/>
        <a:lstStyle/>
        <a:p>
          <a:endParaRPr lang="en-US"/>
        </a:p>
      </dgm:t>
    </dgm:pt>
    <dgm:pt modelId="{4EB91B7A-F236-4A8E-8B2E-06A0F4D65A0D}" type="pres">
      <dgm:prSet presAssocID="{477A8FB1-7731-4F27-BB25-31405682A07A}" presName="circle1" presStyleLbl="node1" presStyleIdx="0" presStyleCnt="3"/>
      <dgm:spPr/>
    </dgm:pt>
    <dgm:pt modelId="{4890B11F-6050-4103-9E86-67159521AE2F}" type="pres">
      <dgm:prSet presAssocID="{477A8FB1-7731-4F27-BB25-31405682A07A}" presName="space" presStyleCnt="0"/>
      <dgm:spPr/>
    </dgm:pt>
    <dgm:pt modelId="{AC35F837-BE87-4221-9534-38823825E731}" type="pres">
      <dgm:prSet presAssocID="{477A8FB1-7731-4F27-BB25-31405682A07A}" presName="rect1" presStyleLbl="alignAcc1" presStyleIdx="0" presStyleCnt="3"/>
      <dgm:spPr/>
      <dgm:t>
        <a:bodyPr/>
        <a:lstStyle/>
        <a:p>
          <a:endParaRPr lang="en-US"/>
        </a:p>
      </dgm:t>
    </dgm:pt>
    <dgm:pt modelId="{AEA16AC1-1181-43C0-93C3-D962023E67E4}" type="pres">
      <dgm:prSet presAssocID="{48D52D02-9159-431D-AC17-9898B0914832}" presName="vertSpace2" presStyleLbl="node1" presStyleIdx="0" presStyleCnt="3"/>
      <dgm:spPr/>
    </dgm:pt>
    <dgm:pt modelId="{BB6B4999-7E18-4AF6-B68E-49B1802C0DEF}" type="pres">
      <dgm:prSet presAssocID="{48D52D02-9159-431D-AC17-9898B0914832}" presName="circle2" presStyleLbl="node1" presStyleIdx="1" presStyleCnt="3"/>
      <dgm:spPr/>
    </dgm:pt>
    <dgm:pt modelId="{81707045-00B2-47A0-8409-8587C34BEDDE}" type="pres">
      <dgm:prSet presAssocID="{48D52D02-9159-431D-AC17-9898B0914832}" presName="rect2" presStyleLbl="alignAcc1" presStyleIdx="1" presStyleCnt="3"/>
      <dgm:spPr/>
      <dgm:t>
        <a:bodyPr/>
        <a:lstStyle/>
        <a:p>
          <a:endParaRPr lang="en-US"/>
        </a:p>
      </dgm:t>
    </dgm:pt>
    <dgm:pt modelId="{5D3D5356-B704-41CE-BE7D-9049EF5D97CD}" type="pres">
      <dgm:prSet presAssocID="{55450865-963B-4344-B59E-2856A7C2377E}" presName="vertSpace3" presStyleLbl="node1" presStyleIdx="1" presStyleCnt="3"/>
      <dgm:spPr/>
    </dgm:pt>
    <dgm:pt modelId="{428D03E7-D9FC-4E0C-A4CD-D6B78887B3BD}" type="pres">
      <dgm:prSet presAssocID="{55450865-963B-4344-B59E-2856A7C2377E}" presName="circle3" presStyleLbl="node1" presStyleIdx="2" presStyleCnt="3"/>
      <dgm:spPr/>
    </dgm:pt>
    <dgm:pt modelId="{C46279AC-EB92-403E-9BFC-EA03FF8952A9}" type="pres">
      <dgm:prSet presAssocID="{55450865-963B-4344-B59E-2856A7C2377E}" presName="rect3" presStyleLbl="alignAcc1" presStyleIdx="2" presStyleCnt="3"/>
      <dgm:spPr/>
      <dgm:t>
        <a:bodyPr/>
        <a:lstStyle/>
        <a:p>
          <a:endParaRPr lang="en-US"/>
        </a:p>
      </dgm:t>
    </dgm:pt>
    <dgm:pt modelId="{46F1CB8C-4012-4F7D-91FF-601CA6A9968A}" type="pres">
      <dgm:prSet presAssocID="{477A8FB1-7731-4F27-BB25-31405682A07A}" presName="rect1ParTxNoCh" presStyleLbl="alignAcc1" presStyleIdx="2" presStyleCnt="3">
        <dgm:presLayoutVars>
          <dgm:chMax val="1"/>
          <dgm:bulletEnabled val="1"/>
        </dgm:presLayoutVars>
      </dgm:prSet>
      <dgm:spPr/>
      <dgm:t>
        <a:bodyPr/>
        <a:lstStyle/>
        <a:p>
          <a:endParaRPr lang="en-US"/>
        </a:p>
      </dgm:t>
    </dgm:pt>
    <dgm:pt modelId="{EE445172-A989-467B-ACCA-57EA461511F4}" type="pres">
      <dgm:prSet presAssocID="{48D52D02-9159-431D-AC17-9898B0914832}" presName="rect2ParTxNoCh" presStyleLbl="alignAcc1" presStyleIdx="2" presStyleCnt="3">
        <dgm:presLayoutVars>
          <dgm:chMax val="1"/>
          <dgm:bulletEnabled val="1"/>
        </dgm:presLayoutVars>
      </dgm:prSet>
      <dgm:spPr/>
      <dgm:t>
        <a:bodyPr/>
        <a:lstStyle/>
        <a:p>
          <a:endParaRPr lang="en-US"/>
        </a:p>
      </dgm:t>
    </dgm:pt>
    <dgm:pt modelId="{69FBB248-DD8B-486C-801E-33279D6E1167}" type="pres">
      <dgm:prSet presAssocID="{55450865-963B-4344-B59E-2856A7C2377E}" presName="rect3ParTxNoCh" presStyleLbl="alignAcc1" presStyleIdx="2" presStyleCnt="3">
        <dgm:presLayoutVars>
          <dgm:chMax val="1"/>
          <dgm:bulletEnabled val="1"/>
        </dgm:presLayoutVars>
      </dgm:prSet>
      <dgm:spPr/>
      <dgm:t>
        <a:bodyPr/>
        <a:lstStyle/>
        <a:p>
          <a:endParaRPr lang="en-US"/>
        </a:p>
      </dgm:t>
    </dgm:pt>
  </dgm:ptLst>
  <dgm:cxnLst>
    <dgm:cxn modelId="{9773C6B7-2833-4149-B939-78D39A6BEC34}" type="presOf" srcId="{48D52D02-9159-431D-AC17-9898B0914832}" destId="{81707045-00B2-47A0-8409-8587C34BEDDE}" srcOrd="0" destOrd="0" presId="urn:microsoft.com/office/officeart/2005/8/layout/target3"/>
    <dgm:cxn modelId="{64FB5496-3928-4714-8B01-A2D6CCBE1341}" type="presOf" srcId="{477A8FB1-7731-4F27-BB25-31405682A07A}" destId="{AC35F837-BE87-4221-9534-38823825E731}" srcOrd="0" destOrd="0" presId="urn:microsoft.com/office/officeart/2005/8/layout/target3"/>
    <dgm:cxn modelId="{C4B0E47D-791D-4767-B34A-30650631C520}" srcId="{C21E2972-A972-401C-A86A-033BFF322B49}" destId="{55450865-963B-4344-B59E-2856A7C2377E}" srcOrd="2" destOrd="0" parTransId="{C2A74FD5-6C1D-46D2-975B-FBCA2DFB2741}" sibTransId="{29C9BA1C-3917-48BB-8489-2E8241E208C9}"/>
    <dgm:cxn modelId="{9DFEBDE5-DF8A-42DF-AEE8-048089EBD8E8}" type="presOf" srcId="{477A8FB1-7731-4F27-BB25-31405682A07A}" destId="{46F1CB8C-4012-4F7D-91FF-601CA6A9968A}" srcOrd="1" destOrd="0" presId="urn:microsoft.com/office/officeart/2005/8/layout/target3"/>
    <dgm:cxn modelId="{161778FC-C745-4699-9431-9CEB1E47DE94}" srcId="{C21E2972-A972-401C-A86A-033BFF322B49}" destId="{48D52D02-9159-431D-AC17-9898B0914832}" srcOrd="1" destOrd="0" parTransId="{AD9EDE03-EDD6-4B3D-9FA1-ED33539C4A9A}" sibTransId="{3EF53536-B09C-45EB-ABFA-95958A16059E}"/>
    <dgm:cxn modelId="{60A22EDB-AF81-43E0-84E2-15468C4E5EB6}" type="presOf" srcId="{48D52D02-9159-431D-AC17-9898B0914832}" destId="{EE445172-A989-467B-ACCA-57EA461511F4}" srcOrd="1" destOrd="0" presId="urn:microsoft.com/office/officeart/2005/8/layout/target3"/>
    <dgm:cxn modelId="{DFC92844-21A9-41CE-AC17-69DB33D7E8BF}" type="presOf" srcId="{55450865-963B-4344-B59E-2856A7C2377E}" destId="{C46279AC-EB92-403E-9BFC-EA03FF8952A9}" srcOrd="0" destOrd="0" presId="urn:microsoft.com/office/officeart/2005/8/layout/target3"/>
    <dgm:cxn modelId="{80CCF3E7-9822-47FE-BC1D-FCC884A4AFF9}" srcId="{C21E2972-A972-401C-A86A-033BFF322B49}" destId="{477A8FB1-7731-4F27-BB25-31405682A07A}" srcOrd="0" destOrd="0" parTransId="{B3BEB4B9-1E49-4E70-99F3-D4D201CD45FE}" sibTransId="{711C6A44-7C66-4CBF-B539-9818E723FD24}"/>
    <dgm:cxn modelId="{93FA5FD0-AC7B-4856-80C2-CB1505816CC2}" type="presOf" srcId="{C21E2972-A972-401C-A86A-033BFF322B49}" destId="{2EFD5A07-CDFD-4972-97E8-F8D966897126}" srcOrd="0" destOrd="0" presId="urn:microsoft.com/office/officeart/2005/8/layout/target3"/>
    <dgm:cxn modelId="{314DFE8D-6114-4549-A188-99BD76DB056F}" type="presOf" srcId="{55450865-963B-4344-B59E-2856A7C2377E}" destId="{69FBB248-DD8B-486C-801E-33279D6E1167}" srcOrd="1" destOrd="0" presId="urn:microsoft.com/office/officeart/2005/8/layout/target3"/>
    <dgm:cxn modelId="{E9EFB4FC-3E7B-45D1-AB35-DC13315EBF98}" type="presParOf" srcId="{2EFD5A07-CDFD-4972-97E8-F8D966897126}" destId="{4EB91B7A-F236-4A8E-8B2E-06A0F4D65A0D}" srcOrd="0" destOrd="0" presId="urn:microsoft.com/office/officeart/2005/8/layout/target3"/>
    <dgm:cxn modelId="{772C9D82-3217-4801-AC56-0A8A25C3D29A}" type="presParOf" srcId="{2EFD5A07-CDFD-4972-97E8-F8D966897126}" destId="{4890B11F-6050-4103-9E86-67159521AE2F}" srcOrd="1" destOrd="0" presId="urn:microsoft.com/office/officeart/2005/8/layout/target3"/>
    <dgm:cxn modelId="{586FD48A-C39B-4ECB-9022-41C28627FD6C}" type="presParOf" srcId="{2EFD5A07-CDFD-4972-97E8-F8D966897126}" destId="{AC35F837-BE87-4221-9534-38823825E731}" srcOrd="2" destOrd="0" presId="urn:microsoft.com/office/officeart/2005/8/layout/target3"/>
    <dgm:cxn modelId="{EC0AA9A2-4629-45A8-9DF5-0212453E1EDF}" type="presParOf" srcId="{2EFD5A07-CDFD-4972-97E8-F8D966897126}" destId="{AEA16AC1-1181-43C0-93C3-D962023E67E4}" srcOrd="3" destOrd="0" presId="urn:microsoft.com/office/officeart/2005/8/layout/target3"/>
    <dgm:cxn modelId="{B15325E1-69BC-4EBA-8F2E-9C3480827956}" type="presParOf" srcId="{2EFD5A07-CDFD-4972-97E8-F8D966897126}" destId="{BB6B4999-7E18-4AF6-B68E-49B1802C0DEF}" srcOrd="4" destOrd="0" presId="urn:microsoft.com/office/officeart/2005/8/layout/target3"/>
    <dgm:cxn modelId="{E83C0104-BFC2-4E38-A7F1-E4AEF17DD237}" type="presParOf" srcId="{2EFD5A07-CDFD-4972-97E8-F8D966897126}" destId="{81707045-00B2-47A0-8409-8587C34BEDDE}" srcOrd="5" destOrd="0" presId="urn:microsoft.com/office/officeart/2005/8/layout/target3"/>
    <dgm:cxn modelId="{97349E2F-5842-44E9-A724-C0615FF2C963}" type="presParOf" srcId="{2EFD5A07-CDFD-4972-97E8-F8D966897126}" destId="{5D3D5356-B704-41CE-BE7D-9049EF5D97CD}" srcOrd="6" destOrd="0" presId="urn:microsoft.com/office/officeart/2005/8/layout/target3"/>
    <dgm:cxn modelId="{907FD840-86AB-4225-B92A-E2D0821FAFC5}" type="presParOf" srcId="{2EFD5A07-CDFD-4972-97E8-F8D966897126}" destId="{428D03E7-D9FC-4E0C-A4CD-D6B78887B3BD}" srcOrd="7" destOrd="0" presId="urn:microsoft.com/office/officeart/2005/8/layout/target3"/>
    <dgm:cxn modelId="{39DB29FA-7D02-4E1C-B975-ADBD07C8AEFF}" type="presParOf" srcId="{2EFD5A07-CDFD-4972-97E8-F8D966897126}" destId="{C46279AC-EB92-403E-9BFC-EA03FF8952A9}" srcOrd="8" destOrd="0" presId="urn:microsoft.com/office/officeart/2005/8/layout/target3"/>
    <dgm:cxn modelId="{36053191-940F-4F27-9D41-3C878B9C89C6}" type="presParOf" srcId="{2EFD5A07-CDFD-4972-97E8-F8D966897126}" destId="{46F1CB8C-4012-4F7D-91FF-601CA6A9968A}" srcOrd="9" destOrd="0" presId="urn:microsoft.com/office/officeart/2005/8/layout/target3"/>
    <dgm:cxn modelId="{371C97AD-5CD8-4091-8916-5E3CE1BD5070}" type="presParOf" srcId="{2EFD5A07-CDFD-4972-97E8-F8D966897126}" destId="{EE445172-A989-467B-ACCA-57EA461511F4}" srcOrd="10" destOrd="0" presId="urn:microsoft.com/office/officeart/2005/8/layout/target3"/>
    <dgm:cxn modelId="{7A36F432-4F16-4B88-BE32-874EB1A25216}" type="presParOf" srcId="{2EFD5A07-CDFD-4972-97E8-F8D966897126}" destId="{69FBB248-DD8B-486C-801E-33279D6E1167}" srcOrd="11" destOrd="0" presId="urn:microsoft.com/office/officeart/2005/8/layout/target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4556FDD-6E7D-4531-A84C-94BE525D7EF6}" type="doc">
      <dgm:prSet loTypeId="urn:microsoft.com/office/officeart/2005/8/layout/chevron2" loCatId="list" qsTypeId="urn:microsoft.com/office/officeart/2005/8/quickstyle/simple1" qsCatId="simple" csTypeId="urn:microsoft.com/office/officeart/2005/8/colors/colorful1" csCatId="colorful" phldr="1"/>
      <dgm:spPr/>
      <dgm:t>
        <a:bodyPr/>
        <a:lstStyle/>
        <a:p>
          <a:endParaRPr lang="en-US"/>
        </a:p>
      </dgm:t>
    </dgm:pt>
    <dgm:pt modelId="{8DA662E2-4252-4E62-B709-0EE45D6CCE83}">
      <dgm:prSet phldrT="[Text]"/>
      <dgm:spPr/>
      <dgm:t>
        <a:bodyPr/>
        <a:lstStyle/>
        <a:p>
          <a:r>
            <a:rPr lang="en-IN" dirty="0" smtClean="0"/>
            <a:t>1</a:t>
          </a:r>
          <a:endParaRPr lang="en-US" dirty="0"/>
        </a:p>
      </dgm:t>
    </dgm:pt>
    <dgm:pt modelId="{B9C99D4E-D6D4-407F-9122-59D3EC59958A}" type="parTrans" cxnId="{FD96AA5D-A630-4EE8-B12B-60914E3C1921}">
      <dgm:prSet/>
      <dgm:spPr/>
      <dgm:t>
        <a:bodyPr/>
        <a:lstStyle/>
        <a:p>
          <a:endParaRPr lang="en-US"/>
        </a:p>
      </dgm:t>
    </dgm:pt>
    <dgm:pt modelId="{6B3CE720-7625-452E-9BCB-0C732AED9A9C}" type="sibTrans" cxnId="{FD96AA5D-A630-4EE8-B12B-60914E3C1921}">
      <dgm:prSet/>
      <dgm:spPr/>
      <dgm:t>
        <a:bodyPr/>
        <a:lstStyle/>
        <a:p>
          <a:endParaRPr lang="en-US"/>
        </a:p>
      </dgm:t>
    </dgm:pt>
    <dgm:pt modelId="{E9F9FD01-C71E-4B53-AC95-0B8EEF5ECB6B}">
      <dgm:prSet/>
      <dgm:spPr/>
      <dgm:t>
        <a:bodyPr/>
        <a:lstStyle/>
        <a:p>
          <a:r>
            <a:rPr lang="en-IN" dirty="0" smtClean="0"/>
            <a:t>2</a:t>
          </a:r>
        </a:p>
      </dgm:t>
    </dgm:pt>
    <dgm:pt modelId="{85E09083-117B-4F2D-B1FA-6C31AF70638B}" type="parTrans" cxnId="{3DE45530-A537-4DC3-B0FD-7FC29133DB05}">
      <dgm:prSet/>
      <dgm:spPr/>
      <dgm:t>
        <a:bodyPr/>
        <a:lstStyle/>
        <a:p>
          <a:endParaRPr lang="en-US"/>
        </a:p>
      </dgm:t>
    </dgm:pt>
    <dgm:pt modelId="{F62CCAD6-2194-4081-BC7B-033A92AA956F}" type="sibTrans" cxnId="{3DE45530-A537-4DC3-B0FD-7FC29133DB05}">
      <dgm:prSet/>
      <dgm:spPr/>
      <dgm:t>
        <a:bodyPr/>
        <a:lstStyle/>
        <a:p>
          <a:endParaRPr lang="en-US"/>
        </a:p>
      </dgm:t>
    </dgm:pt>
    <dgm:pt modelId="{D02D30E6-A1E0-4A29-BABB-ED1E5FFAC17E}">
      <dgm:prSet/>
      <dgm:spPr/>
      <dgm:t>
        <a:bodyPr/>
        <a:lstStyle/>
        <a:p>
          <a:r>
            <a:rPr lang="en-IN" dirty="0" smtClean="0"/>
            <a:t>3</a:t>
          </a:r>
        </a:p>
      </dgm:t>
    </dgm:pt>
    <dgm:pt modelId="{641DF031-FCC5-4465-9C44-F385C4278D99}" type="parTrans" cxnId="{08618EE2-1300-406F-B1F5-6A5AFC5A1736}">
      <dgm:prSet/>
      <dgm:spPr/>
      <dgm:t>
        <a:bodyPr/>
        <a:lstStyle/>
        <a:p>
          <a:endParaRPr lang="en-US"/>
        </a:p>
      </dgm:t>
    </dgm:pt>
    <dgm:pt modelId="{80200207-9309-43EB-AF1D-CD0A82340D94}" type="sibTrans" cxnId="{08618EE2-1300-406F-B1F5-6A5AFC5A1736}">
      <dgm:prSet/>
      <dgm:spPr/>
      <dgm:t>
        <a:bodyPr/>
        <a:lstStyle/>
        <a:p>
          <a:endParaRPr lang="en-US"/>
        </a:p>
      </dgm:t>
    </dgm:pt>
    <dgm:pt modelId="{BA8C2038-D752-4C73-A7A9-F271CD064589}">
      <dgm:prSet phldrT="[Text]"/>
      <dgm:spPr/>
      <dgm:t>
        <a:bodyPr/>
        <a:lstStyle/>
        <a:p>
          <a:r>
            <a:rPr lang="en-IN" dirty="0" smtClean="0"/>
            <a:t>State the opening stock of work-in-progress in equivalent completed units. This is done  by  applying  the percentage  of work  needed  to  complete  the  unfinished work  of  the  previous period. </a:t>
          </a:r>
          <a:endParaRPr lang="en-US" dirty="0"/>
        </a:p>
      </dgm:t>
    </dgm:pt>
    <dgm:pt modelId="{00DFA9EC-B9B3-473C-A442-45F860BA3B8B}" type="parTrans" cxnId="{2D261784-0867-486C-AD05-5FC813A126D7}">
      <dgm:prSet/>
      <dgm:spPr/>
      <dgm:t>
        <a:bodyPr/>
        <a:lstStyle/>
        <a:p>
          <a:endParaRPr lang="en-US"/>
        </a:p>
      </dgm:t>
    </dgm:pt>
    <dgm:pt modelId="{7F35241C-41BB-4077-940D-3801B3E7F76E}" type="sibTrans" cxnId="{2D261784-0867-486C-AD05-5FC813A126D7}">
      <dgm:prSet/>
      <dgm:spPr/>
      <dgm:t>
        <a:bodyPr/>
        <a:lstStyle/>
        <a:p>
          <a:endParaRPr lang="en-US"/>
        </a:p>
      </dgm:t>
    </dgm:pt>
    <dgm:pt modelId="{63745A8B-1B7A-44A9-A779-FF76B9EDC18B}">
      <dgm:prSet/>
      <dgm:spPr/>
      <dgm:t>
        <a:bodyPr/>
        <a:lstStyle/>
        <a:p>
          <a:r>
            <a:rPr lang="en-IN" dirty="0" smtClean="0"/>
            <a:t>Ascertain the number of units introduced into the process and deduct the number of units of  closing work-in-progress. This gives  the number of units  started  and completed during  the period. Add  these units  to  the opening  stock of work-in-progress calculated in (</a:t>
          </a:r>
          <a:r>
            <a:rPr lang="en-IN" dirty="0" err="1" smtClean="0"/>
            <a:t>i</a:t>
          </a:r>
          <a:r>
            <a:rPr lang="en-IN" dirty="0" smtClean="0"/>
            <a:t>) above.</a:t>
          </a:r>
        </a:p>
      </dgm:t>
    </dgm:pt>
    <dgm:pt modelId="{45B36A7B-D2B1-459F-B24D-32F1299AE214}" type="parTrans" cxnId="{C1500996-0592-4172-BAA4-BAAF0E753C16}">
      <dgm:prSet/>
      <dgm:spPr/>
      <dgm:t>
        <a:bodyPr/>
        <a:lstStyle/>
        <a:p>
          <a:endParaRPr lang="en-US"/>
        </a:p>
      </dgm:t>
    </dgm:pt>
    <dgm:pt modelId="{B4AAEC41-2673-4762-ADB4-C094157DE365}" type="sibTrans" cxnId="{C1500996-0592-4172-BAA4-BAAF0E753C16}">
      <dgm:prSet/>
      <dgm:spPr/>
      <dgm:t>
        <a:bodyPr/>
        <a:lstStyle/>
        <a:p>
          <a:endParaRPr lang="en-US"/>
        </a:p>
      </dgm:t>
    </dgm:pt>
    <dgm:pt modelId="{39E80DF4-BBA9-4863-AF90-2A75A78DA60D}">
      <dgm:prSet/>
      <dgm:spPr/>
      <dgm:t>
        <a:bodyPr/>
        <a:lstStyle/>
        <a:p>
          <a:r>
            <a:rPr lang="en-IN" dirty="0" smtClean="0"/>
            <a:t>Add to the above the equivalent completed unit of </a:t>
          </a:r>
          <a:r>
            <a:rPr lang="en-IN" b="1" dirty="0" smtClean="0"/>
            <a:t>closing work-in-progress</a:t>
          </a:r>
          <a:r>
            <a:rPr lang="en-IN" dirty="0" smtClean="0"/>
            <a:t>. This can be determined by applying the percentage of work done on the finished units at the end of the period.</a:t>
          </a:r>
        </a:p>
      </dgm:t>
    </dgm:pt>
    <dgm:pt modelId="{2A08BF0F-9307-4272-B323-17B1735681D5}" type="parTrans" cxnId="{425ED69F-B9C7-4589-9108-39AF50225CF1}">
      <dgm:prSet/>
      <dgm:spPr/>
      <dgm:t>
        <a:bodyPr/>
        <a:lstStyle/>
        <a:p>
          <a:endParaRPr lang="en-US"/>
        </a:p>
      </dgm:t>
    </dgm:pt>
    <dgm:pt modelId="{BDE3C3BD-9F2F-43A6-9C76-E757D7F33CD6}" type="sibTrans" cxnId="{425ED69F-B9C7-4589-9108-39AF50225CF1}">
      <dgm:prSet/>
      <dgm:spPr/>
      <dgm:t>
        <a:bodyPr/>
        <a:lstStyle/>
        <a:p>
          <a:endParaRPr lang="en-US"/>
        </a:p>
      </dgm:t>
    </dgm:pt>
    <dgm:pt modelId="{1A3D7AB1-643F-4ED9-8714-B9B3128BD30B}" type="pres">
      <dgm:prSet presAssocID="{74556FDD-6E7D-4531-A84C-94BE525D7EF6}" presName="linearFlow" presStyleCnt="0">
        <dgm:presLayoutVars>
          <dgm:dir/>
          <dgm:animLvl val="lvl"/>
          <dgm:resizeHandles val="exact"/>
        </dgm:presLayoutVars>
      </dgm:prSet>
      <dgm:spPr/>
      <dgm:t>
        <a:bodyPr/>
        <a:lstStyle/>
        <a:p>
          <a:endParaRPr lang="en-US"/>
        </a:p>
      </dgm:t>
    </dgm:pt>
    <dgm:pt modelId="{F98DBF5A-2DF8-487F-852D-1408F3CC13CF}" type="pres">
      <dgm:prSet presAssocID="{8DA662E2-4252-4E62-B709-0EE45D6CCE83}" presName="composite" presStyleCnt="0"/>
      <dgm:spPr/>
    </dgm:pt>
    <dgm:pt modelId="{120DD876-DBA6-4C98-9AB5-A79DD0B892CA}" type="pres">
      <dgm:prSet presAssocID="{8DA662E2-4252-4E62-B709-0EE45D6CCE83}" presName="parentText" presStyleLbl="alignNode1" presStyleIdx="0" presStyleCnt="3">
        <dgm:presLayoutVars>
          <dgm:chMax val="1"/>
          <dgm:bulletEnabled val="1"/>
        </dgm:presLayoutVars>
      </dgm:prSet>
      <dgm:spPr/>
      <dgm:t>
        <a:bodyPr/>
        <a:lstStyle/>
        <a:p>
          <a:endParaRPr lang="en-US"/>
        </a:p>
      </dgm:t>
    </dgm:pt>
    <dgm:pt modelId="{7C39083F-F971-4B9A-A876-8F1A7A70D3AE}" type="pres">
      <dgm:prSet presAssocID="{8DA662E2-4252-4E62-B709-0EE45D6CCE83}" presName="descendantText" presStyleLbl="alignAcc1" presStyleIdx="0" presStyleCnt="3">
        <dgm:presLayoutVars>
          <dgm:bulletEnabled val="1"/>
        </dgm:presLayoutVars>
      </dgm:prSet>
      <dgm:spPr/>
      <dgm:t>
        <a:bodyPr/>
        <a:lstStyle/>
        <a:p>
          <a:endParaRPr lang="en-US"/>
        </a:p>
      </dgm:t>
    </dgm:pt>
    <dgm:pt modelId="{1B1C785E-3359-45A1-9D22-9F427B55AFDB}" type="pres">
      <dgm:prSet presAssocID="{6B3CE720-7625-452E-9BCB-0C732AED9A9C}" presName="sp" presStyleCnt="0"/>
      <dgm:spPr/>
    </dgm:pt>
    <dgm:pt modelId="{C73D2D1D-26CA-4C4F-B449-3DE59570DD39}" type="pres">
      <dgm:prSet presAssocID="{E9F9FD01-C71E-4B53-AC95-0B8EEF5ECB6B}" presName="composite" presStyleCnt="0"/>
      <dgm:spPr/>
    </dgm:pt>
    <dgm:pt modelId="{20D6B821-7E56-4A57-9E59-EA6C5BFA71C3}" type="pres">
      <dgm:prSet presAssocID="{E9F9FD01-C71E-4B53-AC95-0B8EEF5ECB6B}" presName="parentText" presStyleLbl="alignNode1" presStyleIdx="1" presStyleCnt="3">
        <dgm:presLayoutVars>
          <dgm:chMax val="1"/>
          <dgm:bulletEnabled val="1"/>
        </dgm:presLayoutVars>
      </dgm:prSet>
      <dgm:spPr/>
      <dgm:t>
        <a:bodyPr/>
        <a:lstStyle/>
        <a:p>
          <a:endParaRPr lang="en-US"/>
        </a:p>
      </dgm:t>
    </dgm:pt>
    <dgm:pt modelId="{F5D0F2F8-6B68-40F6-9C24-755DFD1A4E74}" type="pres">
      <dgm:prSet presAssocID="{E9F9FD01-C71E-4B53-AC95-0B8EEF5ECB6B}" presName="descendantText" presStyleLbl="alignAcc1" presStyleIdx="1" presStyleCnt="3">
        <dgm:presLayoutVars>
          <dgm:bulletEnabled val="1"/>
        </dgm:presLayoutVars>
      </dgm:prSet>
      <dgm:spPr/>
      <dgm:t>
        <a:bodyPr/>
        <a:lstStyle/>
        <a:p>
          <a:endParaRPr lang="en-US"/>
        </a:p>
      </dgm:t>
    </dgm:pt>
    <dgm:pt modelId="{1F094E43-D6C1-4E60-904F-091F30B1528C}" type="pres">
      <dgm:prSet presAssocID="{F62CCAD6-2194-4081-BC7B-033A92AA956F}" presName="sp" presStyleCnt="0"/>
      <dgm:spPr/>
    </dgm:pt>
    <dgm:pt modelId="{1C3AFDA4-15D7-4969-812F-2E257A481CEF}" type="pres">
      <dgm:prSet presAssocID="{D02D30E6-A1E0-4A29-BABB-ED1E5FFAC17E}" presName="composite" presStyleCnt="0"/>
      <dgm:spPr/>
    </dgm:pt>
    <dgm:pt modelId="{C3317937-025F-410C-BBDC-2F480F3B1993}" type="pres">
      <dgm:prSet presAssocID="{D02D30E6-A1E0-4A29-BABB-ED1E5FFAC17E}" presName="parentText" presStyleLbl="alignNode1" presStyleIdx="2" presStyleCnt="3">
        <dgm:presLayoutVars>
          <dgm:chMax val="1"/>
          <dgm:bulletEnabled val="1"/>
        </dgm:presLayoutVars>
      </dgm:prSet>
      <dgm:spPr/>
      <dgm:t>
        <a:bodyPr/>
        <a:lstStyle/>
        <a:p>
          <a:endParaRPr lang="en-US"/>
        </a:p>
      </dgm:t>
    </dgm:pt>
    <dgm:pt modelId="{298C676A-83F5-40B4-BA4F-33617AEE2F8C}" type="pres">
      <dgm:prSet presAssocID="{D02D30E6-A1E0-4A29-BABB-ED1E5FFAC17E}" presName="descendantText" presStyleLbl="alignAcc1" presStyleIdx="2" presStyleCnt="3">
        <dgm:presLayoutVars>
          <dgm:bulletEnabled val="1"/>
        </dgm:presLayoutVars>
      </dgm:prSet>
      <dgm:spPr/>
      <dgm:t>
        <a:bodyPr/>
        <a:lstStyle/>
        <a:p>
          <a:endParaRPr lang="en-US"/>
        </a:p>
      </dgm:t>
    </dgm:pt>
  </dgm:ptLst>
  <dgm:cxnLst>
    <dgm:cxn modelId="{2D261784-0867-486C-AD05-5FC813A126D7}" srcId="{8DA662E2-4252-4E62-B709-0EE45D6CCE83}" destId="{BA8C2038-D752-4C73-A7A9-F271CD064589}" srcOrd="0" destOrd="0" parTransId="{00DFA9EC-B9B3-473C-A442-45F860BA3B8B}" sibTransId="{7F35241C-41BB-4077-940D-3801B3E7F76E}"/>
    <dgm:cxn modelId="{425ED69F-B9C7-4589-9108-39AF50225CF1}" srcId="{D02D30E6-A1E0-4A29-BABB-ED1E5FFAC17E}" destId="{39E80DF4-BBA9-4863-AF90-2A75A78DA60D}" srcOrd="0" destOrd="0" parTransId="{2A08BF0F-9307-4272-B323-17B1735681D5}" sibTransId="{BDE3C3BD-9F2F-43A6-9C76-E757D7F33CD6}"/>
    <dgm:cxn modelId="{C1500996-0592-4172-BAA4-BAAF0E753C16}" srcId="{E9F9FD01-C71E-4B53-AC95-0B8EEF5ECB6B}" destId="{63745A8B-1B7A-44A9-A779-FF76B9EDC18B}" srcOrd="0" destOrd="0" parTransId="{45B36A7B-D2B1-459F-B24D-32F1299AE214}" sibTransId="{B4AAEC41-2673-4762-ADB4-C094157DE365}"/>
    <dgm:cxn modelId="{FD96AA5D-A630-4EE8-B12B-60914E3C1921}" srcId="{74556FDD-6E7D-4531-A84C-94BE525D7EF6}" destId="{8DA662E2-4252-4E62-B709-0EE45D6CCE83}" srcOrd="0" destOrd="0" parTransId="{B9C99D4E-D6D4-407F-9122-59D3EC59958A}" sibTransId="{6B3CE720-7625-452E-9BCB-0C732AED9A9C}"/>
    <dgm:cxn modelId="{716EECDD-8924-4527-B51C-30208BF0A2FD}" type="presOf" srcId="{63745A8B-1B7A-44A9-A779-FF76B9EDC18B}" destId="{F5D0F2F8-6B68-40F6-9C24-755DFD1A4E74}" srcOrd="0" destOrd="0" presId="urn:microsoft.com/office/officeart/2005/8/layout/chevron2"/>
    <dgm:cxn modelId="{CABBF4A8-502C-4CDE-82A2-FE3FBCD75E5B}" type="presOf" srcId="{D02D30E6-A1E0-4A29-BABB-ED1E5FFAC17E}" destId="{C3317937-025F-410C-BBDC-2F480F3B1993}" srcOrd="0" destOrd="0" presId="urn:microsoft.com/office/officeart/2005/8/layout/chevron2"/>
    <dgm:cxn modelId="{3C95CE95-1A92-4F96-AC7E-1C39A5BD6534}" type="presOf" srcId="{E9F9FD01-C71E-4B53-AC95-0B8EEF5ECB6B}" destId="{20D6B821-7E56-4A57-9E59-EA6C5BFA71C3}" srcOrd="0" destOrd="0" presId="urn:microsoft.com/office/officeart/2005/8/layout/chevron2"/>
    <dgm:cxn modelId="{E2D62B55-BAD4-458B-A357-F53947250F9F}" type="presOf" srcId="{BA8C2038-D752-4C73-A7A9-F271CD064589}" destId="{7C39083F-F971-4B9A-A876-8F1A7A70D3AE}" srcOrd="0" destOrd="0" presId="urn:microsoft.com/office/officeart/2005/8/layout/chevron2"/>
    <dgm:cxn modelId="{3DE45530-A537-4DC3-B0FD-7FC29133DB05}" srcId="{74556FDD-6E7D-4531-A84C-94BE525D7EF6}" destId="{E9F9FD01-C71E-4B53-AC95-0B8EEF5ECB6B}" srcOrd="1" destOrd="0" parTransId="{85E09083-117B-4F2D-B1FA-6C31AF70638B}" sibTransId="{F62CCAD6-2194-4081-BC7B-033A92AA956F}"/>
    <dgm:cxn modelId="{DA78527E-9EF3-4828-B443-5EF42AF2A2C7}" type="presOf" srcId="{74556FDD-6E7D-4531-A84C-94BE525D7EF6}" destId="{1A3D7AB1-643F-4ED9-8714-B9B3128BD30B}" srcOrd="0" destOrd="0" presId="urn:microsoft.com/office/officeart/2005/8/layout/chevron2"/>
    <dgm:cxn modelId="{08618EE2-1300-406F-B1F5-6A5AFC5A1736}" srcId="{74556FDD-6E7D-4531-A84C-94BE525D7EF6}" destId="{D02D30E6-A1E0-4A29-BABB-ED1E5FFAC17E}" srcOrd="2" destOrd="0" parTransId="{641DF031-FCC5-4465-9C44-F385C4278D99}" sibTransId="{80200207-9309-43EB-AF1D-CD0A82340D94}"/>
    <dgm:cxn modelId="{E735C750-FB6D-4ECB-B5EC-FF9736757B5F}" type="presOf" srcId="{39E80DF4-BBA9-4863-AF90-2A75A78DA60D}" destId="{298C676A-83F5-40B4-BA4F-33617AEE2F8C}" srcOrd="0" destOrd="0" presId="urn:microsoft.com/office/officeart/2005/8/layout/chevron2"/>
    <dgm:cxn modelId="{E4A21F34-E0CA-4B33-A32E-0A67832335B0}" type="presOf" srcId="{8DA662E2-4252-4E62-B709-0EE45D6CCE83}" destId="{120DD876-DBA6-4C98-9AB5-A79DD0B892CA}" srcOrd="0" destOrd="0" presId="urn:microsoft.com/office/officeart/2005/8/layout/chevron2"/>
    <dgm:cxn modelId="{D99AE54A-4988-4366-BD3D-1AEC536C7075}" type="presParOf" srcId="{1A3D7AB1-643F-4ED9-8714-B9B3128BD30B}" destId="{F98DBF5A-2DF8-487F-852D-1408F3CC13CF}" srcOrd="0" destOrd="0" presId="urn:microsoft.com/office/officeart/2005/8/layout/chevron2"/>
    <dgm:cxn modelId="{5FE661DB-19F4-4D93-AC2F-4CA1427F05D4}" type="presParOf" srcId="{F98DBF5A-2DF8-487F-852D-1408F3CC13CF}" destId="{120DD876-DBA6-4C98-9AB5-A79DD0B892CA}" srcOrd="0" destOrd="0" presId="urn:microsoft.com/office/officeart/2005/8/layout/chevron2"/>
    <dgm:cxn modelId="{BC5F03F3-17EC-4EB3-8559-FFE7AFEB7F9A}" type="presParOf" srcId="{F98DBF5A-2DF8-487F-852D-1408F3CC13CF}" destId="{7C39083F-F971-4B9A-A876-8F1A7A70D3AE}" srcOrd="1" destOrd="0" presId="urn:microsoft.com/office/officeart/2005/8/layout/chevron2"/>
    <dgm:cxn modelId="{54C22B3F-A388-4C10-8763-E9205417CF71}" type="presParOf" srcId="{1A3D7AB1-643F-4ED9-8714-B9B3128BD30B}" destId="{1B1C785E-3359-45A1-9D22-9F427B55AFDB}" srcOrd="1" destOrd="0" presId="urn:microsoft.com/office/officeart/2005/8/layout/chevron2"/>
    <dgm:cxn modelId="{84B69DC3-FFAF-4958-BE11-893AEF820B78}" type="presParOf" srcId="{1A3D7AB1-643F-4ED9-8714-B9B3128BD30B}" destId="{C73D2D1D-26CA-4C4F-B449-3DE59570DD39}" srcOrd="2" destOrd="0" presId="urn:microsoft.com/office/officeart/2005/8/layout/chevron2"/>
    <dgm:cxn modelId="{689ACC19-E0B6-4403-B71A-2EBD47C32D00}" type="presParOf" srcId="{C73D2D1D-26CA-4C4F-B449-3DE59570DD39}" destId="{20D6B821-7E56-4A57-9E59-EA6C5BFA71C3}" srcOrd="0" destOrd="0" presId="urn:microsoft.com/office/officeart/2005/8/layout/chevron2"/>
    <dgm:cxn modelId="{8A7ACEFB-8E75-4FF5-A4EB-7C5A4222BB0B}" type="presParOf" srcId="{C73D2D1D-26CA-4C4F-B449-3DE59570DD39}" destId="{F5D0F2F8-6B68-40F6-9C24-755DFD1A4E74}" srcOrd="1" destOrd="0" presId="urn:microsoft.com/office/officeart/2005/8/layout/chevron2"/>
    <dgm:cxn modelId="{1E8D0356-E33A-4A8D-A141-11A442039EF7}" type="presParOf" srcId="{1A3D7AB1-643F-4ED9-8714-B9B3128BD30B}" destId="{1F094E43-D6C1-4E60-904F-091F30B1528C}" srcOrd="3" destOrd="0" presId="urn:microsoft.com/office/officeart/2005/8/layout/chevron2"/>
    <dgm:cxn modelId="{9747DA9D-0B18-41DF-A57D-832FC3E19D3D}" type="presParOf" srcId="{1A3D7AB1-643F-4ED9-8714-B9B3128BD30B}" destId="{1C3AFDA4-15D7-4969-812F-2E257A481CEF}" srcOrd="4" destOrd="0" presId="urn:microsoft.com/office/officeart/2005/8/layout/chevron2"/>
    <dgm:cxn modelId="{459058E8-28C1-4F97-A97A-041B6F7D81C8}" type="presParOf" srcId="{1C3AFDA4-15D7-4969-812F-2E257A481CEF}" destId="{C3317937-025F-410C-BBDC-2F480F3B1993}" srcOrd="0" destOrd="0" presId="urn:microsoft.com/office/officeart/2005/8/layout/chevron2"/>
    <dgm:cxn modelId="{1A12497A-E15F-4386-84B5-AED6A5147E17}" type="presParOf" srcId="{1C3AFDA4-15D7-4969-812F-2E257A481CEF}" destId="{298C676A-83F5-40B4-BA4F-33617AEE2F8C}" srcOrd="1" destOrd="0" presId="urn:microsoft.com/office/officeart/2005/8/layout/chevron2"/>
  </dgm:cxnLst>
  <dgm:bg/>
  <dgm:whole/>
</dgm:dataModel>
</file>

<file path=ppt/diagrams/data6.xml><?xml version="1.0" encoding="utf-8"?>
<dgm:dataModel xmlns:dgm="http://schemas.openxmlformats.org/drawingml/2006/diagram" xmlns:a="http://schemas.openxmlformats.org/drawingml/2006/main">
  <dgm:ptLst>
    <dgm:pt modelId="{20B05380-29E3-49CA-ABF4-8F6EDB92483B}"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D4B389D9-9131-4303-A930-488F81B7C3B6}">
      <dgm:prSet phldrT="[Text]" custT="1"/>
      <dgm:spPr/>
      <dgm:t>
        <a:bodyPr/>
        <a:lstStyle/>
        <a:p>
          <a:r>
            <a:rPr lang="en-IN" sz="1400" b="1" dirty="0" smtClean="0"/>
            <a:t>Use FIFO -  </a:t>
          </a:r>
          <a:r>
            <a:rPr lang="en-IN" sz="1400" dirty="0" smtClean="0"/>
            <a:t>If  the  cost of  the opening work-in-progress  in one  lump  sum  figure and the stage of completion  is given. </a:t>
          </a:r>
          <a:endParaRPr lang="en-US" sz="1400" dirty="0"/>
        </a:p>
      </dgm:t>
    </dgm:pt>
    <dgm:pt modelId="{3D4D7B12-3830-4A38-99E7-05DE3C90207E}" type="parTrans" cxnId="{9291BA03-2A61-44B0-9012-355039E849E8}">
      <dgm:prSet/>
      <dgm:spPr/>
      <dgm:t>
        <a:bodyPr/>
        <a:lstStyle/>
        <a:p>
          <a:endParaRPr lang="en-US"/>
        </a:p>
      </dgm:t>
    </dgm:pt>
    <dgm:pt modelId="{E7127963-DF0F-4315-9837-6A8A54CF4D53}" type="sibTrans" cxnId="{9291BA03-2A61-44B0-9012-355039E849E8}">
      <dgm:prSet/>
      <dgm:spPr/>
      <dgm:t>
        <a:bodyPr/>
        <a:lstStyle/>
        <a:p>
          <a:endParaRPr lang="en-US"/>
        </a:p>
      </dgm:t>
    </dgm:pt>
    <dgm:pt modelId="{EB82731A-624E-4B5D-A8E2-8F09D08FAE94}">
      <dgm:prSet custT="1"/>
      <dgm:spPr/>
      <dgm:t>
        <a:bodyPr/>
        <a:lstStyle/>
        <a:p>
          <a:r>
            <a:rPr lang="en-IN" sz="1400" b="1" dirty="0" smtClean="0"/>
            <a:t>Use Average -</a:t>
          </a:r>
          <a:r>
            <a:rPr lang="en-IN" sz="1400" dirty="0" smtClean="0"/>
            <a:t> If the cost of opening work-in-progress is given in terms of materials, labour and overhead but the stage of completion  is not given.</a:t>
          </a:r>
        </a:p>
      </dgm:t>
    </dgm:pt>
    <dgm:pt modelId="{98CBF8A8-B11F-49F4-8C76-8938D4D2DEB0}" type="parTrans" cxnId="{0C1F7500-36F8-4C93-BE0C-FB05AB804860}">
      <dgm:prSet/>
      <dgm:spPr/>
      <dgm:t>
        <a:bodyPr/>
        <a:lstStyle/>
        <a:p>
          <a:endParaRPr lang="en-US"/>
        </a:p>
      </dgm:t>
    </dgm:pt>
    <dgm:pt modelId="{2267273F-E93A-4E5F-A533-77BAA1779877}" type="sibTrans" cxnId="{0C1F7500-36F8-4C93-BE0C-FB05AB804860}">
      <dgm:prSet/>
      <dgm:spPr/>
      <dgm:t>
        <a:bodyPr/>
        <a:lstStyle/>
        <a:p>
          <a:endParaRPr lang="en-US"/>
        </a:p>
      </dgm:t>
    </dgm:pt>
    <dgm:pt modelId="{BF85ED7C-DE1C-4E2E-9505-3D86974B7E39}">
      <dgm:prSet custT="1"/>
      <dgm:spPr/>
      <dgm:t>
        <a:bodyPr/>
        <a:lstStyle/>
        <a:p>
          <a:r>
            <a:rPr lang="en-IN" sz="1400" b="1" dirty="0" smtClean="0"/>
            <a:t>FIFO or Average-Your Choice -</a:t>
          </a:r>
          <a:r>
            <a:rPr lang="en-IN" sz="1400" dirty="0" smtClean="0"/>
            <a:t> If the degree of completion and the cost in terms of materials, labour and overheads of the opening work-in-progress are given, then one has a choice between FIFO and Average methods.</a:t>
          </a:r>
        </a:p>
      </dgm:t>
    </dgm:pt>
    <dgm:pt modelId="{8F23A7A1-70C9-4DD7-87BD-C5BA49C34099}" type="parTrans" cxnId="{DAD9FA61-C46B-4400-8108-D47246309313}">
      <dgm:prSet/>
      <dgm:spPr/>
      <dgm:t>
        <a:bodyPr/>
        <a:lstStyle/>
        <a:p>
          <a:endParaRPr lang="en-US"/>
        </a:p>
      </dgm:t>
    </dgm:pt>
    <dgm:pt modelId="{E53C3980-92B8-4792-90FF-7FCC070A3C09}" type="sibTrans" cxnId="{DAD9FA61-C46B-4400-8108-D47246309313}">
      <dgm:prSet/>
      <dgm:spPr/>
      <dgm:t>
        <a:bodyPr/>
        <a:lstStyle/>
        <a:p>
          <a:endParaRPr lang="en-US"/>
        </a:p>
      </dgm:t>
    </dgm:pt>
    <dgm:pt modelId="{FE990709-767D-44D9-8056-173334CC19E1}">
      <dgm:prSet custT="1"/>
      <dgm:spPr/>
      <dgm:t>
        <a:bodyPr/>
        <a:lstStyle/>
        <a:p>
          <a:r>
            <a:rPr lang="en-IN" sz="1400" dirty="0" smtClean="0"/>
            <a:t>Where  the question specifies a method to be followed,  then that method must be followed.</a:t>
          </a:r>
        </a:p>
      </dgm:t>
    </dgm:pt>
    <dgm:pt modelId="{13123E0E-8430-428C-B4AA-9473BA0039B4}" type="parTrans" cxnId="{FF90A33B-E5DF-4376-89E4-1DFCB4C5431B}">
      <dgm:prSet/>
      <dgm:spPr/>
      <dgm:t>
        <a:bodyPr/>
        <a:lstStyle/>
        <a:p>
          <a:endParaRPr lang="en-US"/>
        </a:p>
      </dgm:t>
    </dgm:pt>
    <dgm:pt modelId="{F4A3B46D-38FB-43A4-BB3C-3AF7EE428F3F}" type="sibTrans" cxnId="{FF90A33B-E5DF-4376-89E4-1DFCB4C5431B}">
      <dgm:prSet/>
      <dgm:spPr/>
      <dgm:t>
        <a:bodyPr/>
        <a:lstStyle/>
        <a:p>
          <a:endParaRPr lang="en-US"/>
        </a:p>
      </dgm:t>
    </dgm:pt>
    <dgm:pt modelId="{E761DB03-7E2D-4B84-9D90-68669EFC36F1}" type="pres">
      <dgm:prSet presAssocID="{20B05380-29E3-49CA-ABF4-8F6EDB92483B}" presName="matrix" presStyleCnt="0">
        <dgm:presLayoutVars>
          <dgm:chMax val="1"/>
          <dgm:dir/>
          <dgm:resizeHandles val="exact"/>
        </dgm:presLayoutVars>
      </dgm:prSet>
      <dgm:spPr/>
      <dgm:t>
        <a:bodyPr/>
        <a:lstStyle/>
        <a:p>
          <a:endParaRPr lang="en-US"/>
        </a:p>
      </dgm:t>
    </dgm:pt>
    <dgm:pt modelId="{17ADAC8C-3F92-443C-B144-78CBD66A9742}" type="pres">
      <dgm:prSet presAssocID="{20B05380-29E3-49CA-ABF4-8F6EDB92483B}" presName="diamond" presStyleLbl="bgShp" presStyleIdx="0" presStyleCnt="1"/>
      <dgm:spPr/>
    </dgm:pt>
    <dgm:pt modelId="{8B68F4B1-213A-4412-81DF-81EED85B6EA6}" type="pres">
      <dgm:prSet presAssocID="{20B05380-29E3-49CA-ABF4-8F6EDB92483B}" presName="quad1" presStyleLbl="node1" presStyleIdx="0" presStyleCnt="4" custScaleX="124569" custScaleY="132900" custLinFactNeighborX="-14474">
        <dgm:presLayoutVars>
          <dgm:chMax val="0"/>
          <dgm:chPref val="0"/>
          <dgm:bulletEnabled val="1"/>
        </dgm:presLayoutVars>
      </dgm:prSet>
      <dgm:spPr/>
      <dgm:t>
        <a:bodyPr/>
        <a:lstStyle/>
        <a:p>
          <a:endParaRPr lang="en-US"/>
        </a:p>
      </dgm:t>
    </dgm:pt>
    <dgm:pt modelId="{B4266BE5-BA0F-4526-95BB-22E2A855557B}" type="pres">
      <dgm:prSet presAssocID="{20B05380-29E3-49CA-ABF4-8F6EDB92483B}" presName="quad2" presStyleLbl="node1" presStyleIdx="1" presStyleCnt="4" custScaleX="115029" custScaleY="118569" custLinFactNeighborX="14445">
        <dgm:presLayoutVars>
          <dgm:chMax val="0"/>
          <dgm:chPref val="0"/>
          <dgm:bulletEnabled val="1"/>
        </dgm:presLayoutVars>
      </dgm:prSet>
      <dgm:spPr/>
      <dgm:t>
        <a:bodyPr/>
        <a:lstStyle/>
        <a:p>
          <a:endParaRPr lang="en-US"/>
        </a:p>
      </dgm:t>
    </dgm:pt>
    <dgm:pt modelId="{7F3226F4-06DE-468C-BCEA-05245C2F4C67}" type="pres">
      <dgm:prSet presAssocID="{20B05380-29E3-49CA-ABF4-8F6EDB92483B}" presName="quad3" presStyleLbl="node1" presStyleIdx="2" presStyleCnt="4" custScaleX="124569" custScaleY="124648" custLinFactNeighborX="-14474">
        <dgm:presLayoutVars>
          <dgm:chMax val="0"/>
          <dgm:chPref val="0"/>
          <dgm:bulletEnabled val="1"/>
        </dgm:presLayoutVars>
      </dgm:prSet>
      <dgm:spPr/>
      <dgm:t>
        <a:bodyPr/>
        <a:lstStyle/>
        <a:p>
          <a:endParaRPr lang="en-US"/>
        </a:p>
      </dgm:t>
    </dgm:pt>
    <dgm:pt modelId="{DEB485AE-F5B6-44A8-AFD0-5714F4F87AF1}" type="pres">
      <dgm:prSet presAssocID="{20B05380-29E3-49CA-ABF4-8F6EDB92483B}" presName="quad4" presStyleLbl="node1" presStyleIdx="3" presStyleCnt="4" custScaleX="115029" custScaleY="131814" custLinFactNeighborX="14445">
        <dgm:presLayoutVars>
          <dgm:chMax val="0"/>
          <dgm:chPref val="0"/>
          <dgm:bulletEnabled val="1"/>
        </dgm:presLayoutVars>
      </dgm:prSet>
      <dgm:spPr/>
      <dgm:t>
        <a:bodyPr/>
        <a:lstStyle/>
        <a:p>
          <a:endParaRPr lang="en-US"/>
        </a:p>
      </dgm:t>
    </dgm:pt>
  </dgm:ptLst>
  <dgm:cxnLst>
    <dgm:cxn modelId="{9D16430E-B07C-49C7-93DA-9F275F16EFB8}" type="presOf" srcId="{BF85ED7C-DE1C-4E2E-9505-3D86974B7E39}" destId="{7F3226F4-06DE-468C-BCEA-05245C2F4C67}" srcOrd="0" destOrd="0" presId="urn:microsoft.com/office/officeart/2005/8/layout/matrix3"/>
    <dgm:cxn modelId="{4B8B4588-7F24-4C5C-9589-A28E39A50F73}" type="presOf" srcId="{EB82731A-624E-4B5D-A8E2-8F09D08FAE94}" destId="{B4266BE5-BA0F-4526-95BB-22E2A855557B}" srcOrd="0" destOrd="0" presId="urn:microsoft.com/office/officeart/2005/8/layout/matrix3"/>
    <dgm:cxn modelId="{0C1F7500-36F8-4C93-BE0C-FB05AB804860}" srcId="{20B05380-29E3-49CA-ABF4-8F6EDB92483B}" destId="{EB82731A-624E-4B5D-A8E2-8F09D08FAE94}" srcOrd="1" destOrd="0" parTransId="{98CBF8A8-B11F-49F4-8C76-8938D4D2DEB0}" sibTransId="{2267273F-E93A-4E5F-A533-77BAA1779877}"/>
    <dgm:cxn modelId="{9291BA03-2A61-44B0-9012-355039E849E8}" srcId="{20B05380-29E3-49CA-ABF4-8F6EDB92483B}" destId="{D4B389D9-9131-4303-A930-488F81B7C3B6}" srcOrd="0" destOrd="0" parTransId="{3D4D7B12-3830-4A38-99E7-05DE3C90207E}" sibTransId="{E7127963-DF0F-4315-9837-6A8A54CF4D53}"/>
    <dgm:cxn modelId="{FF90A33B-E5DF-4376-89E4-1DFCB4C5431B}" srcId="{20B05380-29E3-49CA-ABF4-8F6EDB92483B}" destId="{FE990709-767D-44D9-8056-173334CC19E1}" srcOrd="3" destOrd="0" parTransId="{13123E0E-8430-428C-B4AA-9473BA0039B4}" sibTransId="{F4A3B46D-38FB-43A4-BB3C-3AF7EE428F3F}"/>
    <dgm:cxn modelId="{DAD9FA61-C46B-4400-8108-D47246309313}" srcId="{20B05380-29E3-49CA-ABF4-8F6EDB92483B}" destId="{BF85ED7C-DE1C-4E2E-9505-3D86974B7E39}" srcOrd="2" destOrd="0" parTransId="{8F23A7A1-70C9-4DD7-87BD-C5BA49C34099}" sibTransId="{E53C3980-92B8-4792-90FF-7FCC070A3C09}"/>
    <dgm:cxn modelId="{CDB228BE-A905-4508-90A3-466CD31AFC42}" type="presOf" srcId="{FE990709-767D-44D9-8056-173334CC19E1}" destId="{DEB485AE-F5B6-44A8-AFD0-5714F4F87AF1}" srcOrd="0" destOrd="0" presId="urn:microsoft.com/office/officeart/2005/8/layout/matrix3"/>
    <dgm:cxn modelId="{61BD23AB-920D-4CE8-9CD3-00B80965271F}" type="presOf" srcId="{20B05380-29E3-49CA-ABF4-8F6EDB92483B}" destId="{E761DB03-7E2D-4B84-9D90-68669EFC36F1}" srcOrd="0" destOrd="0" presId="urn:microsoft.com/office/officeart/2005/8/layout/matrix3"/>
    <dgm:cxn modelId="{04B748D3-547E-449A-8BD8-2ADFC7C6A6F9}" type="presOf" srcId="{D4B389D9-9131-4303-A930-488F81B7C3B6}" destId="{8B68F4B1-213A-4412-81DF-81EED85B6EA6}" srcOrd="0" destOrd="0" presId="urn:microsoft.com/office/officeart/2005/8/layout/matrix3"/>
    <dgm:cxn modelId="{E213CFDB-04F7-4CEE-A20C-BF3E10B8DDDA}" type="presParOf" srcId="{E761DB03-7E2D-4B84-9D90-68669EFC36F1}" destId="{17ADAC8C-3F92-443C-B144-78CBD66A9742}" srcOrd="0" destOrd="0" presId="urn:microsoft.com/office/officeart/2005/8/layout/matrix3"/>
    <dgm:cxn modelId="{03FC4E9F-8D67-4605-B230-50C8ED846E30}" type="presParOf" srcId="{E761DB03-7E2D-4B84-9D90-68669EFC36F1}" destId="{8B68F4B1-213A-4412-81DF-81EED85B6EA6}" srcOrd="1" destOrd="0" presId="urn:microsoft.com/office/officeart/2005/8/layout/matrix3"/>
    <dgm:cxn modelId="{59B10BA6-25B2-4F9A-9FC3-53095229BE29}" type="presParOf" srcId="{E761DB03-7E2D-4B84-9D90-68669EFC36F1}" destId="{B4266BE5-BA0F-4526-95BB-22E2A855557B}" srcOrd="2" destOrd="0" presId="urn:microsoft.com/office/officeart/2005/8/layout/matrix3"/>
    <dgm:cxn modelId="{E3CA4308-501E-46D1-B9C8-D5667E83B4B3}" type="presParOf" srcId="{E761DB03-7E2D-4B84-9D90-68669EFC36F1}" destId="{7F3226F4-06DE-468C-BCEA-05245C2F4C67}" srcOrd="3" destOrd="0" presId="urn:microsoft.com/office/officeart/2005/8/layout/matrix3"/>
    <dgm:cxn modelId="{A0FD6E58-7BC4-400B-B857-B3233F8E9CB2}" type="presParOf" srcId="{E761DB03-7E2D-4B84-9D90-68669EFC36F1}" destId="{DEB485AE-F5B6-44A8-AFD0-5714F4F87AF1}" srcOrd="4" destOrd="0" presId="urn:microsoft.com/office/officeart/2005/8/layout/matrix3"/>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651CBD5-F106-4B59-AE6F-0BC3671155FC}" type="doc">
      <dgm:prSet loTypeId="urn:microsoft.com/office/officeart/2005/8/layout/hierarchy4" loCatId="relationship" qsTypeId="urn:microsoft.com/office/officeart/2005/8/quickstyle/simple1" qsCatId="simple" csTypeId="urn:microsoft.com/office/officeart/2005/8/colors/colorful5" csCatId="colorful" phldr="1"/>
      <dgm:spPr/>
      <dgm:t>
        <a:bodyPr/>
        <a:lstStyle/>
        <a:p>
          <a:endParaRPr lang="en-US"/>
        </a:p>
      </dgm:t>
    </dgm:pt>
    <dgm:pt modelId="{4F23D97C-DB9B-405B-AB06-9A1FB5CC6F06}">
      <dgm:prSet phldrT="[Text]" custT="1"/>
      <dgm:spPr/>
      <dgm:t>
        <a:bodyPr/>
        <a:lstStyle/>
        <a:p>
          <a:r>
            <a:rPr lang="en-IN" sz="1600" dirty="0" smtClean="0"/>
            <a:t>In brief, the objects of such  internal process profit are:</a:t>
          </a:r>
          <a:endParaRPr lang="en-US" sz="1600" dirty="0"/>
        </a:p>
      </dgm:t>
    </dgm:pt>
    <dgm:pt modelId="{69A69328-1D03-4F26-932F-7080A6623623}" type="parTrans" cxnId="{1381CBBC-EC68-4664-B5E0-4889FF767928}">
      <dgm:prSet/>
      <dgm:spPr/>
      <dgm:t>
        <a:bodyPr/>
        <a:lstStyle/>
        <a:p>
          <a:endParaRPr lang="en-US"/>
        </a:p>
      </dgm:t>
    </dgm:pt>
    <dgm:pt modelId="{928EF8A9-CD6D-4D91-9F9C-7367A52077BF}" type="sibTrans" cxnId="{1381CBBC-EC68-4664-B5E0-4889FF767928}">
      <dgm:prSet/>
      <dgm:spPr/>
      <dgm:t>
        <a:bodyPr/>
        <a:lstStyle/>
        <a:p>
          <a:endParaRPr lang="en-US"/>
        </a:p>
      </dgm:t>
    </dgm:pt>
    <dgm:pt modelId="{909C617F-C09C-471A-AE97-9396DCCE57E3}">
      <dgm:prSet custT="1"/>
      <dgm:spPr/>
      <dgm:t>
        <a:bodyPr/>
        <a:lstStyle/>
        <a:p>
          <a:r>
            <a:rPr lang="en-IN" sz="1600" dirty="0" smtClean="0"/>
            <a:t>(a) To show whether the cost  in each process competes with  the market prices.</a:t>
          </a:r>
        </a:p>
      </dgm:t>
    </dgm:pt>
    <dgm:pt modelId="{78433D75-60A0-4559-B10C-109998FFF0E0}" type="parTrans" cxnId="{DC68D83F-225F-4648-806E-95C9039C185D}">
      <dgm:prSet/>
      <dgm:spPr/>
      <dgm:t>
        <a:bodyPr/>
        <a:lstStyle/>
        <a:p>
          <a:endParaRPr lang="en-US"/>
        </a:p>
      </dgm:t>
    </dgm:pt>
    <dgm:pt modelId="{41123E18-D9DD-46B9-831D-55BD193096A9}" type="sibTrans" cxnId="{DC68D83F-225F-4648-806E-95C9039C185D}">
      <dgm:prSet/>
      <dgm:spPr/>
      <dgm:t>
        <a:bodyPr/>
        <a:lstStyle/>
        <a:p>
          <a:endParaRPr lang="en-US"/>
        </a:p>
      </dgm:t>
    </dgm:pt>
    <dgm:pt modelId="{35D7514E-DD68-496E-BCF2-90620A0B260A}">
      <dgm:prSet custT="1"/>
      <dgm:spPr/>
      <dgm:t>
        <a:bodyPr/>
        <a:lstStyle/>
        <a:p>
          <a:r>
            <a:rPr lang="en-IN" sz="1600" dirty="0" smtClean="0"/>
            <a:t>(b) To make each process stand on its own efficiency and economy.</a:t>
          </a:r>
        </a:p>
      </dgm:t>
    </dgm:pt>
    <dgm:pt modelId="{804BF17D-3B5F-4644-B599-C85A593D26B1}" type="parTrans" cxnId="{ECF329F9-29F3-4A65-9066-A6D92967581A}">
      <dgm:prSet/>
      <dgm:spPr/>
      <dgm:t>
        <a:bodyPr/>
        <a:lstStyle/>
        <a:p>
          <a:endParaRPr lang="en-US"/>
        </a:p>
      </dgm:t>
    </dgm:pt>
    <dgm:pt modelId="{1067F593-51E9-449F-9644-D7CA6B375A0B}" type="sibTrans" cxnId="{ECF329F9-29F3-4A65-9066-A6D92967581A}">
      <dgm:prSet/>
      <dgm:spPr/>
      <dgm:t>
        <a:bodyPr/>
        <a:lstStyle/>
        <a:p>
          <a:endParaRPr lang="en-US"/>
        </a:p>
      </dgm:t>
    </dgm:pt>
    <dgm:pt modelId="{3257515D-FBFD-4F60-80D1-8E7C8CD2A886}">
      <dgm:prSet custT="1"/>
      <dgm:spPr/>
      <dgm:t>
        <a:bodyPr/>
        <a:lstStyle/>
        <a:p>
          <a:r>
            <a:rPr lang="en-IN" sz="1600" dirty="0" smtClean="0"/>
            <a:t>(c) To assist  in making decisions, such as  to buy a partly-processed material  rather than to process work internally or to sell a partly-processed product or to process it further.</a:t>
          </a:r>
        </a:p>
      </dgm:t>
    </dgm:pt>
    <dgm:pt modelId="{AC27B690-6300-4A23-B254-86543B63AA9F}" type="parTrans" cxnId="{D2B962D8-06F6-4B01-811C-2A46FA21E05E}">
      <dgm:prSet/>
      <dgm:spPr/>
      <dgm:t>
        <a:bodyPr/>
        <a:lstStyle/>
        <a:p>
          <a:endParaRPr lang="en-US"/>
        </a:p>
      </dgm:t>
    </dgm:pt>
    <dgm:pt modelId="{293710C1-5709-4E93-9E47-99614FE1DF3A}" type="sibTrans" cxnId="{D2B962D8-06F6-4B01-811C-2A46FA21E05E}">
      <dgm:prSet/>
      <dgm:spPr/>
      <dgm:t>
        <a:bodyPr/>
        <a:lstStyle/>
        <a:p>
          <a:endParaRPr lang="en-US"/>
        </a:p>
      </dgm:t>
    </dgm:pt>
    <dgm:pt modelId="{4C7DB6B0-5582-43FF-AA6C-79A90FF6E5B3}" type="pres">
      <dgm:prSet presAssocID="{3651CBD5-F106-4B59-AE6F-0BC3671155FC}" presName="Name0" presStyleCnt="0">
        <dgm:presLayoutVars>
          <dgm:chPref val="1"/>
          <dgm:dir/>
          <dgm:animOne val="branch"/>
          <dgm:animLvl val="lvl"/>
          <dgm:resizeHandles/>
        </dgm:presLayoutVars>
      </dgm:prSet>
      <dgm:spPr/>
      <dgm:t>
        <a:bodyPr/>
        <a:lstStyle/>
        <a:p>
          <a:endParaRPr lang="en-US"/>
        </a:p>
      </dgm:t>
    </dgm:pt>
    <dgm:pt modelId="{A371C2F9-44D8-46BB-B130-5A6AF755106D}" type="pres">
      <dgm:prSet presAssocID="{4F23D97C-DB9B-405B-AB06-9A1FB5CC6F06}" presName="vertOne" presStyleCnt="0"/>
      <dgm:spPr/>
    </dgm:pt>
    <dgm:pt modelId="{4B2BBDD1-280B-4A78-BE1E-8A04352BDC06}" type="pres">
      <dgm:prSet presAssocID="{4F23D97C-DB9B-405B-AB06-9A1FB5CC6F06}" presName="txOne" presStyleLbl="node0" presStyleIdx="0" presStyleCnt="1" custScaleY="55609">
        <dgm:presLayoutVars>
          <dgm:chPref val="3"/>
        </dgm:presLayoutVars>
      </dgm:prSet>
      <dgm:spPr/>
      <dgm:t>
        <a:bodyPr/>
        <a:lstStyle/>
        <a:p>
          <a:endParaRPr lang="en-US"/>
        </a:p>
      </dgm:t>
    </dgm:pt>
    <dgm:pt modelId="{5F312FAF-C5D0-4DB5-B444-B2C83A3275B5}" type="pres">
      <dgm:prSet presAssocID="{4F23D97C-DB9B-405B-AB06-9A1FB5CC6F06}" presName="parTransOne" presStyleCnt="0"/>
      <dgm:spPr/>
    </dgm:pt>
    <dgm:pt modelId="{D3D48EAC-D263-4874-AEA4-35224038D7DA}" type="pres">
      <dgm:prSet presAssocID="{4F23D97C-DB9B-405B-AB06-9A1FB5CC6F06}" presName="horzOne" presStyleCnt="0"/>
      <dgm:spPr/>
    </dgm:pt>
    <dgm:pt modelId="{5DC26E74-99E8-458D-9AA7-880DAD047550}" type="pres">
      <dgm:prSet presAssocID="{909C617F-C09C-471A-AE97-9396DCCE57E3}" presName="vertTwo" presStyleCnt="0"/>
      <dgm:spPr/>
    </dgm:pt>
    <dgm:pt modelId="{CB5C0859-FAB2-48AB-A44B-C16484738A01}" type="pres">
      <dgm:prSet presAssocID="{909C617F-C09C-471A-AE97-9396DCCE57E3}" presName="txTwo" presStyleLbl="node2" presStyleIdx="0" presStyleCnt="3">
        <dgm:presLayoutVars>
          <dgm:chPref val="3"/>
        </dgm:presLayoutVars>
      </dgm:prSet>
      <dgm:spPr/>
      <dgm:t>
        <a:bodyPr/>
        <a:lstStyle/>
        <a:p>
          <a:endParaRPr lang="en-US"/>
        </a:p>
      </dgm:t>
    </dgm:pt>
    <dgm:pt modelId="{B240A087-B51E-4033-A4CE-6B38AF45523A}" type="pres">
      <dgm:prSet presAssocID="{909C617F-C09C-471A-AE97-9396DCCE57E3}" presName="horzTwo" presStyleCnt="0"/>
      <dgm:spPr/>
    </dgm:pt>
    <dgm:pt modelId="{0052ECF4-74F6-4EEB-B26F-CE451E6314C8}" type="pres">
      <dgm:prSet presAssocID="{41123E18-D9DD-46B9-831D-55BD193096A9}" presName="sibSpaceTwo" presStyleCnt="0"/>
      <dgm:spPr/>
    </dgm:pt>
    <dgm:pt modelId="{F24DFF8C-7B43-4953-849E-943BB3FC43DF}" type="pres">
      <dgm:prSet presAssocID="{35D7514E-DD68-496E-BCF2-90620A0B260A}" presName="vertTwo" presStyleCnt="0"/>
      <dgm:spPr/>
    </dgm:pt>
    <dgm:pt modelId="{D796FE51-B789-43EB-853C-4BDA216EDF48}" type="pres">
      <dgm:prSet presAssocID="{35D7514E-DD68-496E-BCF2-90620A0B260A}" presName="txTwo" presStyleLbl="node2" presStyleIdx="1" presStyleCnt="3">
        <dgm:presLayoutVars>
          <dgm:chPref val="3"/>
        </dgm:presLayoutVars>
      </dgm:prSet>
      <dgm:spPr/>
      <dgm:t>
        <a:bodyPr/>
        <a:lstStyle/>
        <a:p>
          <a:endParaRPr lang="en-US"/>
        </a:p>
      </dgm:t>
    </dgm:pt>
    <dgm:pt modelId="{D2D57D32-669B-4C68-9069-313F2BCEDC77}" type="pres">
      <dgm:prSet presAssocID="{35D7514E-DD68-496E-BCF2-90620A0B260A}" presName="horzTwo" presStyleCnt="0"/>
      <dgm:spPr/>
    </dgm:pt>
    <dgm:pt modelId="{B7CED759-EB9E-4433-BFC9-56D7B33E6C2D}" type="pres">
      <dgm:prSet presAssocID="{1067F593-51E9-449F-9644-D7CA6B375A0B}" presName="sibSpaceTwo" presStyleCnt="0"/>
      <dgm:spPr/>
    </dgm:pt>
    <dgm:pt modelId="{1EF3E5B7-1213-4E04-9818-08B87C731575}" type="pres">
      <dgm:prSet presAssocID="{3257515D-FBFD-4F60-80D1-8E7C8CD2A886}" presName="vertTwo" presStyleCnt="0"/>
      <dgm:spPr/>
    </dgm:pt>
    <dgm:pt modelId="{0273D689-BAAE-449E-9FC0-AF6062055B5D}" type="pres">
      <dgm:prSet presAssocID="{3257515D-FBFD-4F60-80D1-8E7C8CD2A886}" presName="txTwo" presStyleLbl="node2" presStyleIdx="2" presStyleCnt="3" custScaleX="141739">
        <dgm:presLayoutVars>
          <dgm:chPref val="3"/>
        </dgm:presLayoutVars>
      </dgm:prSet>
      <dgm:spPr/>
      <dgm:t>
        <a:bodyPr/>
        <a:lstStyle/>
        <a:p>
          <a:endParaRPr lang="en-US"/>
        </a:p>
      </dgm:t>
    </dgm:pt>
    <dgm:pt modelId="{44A22351-008E-448E-870D-73592ECDCDBA}" type="pres">
      <dgm:prSet presAssocID="{3257515D-FBFD-4F60-80D1-8E7C8CD2A886}" presName="horzTwo" presStyleCnt="0"/>
      <dgm:spPr/>
    </dgm:pt>
  </dgm:ptLst>
  <dgm:cxnLst>
    <dgm:cxn modelId="{D2B962D8-06F6-4B01-811C-2A46FA21E05E}" srcId="{4F23D97C-DB9B-405B-AB06-9A1FB5CC6F06}" destId="{3257515D-FBFD-4F60-80D1-8E7C8CD2A886}" srcOrd="2" destOrd="0" parTransId="{AC27B690-6300-4A23-B254-86543B63AA9F}" sibTransId="{293710C1-5709-4E93-9E47-99614FE1DF3A}"/>
    <dgm:cxn modelId="{AF995739-6496-4276-8056-DF8E4B006573}" type="presOf" srcId="{3257515D-FBFD-4F60-80D1-8E7C8CD2A886}" destId="{0273D689-BAAE-449E-9FC0-AF6062055B5D}" srcOrd="0" destOrd="0" presId="urn:microsoft.com/office/officeart/2005/8/layout/hierarchy4"/>
    <dgm:cxn modelId="{ECF329F9-29F3-4A65-9066-A6D92967581A}" srcId="{4F23D97C-DB9B-405B-AB06-9A1FB5CC6F06}" destId="{35D7514E-DD68-496E-BCF2-90620A0B260A}" srcOrd="1" destOrd="0" parTransId="{804BF17D-3B5F-4644-B599-C85A593D26B1}" sibTransId="{1067F593-51E9-449F-9644-D7CA6B375A0B}"/>
    <dgm:cxn modelId="{2C79BD9B-00E8-45D6-8C8F-AA2314ABEA4C}" type="presOf" srcId="{3651CBD5-F106-4B59-AE6F-0BC3671155FC}" destId="{4C7DB6B0-5582-43FF-AA6C-79A90FF6E5B3}" srcOrd="0" destOrd="0" presId="urn:microsoft.com/office/officeart/2005/8/layout/hierarchy4"/>
    <dgm:cxn modelId="{1381CBBC-EC68-4664-B5E0-4889FF767928}" srcId="{3651CBD5-F106-4B59-AE6F-0BC3671155FC}" destId="{4F23D97C-DB9B-405B-AB06-9A1FB5CC6F06}" srcOrd="0" destOrd="0" parTransId="{69A69328-1D03-4F26-932F-7080A6623623}" sibTransId="{928EF8A9-CD6D-4D91-9F9C-7367A52077BF}"/>
    <dgm:cxn modelId="{4C01099C-056B-44FE-BEA6-AAE2D77EF987}" type="presOf" srcId="{35D7514E-DD68-496E-BCF2-90620A0B260A}" destId="{D796FE51-B789-43EB-853C-4BDA216EDF48}" srcOrd="0" destOrd="0" presId="urn:microsoft.com/office/officeart/2005/8/layout/hierarchy4"/>
    <dgm:cxn modelId="{746B41D3-D777-40A3-8C07-6D14D313A934}" type="presOf" srcId="{4F23D97C-DB9B-405B-AB06-9A1FB5CC6F06}" destId="{4B2BBDD1-280B-4A78-BE1E-8A04352BDC06}" srcOrd="0" destOrd="0" presId="urn:microsoft.com/office/officeart/2005/8/layout/hierarchy4"/>
    <dgm:cxn modelId="{AE2A541A-3759-4925-AA0D-94BCFA23EEAF}" type="presOf" srcId="{909C617F-C09C-471A-AE97-9396DCCE57E3}" destId="{CB5C0859-FAB2-48AB-A44B-C16484738A01}" srcOrd="0" destOrd="0" presId="urn:microsoft.com/office/officeart/2005/8/layout/hierarchy4"/>
    <dgm:cxn modelId="{DC68D83F-225F-4648-806E-95C9039C185D}" srcId="{4F23D97C-DB9B-405B-AB06-9A1FB5CC6F06}" destId="{909C617F-C09C-471A-AE97-9396DCCE57E3}" srcOrd="0" destOrd="0" parTransId="{78433D75-60A0-4559-B10C-109998FFF0E0}" sibTransId="{41123E18-D9DD-46B9-831D-55BD193096A9}"/>
    <dgm:cxn modelId="{2BD41D0C-4A0E-4100-B1AB-433FF90E713A}" type="presParOf" srcId="{4C7DB6B0-5582-43FF-AA6C-79A90FF6E5B3}" destId="{A371C2F9-44D8-46BB-B130-5A6AF755106D}" srcOrd="0" destOrd="0" presId="urn:microsoft.com/office/officeart/2005/8/layout/hierarchy4"/>
    <dgm:cxn modelId="{9FB7460A-126B-493A-AD97-B74CADBD355C}" type="presParOf" srcId="{A371C2F9-44D8-46BB-B130-5A6AF755106D}" destId="{4B2BBDD1-280B-4A78-BE1E-8A04352BDC06}" srcOrd="0" destOrd="0" presId="urn:microsoft.com/office/officeart/2005/8/layout/hierarchy4"/>
    <dgm:cxn modelId="{8AF5C231-3EAF-4642-B0D8-CEF1CDB39DF1}" type="presParOf" srcId="{A371C2F9-44D8-46BB-B130-5A6AF755106D}" destId="{5F312FAF-C5D0-4DB5-B444-B2C83A3275B5}" srcOrd="1" destOrd="0" presId="urn:microsoft.com/office/officeart/2005/8/layout/hierarchy4"/>
    <dgm:cxn modelId="{97A52B61-5668-48B8-AC37-06AE37E8C241}" type="presParOf" srcId="{A371C2F9-44D8-46BB-B130-5A6AF755106D}" destId="{D3D48EAC-D263-4874-AEA4-35224038D7DA}" srcOrd="2" destOrd="0" presId="urn:microsoft.com/office/officeart/2005/8/layout/hierarchy4"/>
    <dgm:cxn modelId="{2FCBAB7C-89B8-4075-9916-DD98B8DE3846}" type="presParOf" srcId="{D3D48EAC-D263-4874-AEA4-35224038D7DA}" destId="{5DC26E74-99E8-458D-9AA7-880DAD047550}" srcOrd="0" destOrd="0" presId="urn:microsoft.com/office/officeart/2005/8/layout/hierarchy4"/>
    <dgm:cxn modelId="{BBFA7CC1-8740-447F-A55D-CF054BAAAF64}" type="presParOf" srcId="{5DC26E74-99E8-458D-9AA7-880DAD047550}" destId="{CB5C0859-FAB2-48AB-A44B-C16484738A01}" srcOrd="0" destOrd="0" presId="urn:microsoft.com/office/officeart/2005/8/layout/hierarchy4"/>
    <dgm:cxn modelId="{A7A9A90A-78A1-4CCA-8598-3950D65EC721}" type="presParOf" srcId="{5DC26E74-99E8-458D-9AA7-880DAD047550}" destId="{B240A087-B51E-4033-A4CE-6B38AF45523A}" srcOrd="1" destOrd="0" presId="urn:microsoft.com/office/officeart/2005/8/layout/hierarchy4"/>
    <dgm:cxn modelId="{CDBDDD55-9E46-466A-A538-D1451E578A96}" type="presParOf" srcId="{D3D48EAC-D263-4874-AEA4-35224038D7DA}" destId="{0052ECF4-74F6-4EEB-B26F-CE451E6314C8}" srcOrd="1" destOrd="0" presId="urn:microsoft.com/office/officeart/2005/8/layout/hierarchy4"/>
    <dgm:cxn modelId="{3AD2EBFD-ADE7-4457-B190-358914DB92DE}" type="presParOf" srcId="{D3D48EAC-D263-4874-AEA4-35224038D7DA}" destId="{F24DFF8C-7B43-4953-849E-943BB3FC43DF}" srcOrd="2" destOrd="0" presId="urn:microsoft.com/office/officeart/2005/8/layout/hierarchy4"/>
    <dgm:cxn modelId="{EA2CE9E5-751F-48FA-8F18-A981B254685E}" type="presParOf" srcId="{F24DFF8C-7B43-4953-849E-943BB3FC43DF}" destId="{D796FE51-B789-43EB-853C-4BDA216EDF48}" srcOrd="0" destOrd="0" presId="urn:microsoft.com/office/officeart/2005/8/layout/hierarchy4"/>
    <dgm:cxn modelId="{C1563428-2492-4E56-B93C-0373039F5C66}" type="presParOf" srcId="{F24DFF8C-7B43-4953-849E-943BB3FC43DF}" destId="{D2D57D32-669B-4C68-9069-313F2BCEDC77}" srcOrd="1" destOrd="0" presId="urn:microsoft.com/office/officeart/2005/8/layout/hierarchy4"/>
    <dgm:cxn modelId="{3DB6E998-02F0-42F2-B49A-B69D3C3974AB}" type="presParOf" srcId="{D3D48EAC-D263-4874-AEA4-35224038D7DA}" destId="{B7CED759-EB9E-4433-BFC9-56D7B33E6C2D}" srcOrd="3" destOrd="0" presId="urn:microsoft.com/office/officeart/2005/8/layout/hierarchy4"/>
    <dgm:cxn modelId="{789FB823-7BFD-4F59-A221-DDAAA9DBB336}" type="presParOf" srcId="{D3D48EAC-D263-4874-AEA4-35224038D7DA}" destId="{1EF3E5B7-1213-4E04-9818-08B87C731575}" srcOrd="4" destOrd="0" presId="urn:microsoft.com/office/officeart/2005/8/layout/hierarchy4"/>
    <dgm:cxn modelId="{86C74E9E-E394-483E-ADDD-6C8E46EB7372}" type="presParOf" srcId="{1EF3E5B7-1213-4E04-9818-08B87C731575}" destId="{0273D689-BAAE-449E-9FC0-AF6062055B5D}" srcOrd="0" destOrd="0" presId="urn:microsoft.com/office/officeart/2005/8/layout/hierarchy4"/>
    <dgm:cxn modelId="{A088802B-42C7-4CE0-B406-F4C6BE9BFB70}" type="presParOf" srcId="{1EF3E5B7-1213-4E04-9818-08B87C731575}" destId="{44A22351-008E-448E-870D-73592ECDCDBA}" srcOrd="1" destOrd="0" presId="urn:microsoft.com/office/officeart/2005/8/layout/hierarchy4"/>
  </dgm:cxnLst>
  <dgm:bg/>
  <dgm:whole/>
  <dgm:extLst>
    <a:ext uri="http://schemas.microsoft.com/office/drawing/2008/diagram">
      <dsp:dataModelExt xmlns=""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946B28B-F622-46D4-84A4-59D6ADE2BA18}">
      <dsp:nvSpPr>
        <dsp:cNvPr id="0" name=""/>
        <dsp:cNvSpPr/>
      </dsp:nvSpPr>
      <dsp:spPr>
        <a:xfrm>
          <a:off x="0" y="0"/>
          <a:ext cx="8208912" cy="58908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kern="1200" dirty="0" smtClean="0"/>
            <a:t>1. The production is continuous and the final product  is  the  result  of  a  sequence  of processes.</a:t>
          </a:r>
          <a:endParaRPr lang="en-US" sz="1400" kern="1200" dirty="0"/>
        </a:p>
      </dsp:txBody>
      <dsp:txXfrm>
        <a:off x="1700690" y="0"/>
        <a:ext cx="6508221" cy="589083"/>
      </dsp:txXfrm>
    </dsp:sp>
    <dsp:sp modelId="{1FBDF476-DC65-4589-9F4B-25E6E7B9598A}">
      <dsp:nvSpPr>
        <dsp:cNvPr id="0" name=""/>
        <dsp:cNvSpPr/>
      </dsp:nvSpPr>
      <dsp:spPr>
        <a:xfrm>
          <a:off x="463451" y="58908"/>
          <a:ext cx="832695" cy="471266"/>
        </a:xfrm>
        <a:prstGeom prst="roundRect">
          <a:avLst>
            <a:gd name="adj" fmla="val 1000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926EB95-80F8-4592-8618-D025AE6DF95F}">
      <dsp:nvSpPr>
        <dsp:cNvPr id="0" name=""/>
        <dsp:cNvSpPr/>
      </dsp:nvSpPr>
      <dsp:spPr>
        <a:xfrm>
          <a:off x="0" y="647991"/>
          <a:ext cx="8208912" cy="58908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kern="1200" smtClean="0"/>
            <a:t>2. Costs are accumulated process-wise.</a:t>
          </a:r>
          <a:endParaRPr lang="en-IN" sz="1400" kern="1200" dirty="0" smtClean="0"/>
        </a:p>
      </dsp:txBody>
      <dsp:txXfrm>
        <a:off x="1700690" y="647991"/>
        <a:ext cx="6508221" cy="589083"/>
      </dsp:txXfrm>
    </dsp:sp>
    <dsp:sp modelId="{686667CC-12A6-474D-8262-3103EBBAC5C1}">
      <dsp:nvSpPr>
        <dsp:cNvPr id="0" name=""/>
        <dsp:cNvSpPr/>
      </dsp:nvSpPr>
      <dsp:spPr>
        <a:xfrm>
          <a:off x="463451" y="706900"/>
          <a:ext cx="832695" cy="471266"/>
        </a:xfrm>
        <a:prstGeom prst="roundRect">
          <a:avLst>
            <a:gd name="adj" fmla="val 10000"/>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5CA2FC2-A096-426C-B41A-A5BEE243D198}">
      <dsp:nvSpPr>
        <dsp:cNvPr id="0" name=""/>
        <dsp:cNvSpPr/>
      </dsp:nvSpPr>
      <dsp:spPr>
        <a:xfrm>
          <a:off x="0" y="1295983"/>
          <a:ext cx="8208912" cy="58908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kern="1200" smtClean="0"/>
            <a:t>3. The products are standardized and homogeneous.</a:t>
          </a:r>
          <a:endParaRPr lang="en-IN" sz="1400" kern="1200" dirty="0" smtClean="0"/>
        </a:p>
      </dsp:txBody>
      <dsp:txXfrm>
        <a:off x="1700690" y="1295983"/>
        <a:ext cx="6508221" cy="589083"/>
      </dsp:txXfrm>
    </dsp:sp>
    <dsp:sp modelId="{3159EBDA-204B-41EB-96A1-7A9548376CD6}">
      <dsp:nvSpPr>
        <dsp:cNvPr id="0" name=""/>
        <dsp:cNvSpPr/>
      </dsp:nvSpPr>
      <dsp:spPr>
        <a:xfrm>
          <a:off x="463451" y="1354891"/>
          <a:ext cx="832695" cy="471266"/>
        </a:xfrm>
        <a:prstGeom prst="roundRect">
          <a:avLst>
            <a:gd name="adj" fmla="val 1000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226A04A-B4D5-4B21-9531-2900A5DEEA64}">
      <dsp:nvSpPr>
        <dsp:cNvPr id="0" name=""/>
        <dsp:cNvSpPr/>
      </dsp:nvSpPr>
      <dsp:spPr>
        <a:xfrm>
          <a:off x="0" y="1943975"/>
          <a:ext cx="8208912" cy="58908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kern="1200" dirty="0" smtClean="0"/>
            <a:t>4. The cost per unit produced is the average cost which is calculated by dividing the total process cost by the number of units produced.</a:t>
          </a:r>
        </a:p>
      </dsp:txBody>
      <dsp:txXfrm>
        <a:off x="1700690" y="1943975"/>
        <a:ext cx="6508221" cy="589083"/>
      </dsp:txXfrm>
    </dsp:sp>
    <dsp:sp modelId="{225A8BF9-A08B-4FEF-843D-3C60F16E1D28}">
      <dsp:nvSpPr>
        <dsp:cNvPr id="0" name=""/>
        <dsp:cNvSpPr/>
      </dsp:nvSpPr>
      <dsp:spPr>
        <a:xfrm>
          <a:off x="463451" y="2002883"/>
          <a:ext cx="832695" cy="471266"/>
        </a:xfrm>
        <a:prstGeom prst="roundRect">
          <a:avLst>
            <a:gd name="adj" fmla="val 10000"/>
          </a:avLst>
        </a:prstGeom>
        <a:solidFill>
          <a:schemeClr val="accent5">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3E92601-D9D7-4A95-BF7C-2BE3DF160627}">
      <dsp:nvSpPr>
        <dsp:cNvPr id="0" name=""/>
        <dsp:cNvSpPr/>
      </dsp:nvSpPr>
      <dsp:spPr>
        <a:xfrm>
          <a:off x="0" y="2591967"/>
          <a:ext cx="8208912" cy="58908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kern="1200" smtClean="0"/>
            <a:t>5. The finished product of each but last process becomes the raw material for the next process in sequence and that of the last process is transferred to the finished goods stock.</a:t>
          </a:r>
          <a:endParaRPr lang="en-IN" sz="1400" kern="1200" dirty="0" smtClean="0"/>
        </a:p>
      </dsp:txBody>
      <dsp:txXfrm>
        <a:off x="1700690" y="2591967"/>
        <a:ext cx="6508221" cy="589083"/>
      </dsp:txXfrm>
    </dsp:sp>
    <dsp:sp modelId="{90F16268-C20B-471E-A27F-D29FEE287C52}">
      <dsp:nvSpPr>
        <dsp:cNvPr id="0" name=""/>
        <dsp:cNvSpPr/>
      </dsp:nvSpPr>
      <dsp:spPr>
        <a:xfrm>
          <a:off x="463451" y="2650875"/>
          <a:ext cx="832695" cy="471266"/>
        </a:xfrm>
        <a:prstGeom prst="roundRect">
          <a:avLst>
            <a:gd name="adj" fmla="val 10000"/>
          </a:avLst>
        </a:prstGeom>
        <a:solidFill>
          <a:schemeClr val="accent6">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39749E1-13E8-488F-BA39-ABC8EDE63787}">
      <dsp:nvSpPr>
        <dsp:cNvPr id="0" name=""/>
        <dsp:cNvSpPr/>
      </dsp:nvSpPr>
      <dsp:spPr>
        <a:xfrm>
          <a:off x="0" y="3239959"/>
          <a:ext cx="8208912" cy="58908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kern="1200" smtClean="0"/>
            <a:t>6. The sequence of operations or processes  is specific and predetermined.</a:t>
          </a:r>
          <a:endParaRPr lang="en-IN" sz="1400" kern="1200" dirty="0" smtClean="0"/>
        </a:p>
      </dsp:txBody>
      <dsp:txXfrm>
        <a:off x="1700690" y="3239959"/>
        <a:ext cx="6508221" cy="589083"/>
      </dsp:txXfrm>
    </dsp:sp>
    <dsp:sp modelId="{3CE30FD3-889E-489D-90AE-4C4DFD14B595}">
      <dsp:nvSpPr>
        <dsp:cNvPr id="0" name=""/>
        <dsp:cNvSpPr/>
      </dsp:nvSpPr>
      <dsp:spPr>
        <a:xfrm>
          <a:off x="463451" y="3298867"/>
          <a:ext cx="832695" cy="471266"/>
        </a:xfrm>
        <a:prstGeom prst="roundRect">
          <a:avLst>
            <a:gd name="adj" fmla="val 10000"/>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38E5285-0A9F-48F5-B38A-D31053A7E726}">
      <dsp:nvSpPr>
        <dsp:cNvPr id="0" name=""/>
        <dsp:cNvSpPr/>
      </dsp:nvSpPr>
      <dsp:spPr>
        <a:xfrm>
          <a:off x="0" y="3887950"/>
          <a:ext cx="8208912" cy="58908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kern="1200" smtClean="0"/>
            <a:t>7. Some  loss of materials  in processes  (due  to  chemical action,  evaporation,  etc.)  is unavoidable.</a:t>
          </a:r>
          <a:endParaRPr lang="en-IN" sz="1400" kern="1200" dirty="0" smtClean="0"/>
        </a:p>
      </dsp:txBody>
      <dsp:txXfrm>
        <a:off x="1700690" y="3887950"/>
        <a:ext cx="6508221" cy="589083"/>
      </dsp:txXfrm>
    </dsp:sp>
    <dsp:sp modelId="{CA942957-05FE-445A-AA4D-ECEC3B396DBD}">
      <dsp:nvSpPr>
        <dsp:cNvPr id="0" name=""/>
        <dsp:cNvSpPr/>
      </dsp:nvSpPr>
      <dsp:spPr>
        <a:xfrm>
          <a:off x="463451" y="3946859"/>
          <a:ext cx="832695" cy="471266"/>
        </a:xfrm>
        <a:prstGeom prst="roundRect">
          <a:avLst>
            <a:gd name="adj" fmla="val 10000"/>
          </a:avLst>
        </a:prstGeom>
        <a:solidFill>
          <a:schemeClr val="accent3">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9F3594-25F6-471A-8D7E-881A2C88FEC4}">
      <dsp:nvSpPr>
        <dsp:cNvPr id="0" name=""/>
        <dsp:cNvSpPr/>
      </dsp:nvSpPr>
      <dsp:spPr>
        <a:xfrm>
          <a:off x="0" y="4535942"/>
          <a:ext cx="8208912" cy="58908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IN" sz="1400" kern="1200" dirty="0" smtClean="0"/>
            <a:t>8. Processing of a raw materials may give rise to the production of several products. These  several products produced  from  the same  raw material may be  termed as joint products or by-products.</a:t>
          </a:r>
        </a:p>
      </dsp:txBody>
      <dsp:txXfrm>
        <a:off x="1700690" y="4535942"/>
        <a:ext cx="6508221" cy="589083"/>
      </dsp:txXfrm>
    </dsp:sp>
    <dsp:sp modelId="{F82D3723-F511-44B5-9566-B30C6D18D84D}">
      <dsp:nvSpPr>
        <dsp:cNvPr id="0" name=""/>
        <dsp:cNvSpPr/>
      </dsp:nvSpPr>
      <dsp:spPr>
        <a:xfrm>
          <a:off x="463451" y="4594850"/>
          <a:ext cx="832695" cy="471266"/>
        </a:xfrm>
        <a:prstGeom prst="roundRect">
          <a:avLst>
            <a:gd name="adj" fmla="val 10000"/>
          </a:avLst>
        </a:prstGeom>
        <a:solidFill>
          <a:schemeClr val="accent4">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2BBDD1-280B-4A78-BE1E-8A04352BDC06}">
      <dsp:nvSpPr>
        <dsp:cNvPr id="0" name=""/>
        <dsp:cNvSpPr/>
      </dsp:nvSpPr>
      <dsp:spPr>
        <a:xfrm>
          <a:off x="1526" y="2214"/>
          <a:ext cx="8421882" cy="90436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smtClean="0"/>
            <a:t>In brief, the objects of such  internal process profit are:</a:t>
          </a:r>
          <a:endParaRPr lang="en-US" sz="1600" kern="1200"/>
        </a:p>
      </dsp:txBody>
      <dsp:txXfrm>
        <a:off x="1526" y="2214"/>
        <a:ext cx="8421882" cy="904367"/>
      </dsp:txXfrm>
    </dsp:sp>
    <dsp:sp modelId="{CB5C0859-FAB2-48AB-A44B-C16484738A01}">
      <dsp:nvSpPr>
        <dsp:cNvPr id="0" name=""/>
        <dsp:cNvSpPr/>
      </dsp:nvSpPr>
      <dsp:spPr>
        <a:xfrm>
          <a:off x="1526" y="1179800"/>
          <a:ext cx="2348944" cy="162629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(a) To show whether the cost  in each process competes with  the market prices.</a:t>
          </a:r>
        </a:p>
      </dsp:txBody>
      <dsp:txXfrm>
        <a:off x="1526" y="1179800"/>
        <a:ext cx="2348944" cy="1626297"/>
      </dsp:txXfrm>
    </dsp:sp>
    <dsp:sp modelId="{D796FE51-B789-43EB-853C-4BDA216EDF48}">
      <dsp:nvSpPr>
        <dsp:cNvPr id="0" name=""/>
        <dsp:cNvSpPr/>
      </dsp:nvSpPr>
      <dsp:spPr>
        <a:xfrm>
          <a:off x="2547782" y="1179800"/>
          <a:ext cx="2348944" cy="162629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(b) To make each process stand on its own efficiency and economy.</a:t>
          </a:r>
        </a:p>
      </dsp:txBody>
      <dsp:txXfrm>
        <a:off x="2547782" y="1179800"/>
        <a:ext cx="2348944" cy="1626297"/>
      </dsp:txXfrm>
    </dsp:sp>
    <dsp:sp modelId="{0273D689-BAAE-449E-9FC0-AF6062055B5D}">
      <dsp:nvSpPr>
        <dsp:cNvPr id="0" name=""/>
        <dsp:cNvSpPr/>
      </dsp:nvSpPr>
      <dsp:spPr>
        <a:xfrm>
          <a:off x="5094038" y="1179800"/>
          <a:ext cx="3329370" cy="1626297"/>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IN" sz="1600" kern="1200" dirty="0" smtClean="0"/>
            <a:t>(c) To assist  in making decisions, such as  to buy a partly-processed material  rather than to process work internally or to sell a partly-processed product or to process it further.</a:t>
          </a:r>
        </a:p>
      </dsp:txBody>
      <dsp:txXfrm>
        <a:off x="5094038" y="1179800"/>
        <a:ext cx="3329370" cy="162629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0891475-9455-45F2-9874-32160DA47E13}">
      <dsp:nvSpPr>
        <dsp:cNvPr id="0" name=""/>
        <dsp:cNvSpPr/>
      </dsp:nvSpPr>
      <dsp:spPr>
        <a:xfrm>
          <a:off x="0" y="477396"/>
          <a:ext cx="7920880" cy="730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78E283-947F-4C06-A4E0-8A75D83D181A}">
      <dsp:nvSpPr>
        <dsp:cNvPr id="0" name=""/>
        <dsp:cNvSpPr/>
      </dsp:nvSpPr>
      <dsp:spPr>
        <a:xfrm>
          <a:off x="362395" y="49356"/>
          <a:ext cx="7557494" cy="856080"/>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711200">
            <a:lnSpc>
              <a:spcPct val="90000"/>
            </a:lnSpc>
            <a:spcBef>
              <a:spcPct val="0"/>
            </a:spcBef>
            <a:spcAft>
              <a:spcPct val="35000"/>
            </a:spcAft>
          </a:pPr>
          <a:r>
            <a:rPr lang="en-IN" sz="1600" kern="1200" smtClean="0"/>
            <a:t>Sometimes the output of a process may be partly sold and partly transferred to the next process for further processing. </a:t>
          </a:r>
          <a:endParaRPr lang="en-US" sz="1600" kern="1200"/>
        </a:p>
      </dsp:txBody>
      <dsp:txXfrm>
        <a:off x="362395" y="49356"/>
        <a:ext cx="7557494" cy="856080"/>
      </dsp:txXfrm>
    </dsp:sp>
    <dsp:sp modelId="{1A232727-53D3-4396-8983-FF69096A5B3B}">
      <dsp:nvSpPr>
        <dsp:cNvPr id="0" name=""/>
        <dsp:cNvSpPr/>
      </dsp:nvSpPr>
      <dsp:spPr>
        <a:xfrm>
          <a:off x="0" y="1792836"/>
          <a:ext cx="7920880" cy="7308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8B67378-E378-49E2-A1A0-1A2FD34D8C50}">
      <dsp:nvSpPr>
        <dsp:cNvPr id="0" name=""/>
        <dsp:cNvSpPr/>
      </dsp:nvSpPr>
      <dsp:spPr>
        <a:xfrm>
          <a:off x="362395" y="1364796"/>
          <a:ext cx="7557494" cy="856080"/>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711200">
            <a:lnSpc>
              <a:spcPct val="90000"/>
            </a:lnSpc>
            <a:spcBef>
              <a:spcPct val="0"/>
            </a:spcBef>
            <a:spcAft>
              <a:spcPct val="35000"/>
            </a:spcAft>
          </a:pPr>
          <a:r>
            <a:rPr lang="en-IN" sz="1600" kern="1200" dirty="0" smtClean="0"/>
            <a:t>For example, in a textile mill, part of the output of a spinning process may be  sold and  the  remaining output  is passed on  to  the weaving process  for further processing. </a:t>
          </a:r>
        </a:p>
      </dsp:txBody>
      <dsp:txXfrm>
        <a:off x="362395" y="1364796"/>
        <a:ext cx="7557494" cy="856080"/>
      </dsp:txXfrm>
    </dsp:sp>
    <dsp:sp modelId="{8D460BAE-84FF-4ABD-AD3F-7DB98147FB1A}">
      <dsp:nvSpPr>
        <dsp:cNvPr id="0" name=""/>
        <dsp:cNvSpPr/>
      </dsp:nvSpPr>
      <dsp:spPr>
        <a:xfrm>
          <a:off x="0" y="3108276"/>
          <a:ext cx="7920880" cy="730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99A08D7-710E-46FC-9B8B-03E154B390B2}">
      <dsp:nvSpPr>
        <dsp:cNvPr id="0" name=""/>
        <dsp:cNvSpPr/>
      </dsp:nvSpPr>
      <dsp:spPr>
        <a:xfrm>
          <a:off x="362395" y="2680235"/>
          <a:ext cx="7557494" cy="85608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9573" tIns="0" rIns="209573" bIns="0" numCol="1" spcCol="1270" anchor="ctr" anchorCtr="0">
          <a:noAutofit/>
        </a:bodyPr>
        <a:lstStyle/>
        <a:p>
          <a:pPr lvl="0" algn="l" defTabSz="711200">
            <a:lnSpc>
              <a:spcPct val="90000"/>
            </a:lnSpc>
            <a:spcBef>
              <a:spcPct val="0"/>
            </a:spcBef>
            <a:spcAft>
              <a:spcPct val="35000"/>
            </a:spcAft>
          </a:pPr>
          <a:r>
            <a:rPr lang="en-IN" sz="1600" kern="1200" dirty="0" smtClean="0"/>
            <a:t>A part of  the output so sold will contain an element of profit or  loss which will be  revealed  in  the Process Account. But when a part of  the output  is sent  to warehouse for sale, it  is at cost and does not contain an element of profit or  loss.</a:t>
          </a:r>
        </a:p>
      </dsp:txBody>
      <dsp:txXfrm>
        <a:off x="362395" y="2680235"/>
        <a:ext cx="7557494" cy="85608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E3DEE7-1ED0-4A1D-955B-434F08AB3AD9}">
      <dsp:nvSpPr>
        <dsp:cNvPr id="0" name=""/>
        <dsp:cNvSpPr/>
      </dsp:nvSpPr>
      <dsp:spPr>
        <a:xfrm>
          <a:off x="2397616" y="1105553"/>
          <a:ext cx="518875" cy="91440"/>
        </a:xfrm>
        <a:custGeom>
          <a:avLst/>
          <a:gdLst/>
          <a:ahLst/>
          <a:cxnLst/>
          <a:rect l="0" t="0" r="0" b="0"/>
          <a:pathLst>
            <a:path>
              <a:moveTo>
                <a:pt x="0" y="45720"/>
              </a:moveTo>
              <a:lnTo>
                <a:pt x="518875" y="45720"/>
              </a:lnTo>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2643317" y="1148522"/>
        <a:ext cx="27473" cy="5500"/>
      </dsp:txXfrm>
    </dsp:sp>
    <dsp:sp modelId="{0851655D-CDBA-4B51-8C74-65E1D77A37B5}">
      <dsp:nvSpPr>
        <dsp:cNvPr id="0" name=""/>
        <dsp:cNvSpPr/>
      </dsp:nvSpPr>
      <dsp:spPr>
        <a:xfrm>
          <a:off x="10392" y="43981"/>
          <a:ext cx="2389023" cy="2214582"/>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IN" sz="1600" kern="1200" dirty="0" smtClean="0"/>
            <a:t>Find out  the  total  cost  (net)  for  each  element of  cost,  i.e., material,  labour  and overheads. Scrap value of normal loss  is deducted from the material cost.</a:t>
          </a:r>
          <a:endParaRPr lang="en-IN" sz="1600" kern="1200" dirty="0"/>
        </a:p>
      </dsp:txBody>
      <dsp:txXfrm>
        <a:off x="10392" y="43981"/>
        <a:ext cx="2389023" cy="2214582"/>
      </dsp:txXfrm>
    </dsp:sp>
    <dsp:sp modelId="{C18C1EDC-D203-46DB-B895-DFBFDF635516}">
      <dsp:nvSpPr>
        <dsp:cNvPr id="0" name=""/>
        <dsp:cNvSpPr/>
      </dsp:nvSpPr>
      <dsp:spPr>
        <a:xfrm>
          <a:off x="5336115" y="1105553"/>
          <a:ext cx="518875" cy="91440"/>
        </a:xfrm>
        <a:custGeom>
          <a:avLst/>
          <a:gdLst/>
          <a:ahLst/>
          <a:cxnLst/>
          <a:rect l="0" t="0" r="0" b="0"/>
          <a:pathLst>
            <a:path>
              <a:moveTo>
                <a:pt x="0" y="45720"/>
              </a:moveTo>
              <a:lnTo>
                <a:pt x="518875" y="45720"/>
              </a:lnTo>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IN" sz="500" kern="1200"/>
        </a:p>
      </dsp:txBody>
      <dsp:txXfrm>
        <a:off x="5581816" y="1148522"/>
        <a:ext cx="27473" cy="5500"/>
      </dsp:txXfrm>
    </dsp:sp>
    <dsp:sp modelId="{9A4738CF-4E73-4A63-8A3F-065A520E1E68}">
      <dsp:nvSpPr>
        <dsp:cNvPr id="0" name=""/>
        <dsp:cNvSpPr/>
      </dsp:nvSpPr>
      <dsp:spPr>
        <a:xfrm>
          <a:off x="2948892" y="43981"/>
          <a:ext cx="2389023" cy="2214582"/>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IN" sz="1600" kern="1200" dirty="0" smtClean="0"/>
            <a:t>Ascertain the cost per unit of equivalent production separately for each element of cost. This is done by dividing the total cost of each element by the respective number of equivalent units.</a:t>
          </a:r>
          <a:endParaRPr lang="en-IN" sz="1600" kern="1200" dirty="0"/>
        </a:p>
      </dsp:txBody>
      <dsp:txXfrm>
        <a:off x="2948892" y="43981"/>
        <a:ext cx="2389023" cy="2214582"/>
      </dsp:txXfrm>
    </dsp:sp>
    <dsp:sp modelId="{9596CE6D-4E86-4189-A9FC-421FB08DD56A}">
      <dsp:nvSpPr>
        <dsp:cNvPr id="0" name=""/>
        <dsp:cNvSpPr/>
      </dsp:nvSpPr>
      <dsp:spPr>
        <a:xfrm>
          <a:off x="5887391" y="43981"/>
          <a:ext cx="2389023" cy="2214582"/>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IN" sz="1600" kern="1200" dirty="0" smtClean="0"/>
            <a:t>At this rate of cost per unit, ascertain the value of finished production and work-in-progress.</a:t>
          </a:r>
          <a:endParaRPr lang="en-IN" sz="1600" kern="1200" dirty="0"/>
        </a:p>
      </dsp:txBody>
      <dsp:txXfrm>
        <a:off x="5887391" y="43981"/>
        <a:ext cx="2389023" cy="221458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EB91B7A-F236-4A8E-8B2E-06A0F4D65A0D}">
      <dsp:nvSpPr>
        <dsp:cNvPr id="0" name=""/>
        <dsp:cNvSpPr/>
      </dsp:nvSpPr>
      <dsp:spPr>
        <a:xfrm>
          <a:off x="0" y="0"/>
          <a:ext cx="4680519" cy="4680519"/>
        </a:xfrm>
        <a:prstGeom prst="pie">
          <a:avLst>
            <a:gd name="adj1" fmla="val 5400000"/>
            <a:gd name="adj2" fmla="val 162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C35F837-BE87-4221-9534-38823825E731}">
      <dsp:nvSpPr>
        <dsp:cNvPr id="0" name=""/>
        <dsp:cNvSpPr/>
      </dsp:nvSpPr>
      <dsp:spPr>
        <a:xfrm>
          <a:off x="2340259" y="0"/>
          <a:ext cx="6012668" cy="4680519"/>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N" sz="1500" b="1" kern="1200" smtClean="0"/>
            <a:t>Normal Loss-</a:t>
          </a:r>
          <a:r>
            <a:rPr lang="en-IN" sz="1500" kern="1200" smtClean="0"/>
            <a:t>Equivalent units of normal  loss are  taken as nil.  In other words, normal loss is not added in the equivalent production. However, realizable value of normal scrap is deducted  from  the  cost of material  so  as  to  calculate  the net material  cost. This  net material cost becomes the basis of calculating the material cost per unit  in  the statement of cost.</a:t>
          </a:r>
          <a:endParaRPr lang="en-US" sz="1500" kern="1200"/>
        </a:p>
      </dsp:txBody>
      <dsp:txXfrm>
        <a:off x="2340259" y="0"/>
        <a:ext cx="6012668" cy="1404159"/>
      </dsp:txXfrm>
    </dsp:sp>
    <dsp:sp modelId="{BB6B4999-7E18-4AF6-B68E-49B1802C0DEF}">
      <dsp:nvSpPr>
        <dsp:cNvPr id="0" name=""/>
        <dsp:cNvSpPr/>
      </dsp:nvSpPr>
      <dsp:spPr>
        <a:xfrm>
          <a:off x="819092" y="1404159"/>
          <a:ext cx="3042334" cy="3042334"/>
        </a:xfrm>
        <a:prstGeom prst="pie">
          <a:avLst>
            <a:gd name="adj1" fmla="val 5400000"/>
            <a:gd name="adj2" fmla="val 162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707045-00B2-47A0-8409-8587C34BEDDE}">
      <dsp:nvSpPr>
        <dsp:cNvPr id="0" name=""/>
        <dsp:cNvSpPr/>
      </dsp:nvSpPr>
      <dsp:spPr>
        <a:xfrm>
          <a:off x="2340259" y="1404159"/>
          <a:ext cx="6012668" cy="3042334"/>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N" sz="1500" b="1" kern="1200" dirty="0" smtClean="0"/>
            <a:t>Abnormal Loss-</a:t>
          </a:r>
          <a:r>
            <a:rPr lang="en-IN" sz="1500" kern="1200" dirty="0" smtClean="0"/>
            <a:t>This is treated as if this were good production lost. Abnormal loss, thus, is added  to  equivalent production with due  consideration  to  its degree of  completion. Unless the degree of completion is specified, it may be assumed that abnormal loss units are 100% complete in respect of all elements of cost.</a:t>
          </a:r>
        </a:p>
      </dsp:txBody>
      <dsp:txXfrm>
        <a:off x="2340259" y="1404159"/>
        <a:ext cx="6012668" cy="1404154"/>
      </dsp:txXfrm>
    </dsp:sp>
    <dsp:sp modelId="{428D03E7-D9FC-4E0C-A4CD-D6B78887B3BD}">
      <dsp:nvSpPr>
        <dsp:cNvPr id="0" name=""/>
        <dsp:cNvSpPr/>
      </dsp:nvSpPr>
      <dsp:spPr>
        <a:xfrm>
          <a:off x="1638182" y="2808313"/>
          <a:ext cx="1404154" cy="1404154"/>
        </a:xfrm>
        <a:prstGeom prst="pie">
          <a:avLst>
            <a:gd name="adj1" fmla="val 54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6279AC-EB92-403E-9BFC-EA03FF8952A9}">
      <dsp:nvSpPr>
        <dsp:cNvPr id="0" name=""/>
        <dsp:cNvSpPr/>
      </dsp:nvSpPr>
      <dsp:spPr>
        <a:xfrm>
          <a:off x="2340259" y="2808313"/>
          <a:ext cx="6012668" cy="1404154"/>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IN" sz="1500" b="1" kern="1200" smtClean="0"/>
            <a:t>Abnormal Gain-</a:t>
          </a:r>
          <a:r>
            <a:rPr lang="en-IN" sz="1500" kern="1200" smtClean="0"/>
            <a:t>Units of abnormal gain are represented by good finished production. It is therefore, always taken as 100% complete in respect of all elements of cost, i.e., material, labour and overheads. Abnormal gain is deducted to obtain equivalent production.</a:t>
          </a:r>
          <a:endParaRPr lang="en-IN" sz="1500" kern="1200" dirty="0" smtClean="0"/>
        </a:p>
      </dsp:txBody>
      <dsp:txXfrm>
        <a:off x="2340259" y="2808313"/>
        <a:ext cx="6012668" cy="1404154"/>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ADAC8C-3F92-443C-B144-78CBD66A9742}">
      <dsp:nvSpPr>
        <dsp:cNvPr id="0" name=""/>
        <dsp:cNvSpPr/>
      </dsp:nvSpPr>
      <dsp:spPr>
        <a:xfrm>
          <a:off x="1199964" y="0"/>
          <a:ext cx="5112568" cy="5112568"/>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B68F4B1-213A-4412-81DF-81EED85B6EA6}">
      <dsp:nvSpPr>
        <dsp:cNvPr id="0" name=""/>
        <dsp:cNvSpPr/>
      </dsp:nvSpPr>
      <dsp:spPr>
        <a:xfrm>
          <a:off x="1152119" y="485693"/>
          <a:ext cx="2483783" cy="199390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t>Use FIFO -  </a:t>
          </a:r>
          <a:r>
            <a:rPr lang="en-IN" sz="1400" kern="1200" dirty="0" smtClean="0"/>
            <a:t>If  the  cost of  the opening work-in-progress  in one  lump  sum  figure and the stage of completion  is given. </a:t>
          </a:r>
          <a:endParaRPr lang="en-US" sz="1400" kern="1200" dirty="0"/>
        </a:p>
      </dsp:txBody>
      <dsp:txXfrm>
        <a:off x="1152119" y="485693"/>
        <a:ext cx="2483783" cy="1993901"/>
      </dsp:txXfrm>
    </dsp:sp>
    <dsp:sp modelId="{B4266BE5-BA0F-4526-95BB-22E2A855557B}">
      <dsp:nvSpPr>
        <dsp:cNvPr id="0" name=""/>
        <dsp:cNvSpPr/>
      </dsp:nvSpPr>
      <dsp:spPr>
        <a:xfrm>
          <a:off x="3971123" y="485693"/>
          <a:ext cx="2293564" cy="1993901"/>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t>Use Average -</a:t>
          </a:r>
          <a:r>
            <a:rPr lang="en-IN" sz="1400" kern="1200" dirty="0" smtClean="0"/>
            <a:t> If the cost of opening work-in-progress is given in terms of materials, labour and overhead but the stage of completion  is not given.</a:t>
          </a:r>
        </a:p>
      </dsp:txBody>
      <dsp:txXfrm>
        <a:off x="3971123" y="485693"/>
        <a:ext cx="2293564" cy="1993901"/>
      </dsp:txXfrm>
    </dsp:sp>
    <dsp:sp modelId="{7F3226F4-06DE-468C-BCEA-05245C2F4C67}">
      <dsp:nvSpPr>
        <dsp:cNvPr id="0" name=""/>
        <dsp:cNvSpPr/>
      </dsp:nvSpPr>
      <dsp:spPr>
        <a:xfrm>
          <a:off x="1152119" y="2632972"/>
          <a:ext cx="2483783" cy="1993901"/>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t>FIFO or Average-Your Choice -</a:t>
          </a:r>
          <a:r>
            <a:rPr lang="en-IN" sz="1400" kern="1200" dirty="0" smtClean="0"/>
            <a:t> If the degree of completion and the cost in terms of materials, labour and overheads of the opening work-in-progress are given, then one has a choice between FIFO and Average methods.</a:t>
          </a:r>
        </a:p>
      </dsp:txBody>
      <dsp:txXfrm>
        <a:off x="1152119" y="2632972"/>
        <a:ext cx="2483783" cy="1993901"/>
      </dsp:txXfrm>
    </dsp:sp>
    <dsp:sp modelId="{DEB485AE-F5B6-44A8-AFD0-5714F4F87AF1}">
      <dsp:nvSpPr>
        <dsp:cNvPr id="0" name=""/>
        <dsp:cNvSpPr/>
      </dsp:nvSpPr>
      <dsp:spPr>
        <a:xfrm>
          <a:off x="3971123" y="2632972"/>
          <a:ext cx="2293564" cy="1993901"/>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kern="1200" dirty="0" smtClean="0"/>
            <a:t>Where  the question specifies a method to be followed,  then that method must be followed.</a:t>
          </a:r>
        </a:p>
      </dsp:txBody>
      <dsp:txXfrm>
        <a:off x="3971123" y="2632972"/>
        <a:ext cx="2293564" cy="1993901"/>
      </dsp:txXfrm>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D265E1-0BF2-4B8D-AEBD-A7D1A437993C}" type="datetimeFigureOut">
              <a:rPr lang="en-US" smtClean="0"/>
              <a:pPr/>
              <a:t>3/1/2016</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F530F1-2519-4F74-998B-E15094999837}"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3</a:t>
            </a:fld>
            <a:endParaRPr lang="en-IN"/>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16</a:t>
            </a:fld>
            <a:endParaRPr lang="en-I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17</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4</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7C30D8-6DE9-406B-B585-6F3218F3CC0C}"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10</a:t>
            </a:fld>
            <a:endParaRPr lang="en-I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11</a:t>
            </a:fld>
            <a:endParaRPr lang="en-I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12</a:t>
            </a:fld>
            <a:endParaRPr lang="en-I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13</a:t>
            </a:fld>
            <a:endParaRPr lang="en-I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14</a:t>
            </a:fld>
            <a:endParaRPr lang="en-I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A5F530F1-2519-4F74-998B-E15094999837}" type="slidenum">
              <a:rPr lang="en-IN" smtClean="0"/>
              <a:pPr/>
              <a:t>15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F404512-4E39-4A0A-BF94-0A07AC3C5B85}" type="datetimeFigureOut">
              <a:rPr lang="en-US" smtClean="0"/>
              <a:pPr/>
              <a:t>3/1/2016</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79FF315F-CD30-4B11-ACB0-39BB6D8F9664}"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04512-4E39-4A0A-BF94-0A07AC3C5B85}" type="datetimeFigureOut">
              <a:rPr lang="en-US" smtClean="0"/>
              <a:pPr/>
              <a:t>3/1/2016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FF315F-CD30-4B11-ACB0-39BB6D8F96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F404512-4E39-4A0A-BF94-0A07AC3C5B85}" type="datetimeFigureOut">
              <a:rPr lang="en-US" smtClean="0"/>
              <a:pPr/>
              <a:t>3/1/2016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FF315F-CD30-4B11-ACB0-39BB6D8F96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F404512-4E39-4A0A-BF94-0A07AC3C5B85}" type="datetimeFigureOut">
              <a:rPr lang="en-US" smtClean="0"/>
              <a:pPr/>
              <a:t>3/1/2016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79FF315F-CD30-4B11-ACB0-39BB6D8F9664}"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F404512-4E39-4A0A-BF94-0A07AC3C5B85}" type="datetimeFigureOut">
              <a:rPr lang="en-US" smtClean="0"/>
              <a:pPr/>
              <a:t>3/1/2016</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79FF315F-CD30-4B11-ACB0-39BB6D8F9664}"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F404512-4E39-4A0A-BF94-0A07AC3C5B85}" type="datetimeFigureOut">
              <a:rPr lang="en-US" smtClean="0"/>
              <a:pPr/>
              <a:t>3/1/2016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FF315F-CD30-4B11-ACB0-39BB6D8F9664}"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F404512-4E39-4A0A-BF94-0A07AC3C5B85}" type="datetimeFigureOut">
              <a:rPr lang="en-US" smtClean="0"/>
              <a:pPr/>
              <a:t>3/1/2016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79FF315F-CD30-4B11-ACB0-39BB6D8F9664}"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F404512-4E39-4A0A-BF94-0A07AC3C5B85}" type="datetimeFigureOut">
              <a:rPr lang="en-US" smtClean="0"/>
              <a:pPr/>
              <a:t>3/1/2016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79FF315F-CD30-4B11-ACB0-39BB6D8F96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404512-4E39-4A0A-BF94-0A07AC3C5B85}" type="datetimeFigureOut">
              <a:rPr lang="en-US" smtClean="0"/>
              <a:pPr/>
              <a:t>3/1/2016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79FF315F-CD30-4B11-ACB0-39BB6D8F96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404512-4E39-4A0A-BF94-0A07AC3C5B85}" type="datetimeFigureOut">
              <a:rPr lang="en-US" smtClean="0"/>
              <a:pPr/>
              <a:t>3/1/2016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79FF315F-CD30-4B11-ACB0-39BB6D8F9664}"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F404512-4E39-4A0A-BF94-0A07AC3C5B85}" type="datetimeFigureOut">
              <a:rPr lang="en-US" smtClean="0"/>
              <a:pPr/>
              <a:t>3/1/2016</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79FF315F-CD30-4B11-ACB0-39BB6D8F9664}"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EF404512-4E39-4A0A-BF94-0A07AC3C5B85}" type="datetimeFigureOut">
              <a:rPr lang="en-US" smtClean="0"/>
              <a:pPr/>
              <a:t>3/1/2016</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9FF315F-CD30-4B11-ACB0-39BB6D8F9664}"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4009" r:id="rId1"/>
    <p:sldLayoutId id="2147484010" r:id="rId2"/>
    <p:sldLayoutId id="2147484011" r:id="rId3"/>
    <p:sldLayoutId id="2147484012" r:id="rId4"/>
    <p:sldLayoutId id="2147484013" r:id="rId5"/>
    <p:sldLayoutId id="2147484014" r:id="rId6"/>
    <p:sldLayoutId id="2147484015" r:id="rId7"/>
    <p:sldLayoutId id="2147484016" r:id="rId8"/>
    <p:sldLayoutId id="2147484017" r:id="rId9"/>
    <p:sldLayoutId id="2147484018" r:id="rId10"/>
    <p:sldLayoutId id="21474840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5.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9.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10.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1"/>
                </a:solidFill>
              </a:rPr>
              <a:t>Chapter 8</a:t>
            </a:r>
            <a:endParaRPr lang="en-IN" dirty="0">
              <a:solidFill>
                <a:schemeClr val="tx1"/>
              </a:solidFill>
            </a:endParaRPr>
          </a:p>
        </p:txBody>
      </p:sp>
      <p:sp>
        <p:nvSpPr>
          <p:cNvPr id="2" name="Title 1"/>
          <p:cNvSpPr>
            <a:spLocks noGrp="1"/>
          </p:cNvSpPr>
          <p:nvPr>
            <p:ph type="ctrTitle"/>
          </p:nvPr>
        </p:nvSpPr>
        <p:spPr/>
        <p:txBody>
          <a:bodyPr>
            <a:normAutofit/>
          </a:bodyPr>
          <a:lstStyle/>
          <a:p>
            <a:r>
              <a:rPr lang="en-IN" dirty="0" smtClean="0">
                <a:solidFill>
                  <a:schemeClr val="tx1"/>
                </a:solidFill>
              </a:rPr>
              <a:t>PROCESS COSTING</a:t>
            </a:r>
            <a:endParaRPr lang="en-IN"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1412776"/>
            <a:ext cx="9144000" cy="1143000"/>
          </a:xfrm>
        </p:spPr>
        <p:txBody>
          <a:bodyPr>
            <a:noAutofit/>
          </a:bodyPr>
          <a:lstStyle/>
          <a:p>
            <a:pPr algn="ctr"/>
            <a:r>
              <a:rPr lang="en-IN" sz="4100" b="1" kern="100" cap="all" dirty="0" smtClean="0"/>
              <a:t>When Output of is Partly Sold and Partly Transferred to the  Next Process</a:t>
            </a:r>
            <a:endParaRPr lang="en-IN" sz="4100" b="1" kern="100" cap="all" dirty="0"/>
          </a:p>
        </p:txBody>
      </p:sp>
      <p:graphicFrame>
        <p:nvGraphicFramePr>
          <p:cNvPr id="5" name="Diagram 4"/>
          <p:cNvGraphicFramePr/>
          <p:nvPr/>
        </p:nvGraphicFramePr>
        <p:xfrm>
          <a:off x="683568" y="2708920"/>
          <a:ext cx="7920880" cy="38884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57158" y="842020"/>
            <a:ext cx="8358246" cy="1143000"/>
          </a:xfrm>
        </p:spPr>
        <p:txBody>
          <a:bodyPr>
            <a:noAutofit/>
          </a:bodyPr>
          <a:lstStyle/>
          <a:p>
            <a:pPr algn="ctr"/>
            <a:r>
              <a:rPr lang="pt-BR" sz="4500" b="1" kern="100" cap="all" dirty="0" smtClean="0"/>
              <a:t>WORK-IN-PROGRESS</a:t>
            </a:r>
            <a:br>
              <a:rPr lang="pt-BR" sz="4500" b="1" kern="100" cap="all" dirty="0" smtClean="0"/>
            </a:br>
            <a:r>
              <a:rPr lang="pt-BR" sz="4500" b="1" kern="100" cap="all" dirty="0" smtClean="0"/>
              <a:t>(EQUIVALENT PRODUCTION )</a:t>
            </a:r>
            <a:endParaRPr lang="en-IN" sz="4500" b="1" kern="100" cap="all" dirty="0"/>
          </a:p>
        </p:txBody>
      </p:sp>
      <p:sp>
        <p:nvSpPr>
          <p:cNvPr id="4" name="Rectangle 3"/>
          <p:cNvSpPr/>
          <p:nvPr/>
        </p:nvSpPr>
        <p:spPr>
          <a:xfrm>
            <a:off x="467544" y="3497188"/>
            <a:ext cx="8064896" cy="135421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342900" algn="just">
              <a:spcAft>
                <a:spcPts val="1200"/>
              </a:spcAft>
            </a:pPr>
            <a:r>
              <a:rPr lang="en-IN" b="1" dirty="0" smtClean="0"/>
              <a:t>Equivalent Production</a:t>
            </a:r>
          </a:p>
          <a:p>
            <a:pPr indent="-342900" algn="just">
              <a:spcAft>
                <a:spcPts val="1200"/>
              </a:spcAft>
            </a:pPr>
            <a:r>
              <a:rPr lang="en-IN" dirty="0" smtClean="0"/>
              <a:t>Equivalent production represents the production of a process in terms of completed units. Work-in-progress  at  the  end  of  an  accounting  period  are  converted  into  equivalent completed units. </a:t>
            </a:r>
          </a:p>
        </p:txBody>
      </p:sp>
      <p:pic>
        <p:nvPicPr>
          <p:cNvPr id="4098" name="Picture 2"/>
          <p:cNvPicPr>
            <a:picLocks noChangeAspect="1" noChangeArrowheads="1"/>
          </p:cNvPicPr>
          <p:nvPr/>
        </p:nvPicPr>
        <p:blipFill>
          <a:blip r:embed="rId3" cstate="print"/>
          <a:srcRect/>
          <a:stretch>
            <a:fillRect/>
          </a:stretch>
        </p:blipFill>
        <p:spPr bwMode="auto">
          <a:xfrm>
            <a:off x="1259632" y="5081364"/>
            <a:ext cx="6486525" cy="723900"/>
          </a:xfrm>
          <a:prstGeom prst="rect">
            <a:avLst/>
          </a:prstGeom>
          <a:noFill/>
          <a:ln w="9525">
            <a:noFill/>
            <a:miter lim="800000"/>
            <a:headEnd/>
            <a:tailEnd/>
          </a:ln>
          <a:effectLst/>
        </p:spPr>
      </p:pic>
      <p:sp>
        <p:nvSpPr>
          <p:cNvPr id="5" name="Rectangle 4"/>
          <p:cNvSpPr/>
          <p:nvPr/>
        </p:nvSpPr>
        <p:spPr>
          <a:xfrm>
            <a:off x="467544" y="2129036"/>
            <a:ext cx="8064896" cy="120032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indent="-342900" algn="just">
              <a:spcAft>
                <a:spcPts val="1200"/>
              </a:spcAft>
            </a:pPr>
            <a:r>
              <a:rPr lang="en-IN" dirty="0" smtClean="0"/>
              <a:t>Process  costing mainly  deals with  continuous  type  of production. At  the  end of the accounting period, there may be some work-in-progress, i.e., semi-finished goods may be in the pipeline. The valuation of such work-in-progress is done in terms of equivalent or effective production.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557808"/>
            <a:ext cx="8358246" cy="1143000"/>
          </a:xfrm>
        </p:spPr>
        <p:txBody>
          <a:bodyPr>
            <a:noAutofit/>
          </a:bodyPr>
          <a:lstStyle/>
          <a:p>
            <a:pPr algn="ctr"/>
            <a:r>
              <a:rPr lang="en-IN" sz="4500" b="1" kern="100" cap="all" dirty="0" smtClean="0"/>
              <a:t>Evaluation of Equivalent   Production</a:t>
            </a:r>
            <a:endParaRPr lang="en-IN" sz="4500" b="1" kern="100" cap="all" dirty="0"/>
          </a:p>
        </p:txBody>
      </p:sp>
      <p:sp>
        <p:nvSpPr>
          <p:cNvPr id="4" name="Rectangle 3"/>
          <p:cNvSpPr/>
          <p:nvPr/>
        </p:nvSpPr>
        <p:spPr>
          <a:xfrm>
            <a:off x="395536" y="4093909"/>
            <a:ext cx="8215370" cy="243143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342900" algn="just">
              <a:spcAft>
                <a:spcPts val="1200"/>
              </a:spcAft>
            </a:pPr>
            <a:r>
              <a:rPr lang="en-IN" sz="1600" dirty="0" smtClean="0"/>
              <a:t>For  the purpose  of  computation  of  equivalent production  and  its  evaluation,  the following three statements are generally prepared:</a:t>
            </a:r>
          </a:p>
          <a:p>
            <a:pPr indent="-342900" algn="just">
              <a:spcAft>
                <a:spcPts val="1200"/>
              </a:spcAft>
            </a:pPr>
            <a:r>
              <a:rPr lang="en-IN" sz="1600" dirty="0" smtClean="0"/>
              <a:t>(a) Statement of equivalent production</a:t>
            </a:r>
          </a:p>
          <a:p>
            <a:pPr indent="-342900" algn="just">
              <a:spcAft>
                <a:spcPts val="1200"/>
              </a:spcAft>
            </a:pPr>
            <a:r>
              <a:rPr lang="en-IN" sz="1600" dirty="0" smtClean="0"/>
              <a:t>(b) Statement of cost (per unit)</a:t>
            </a:r>
          </a:p>
          <a:p>
            <a:pPr indent="-342900" algn="just">
              <a:spcAft>
                <a:spcPts val="1200"/>
              </a:spcAft>
            </a:pPr>
            <a:r>
              <a:rPr lang="en-IN" sz="1600" dirty="0" smtClean="0"/>
              <a:t>(c) Statement of evaluation</a:t>
            </a:r>
          </a:p>
          <a:p>
            <a:pPr indent="-342900" algn="just">
              <a:spcAft>
                <a:spcPts val="1200"/>
              </a:spcAft>
            </a:pPr>
            <a:r>
              <a:rPr lang="en-IN" sz="1600" dirty="0" smtClean="0"/>
              <a:t>These three statements may also be combined in one comprehensive statement called </a:t>
            </a:r>
            <a:r>
              <a:rPr lang="en-IN" sz="1600" b="1" u="sng" dirty="0" smtClean="0"/>
              <a:t>‘Statement of Production, Cost and Evaluation.’</a:t>
            </a:r>
          </a:p>
        </p:txBody>
      </p:sp>
      <p:graphicFrame>
        <p:nvGraphicFramePr>
          <p:cNvPr id="5" name="Diagram 4"/>
          <p:cNvGraphicFramePr/>
          <p:nvPr/>
        </p:nvGraphicFramePr>
        <p:xfrm>
          <a:off x="428596" y="1573629"/>
          <a:ext cx="8286808" cy="23025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428596" y="214290"/>
            <a:ext cx="8358246" cy="903036"/>
          </a:xfrm>
        </p:spPr>
        <p:txBody>
          <a:bodyPr>
            <a:noAutofit/>
          </a:bodyPr>
          <a:lstStyle/>
          <a:p>
            <a:pPr algn="ctr"/>
            <a:r>
              <a:rPr lang="en-IN" b="1" kern="100" cap="all" dirty="0" smtClean="0"/>
              <a:t>Equivalent Production</a:t>
            </a:r>
            <a:endParaRPr lang="en-IN" b="1" kern="100" cap="all" dirty="0"/>
          </a:p>
        </p:txBody>
      </p:sp>
      <p:sp>
        <p:nvSpPr>
          <p:cNvPr id="4" name="Rectangle 3"/>
          <p:cNvSpPr/>
          <p:nvPr/>
        </p:nvSpPr>
        <p:spPr>
          <a:xfrm>
            <a:off x="357158" y="1357298"/>
            <a:ext cx="8215370" cy="369332"/>
          </a:xfrm>
          <a:prstGeom prst="rect">
            <a:avLst/>
          </a:prstGeom>
        </p:spPr>
        <p:txBody>
          <a:bodyPr wrap="square">
            <a:spAutoFit/>
          </a:bodyPr>
          <a:lstStyle/>
          <a:p>
            <a:pPr indent="-342900" algn="ctr">
              <a:spcAft>
                <a:spcPts val="600"/>
              </a:spcAft>
            </a:pPr>
            <a:r>
              <a:rPr lang="en-IN" b="1" dirty="0" smtClean="0"/>
              <a:t>When  there is no opening stock and with process loss</a:t>
            </a:r>
          </a:p>
        </p:txBody>
      </p:sp>
      <p:graphicFrame>
        <p:nvGraphicFramePr>
          <p:cNvPr id="5" name="Diagram 4"/>
          <p:cNvGraphicFramePr/>
          <p:nvPr/>
        </p:nvGraphicFramePr>
        <p:xfrm>
          <a:off x="395536" y="1891752"/>
          <a:ext cx="8352928" cy="468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60648"/>
            <a:ext cx="9144000" cy="1143000"/>
          </a:xfrm>
        </p:spPr>
        <p:txBody>
          <a:bodyPr>
            <a:noAutofit/>
          </a:bodyPr>
          <a:lstStyle/>
          <a:p>
            <a:pPr algn="ctr"/>
            <a:r>
              <a:rPr lang="en-IN" sz="4500" b="1" kern="100" cap="all" dirty="0" smtClean="0"/>
              <a:t>Equivalent Production(CONTD.)</a:t>
            </a:r>
            <a:endParaRPr lang="en-IN" sz="4500" b="1" kern="100" cap="all" dirty="0"/>
          </a:p>
        </p:txBody>
      </p:sp>
      <p:sp>
        <p:nvSpPr>
          <p:cNvPr id="4" name="Rectangle 3"/>
          <p:cNvSpPr/>
          <p:nvPr/>
        </p:nvSpPr>
        <p:spPr>
          <a:xfrm>
            <a:off x="323528" y="1484784"/>
            <a:ext cx="8215370" cy="1477328"/>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pPr indent="-342900" algn="just">
              <a:spcAft>
                <a:spcPts val="600"/>
              </a:spcAft>
            </a:pPr>
            <a:r>
              <a:rPr lang="en-IN" sz="1600" b="1" dirty="0" smtClean="0"/>
              <a:t>When there is opening as well as closing stock of work-in-progress </a:t>
            </a:r>
          </a:p>
          <a:p>
            <a:pPr indent="-342900" algn="just">
              <a:spcAft>
                <a:spcPts val="600"/>
              </a:spcAft>
            </a:pPr>
            <a:r>
              <a:rPr lang="en-IN" sz="1600" dirty="0" smtClean="0"/>
              <a:t>In such a case there are two methods of calculating equivalent production:</a:t>
            </a:r>
          </a:p>
          <a:p>
            <a:pPr indent="-342900" algn="just">
              <a:spcAft>
                <a:spcPts val="600"/>
              </a:spcAft>
            </a:pPr>
            <a:r>
              <a:rPr lang="en-IN" sz="1600" b="1" dirty="0" smtClean="0"/>
              <a:t>1.  FIFO: </a:t>
            </a:r>
            <a:r>
              <a:rPr lang="en-IN" sz="1600" dirty="0" smtClean="0"/>
              <a:t>This method  is based on  the assumption  that work-in-progress moves on a  first-in-first out basis. This means that unfinished work on the opening stock is completed first, before work on any new units is taken up.</a:t>
            </a:r>
          </a:p>
        </p:txBody>
      </p:sp>
      <p:graphicFrame>
        <p:nvGraphicFramePr>
          <p:cNvPr id="5" name="Diagram 4"/>
          <p:cNvGraphicFramePr/>
          <p:nvPr/>
        </p:nvGraphicFramePr>
        <p:xfrm>
          <a:off x="323528" y="3645024"/>
          <a:ext cx="8568952" cy="3024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5"/>
          <p:cNvSpPr/>
          <p:nvPr/>
        </p:nvSpPr>
        <p:spPr>
          <a:xfrm>
            <a:off x="1187624" y="3212976"/>
            <a:ext cx="6912768" cy="369332"/>
          </a:xfrm>
          <a:prstGeom prst="rect">
            <a:avLst/>
          </a:prstGeom>
        </p:spPr>
        <p:style>
          <a:lnRef idx="1">
            <a:schemeClr val="accent5"/>
          </a:lnRef>
          <a:fillRef idx="3">
            <a:schemeClr val="accent5"/>
          </a:fillRef>
          <a:effectRef idx="2">
            <a:schemeClr val="accent5"/>
          </a:effectRef>
          <a:fontRef idx="minor">
            <a:schemeClr val="lt1"/>
          </a:fontRef>
        </p:style>
        <p:txBody>
          <a:bodyPr wrap="square">
            <a:spAutoFit/>
          </a:bodyPr>
          <a:lstStyle/>
          <a:p>
            <a:pPr indent="-342900" algn="ctr">
              <a:spcAft>
                <a:spcPts val="600"/>
              </a:spcAft>
            </a:pPr>
            <a:r>
              <a:rPr lang="en-IN" b="1" dirty="0" smtClean="0">
                <a:solidFill>
                  <a:schemeClr val="tx1"/>
                </a:solidFill>
              </a:rPr>
              <a:t>Computation of Equivalent Production under FIFO Method.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23528" y="404664"/>
            <a:ext cx="8358246" cy="1143000"/>
          </a:xfrm>
        </p:spPr>
        <p:txBody>
          <a:bodyPr>
            <a:noAutofit/>
          </a:bodyPr>
          <a:lstStyle/>
          <a:p>
            <a:pPr algn="ctr"/>
            <a:r>
              <a:rPr lang="en-IN" b="1" kern="100" cap="all" dirty="0" smtClean="0"/>
              <a:t>Equivalent   Production(CONTD.)</a:t>
            </a:r>
            <a:endParaRPr lang="en-IN" b="1" kern="100" cap="all" dirty="0"/>
          </a:p>
        </p:txBody>
      </p:sp>
      <p:sp>
        <p:nvSpPr>
          <p:cNvPr id="4" name="Rectangle 3"/>
          <p:cNvSpPr/>
          <p:nvPr/>
        </p:nvSpPr>
        <p:spPr>
          <a:xfrm>
            <a:off x="395536" y="1412776"/>
            <a:ext cx="8424936" cy="255454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342900" algn="just">
              <a:buFont typeface="+mj-lt"/>
              <a:buAutoNum type="arabicPeriod" startAt="2"/>
            </a:pPr>
            <a:r>
              <a:rPr lang="en-IN" sz="1600" b="1" dirty="0" smtClean="0"/>
              <a:t>Average Cost Method</a:t>
            </a:r>
          </a:p>
          <a:p>
            <a:pPr indent="-342900" algn="just">
              <a:buFont typeface="Wingdings" pitchFamily="2" charset="2"/>
              <a:buChar char="Ø"/>
            </a:pPr>
            <a:r>
              <a:rPr lang="en-IN" sz="1600" dirty="0" smtClean="0"/>
              <a:t>In this method, the cost of opening work-in-progress is not kept separately but is averaged with the additional costs incurred during the period. This method thus combines the cost of  opening work-in-progress  and  new production.  Information  relating  to degree  of completion of opening WIP  is not required.</a:t>
            </a:r>
          </a:p>
          <a:p>
            <a:pPr indent="-342900" algn="just">
              <a:buFont typeface="Wingdings" pitchFamily="2" charset="2"/>
              <a:buChar char="Ø"/>
            </a:pPr>
            <a:r>
              <a:rPr lang="en-IN" sz="1600" dirty="0" smtClean="0"/>
              <a:t>In order to find out the cost per unit of equivalent production, the cost of each element (material, labour and overheads) applicable to the opening work-in-progress is added to the cost incurred in the current period for that element. </a:t>
            </a:r>
          </a:p>
          <a:p>
            <a:pPr indent="-342900" algn="just">
              <a:buFont typeface="Wingdings" pitchFamily="2" charset="2"/>
              <a:buChar char="Ø"/>
            </a:pPr>
            <a:r>
              <a:rPr lang="en-IN" sz="1600" dirty="0" smtClean="0"/>
              <a:t>A single cumulative total and unit cost is obtained. Units completed and transferred as well as closing work-in-progress will be valued at this average unit cost. </a:t>
            </a:r>
          </a:p>
        </p:txBody>
      </p:sp>
      <p:pic>
        <p:nvPicPr>
          <p:cNvPr id="18434" name="Picture 2" descr="http://www.keplerfinancial.com/kepler-website/business/images/money-on-scale.jpg"/>
          <p:cNvPicPr>
            <a:picLocks noChangeAspect="1" noChangeArrowheads="1"/>
          </p:cNvPicPr>
          <p:nvPr/>
        </p:nvPicPr>
        <p:blipFill>
          <a:blip r:embed="rId3" cstate="print"/>
          <a:srcRect/>
          <a:stretch>
            <a:fillRect/>
          </a:stretch>
        </p:blipFill>
        <p:spPr bwMode="auto">
          <a:xfrm>
            <a:off x="2915816" y="4293096"/>
            <a:ext cx="3528392" cy="2348387"/>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476672"/>
            <a:ext cx="8358246" cy="1143000"/>
          </a:xfrm>
        </p:spPr>
        <p:txBody>
          <a:bodyPr>
            <a:noAutofit/>
          </a:bodyPr>
          <a:lstStyle/>
          <a:p>
            <a:pPr algn="ctr"/>
            <a:r>
              <a:rPr lang="en-IN" sz="4500" b="1" kern="100" cap="all" dirty="0" smtClean="0"/>
              <a:t>How to Choose between FIFO and Average  Method</a:t>
            </a:r>
            <a:endParaRPr lang="en-IN" sz="4500" b="1" kern="100" cap="all" dirty="0"/>
          </a:p>
        </p:txBody>
      </p:sp>
      <p:graphicFrame>
        <p:nvGraphicFramePr>
          <p:cNvPr id="5" name="Diagram 4"/>
          <p:cNvGraphicFramePr/>
          <p:nvPr/>
        </p:nvGraphicFramePr>
        <p:xfrm>
          <a:off x="500034" y="1556792"/>
          <a:ext cx="8358246"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357158" y="845840"/>
            <a:ext cx="8358246" cy="1143000"/>
          </a:xfrm>
        </p:spPr>
        <p:txBody>
          <a:bodyPr>
            <a:noAutofit/>
          </a:bodyPr>
          <a:lstStyle/>
          <a:p>
            <a:pPr algn="ctr"/>
            <a:r>
              <a:rPr lang="en-IN" b="1" kern="100" cap="all" dirty="0" smtClean="0"/>
              <a:t>INTERNAL PROCESS PROFITS (Inter-process profits)</a:t>
            </a:r>
            <a:endParaRPr lang="en-IN" b="1" kern="100" cap="all" dirty="0"/>
          </a:p>
        </p:txBody>
      </p:sp>
      <p:sp>
        <p:nvSpPr>
          <p:cNvPr id="4" name="Rectangle 3"/>
          <p:cNvSpPr/>
          <p:nvPr/>
        </p:nvSpPr>
        <p:spPr>
          <a:xfrm>
            <a:off x="539552" y="2237963"/>
            <a:ext cx="821537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indent="-342900" algn="just"/>
            <a:r>
              <a:rPr lang="en-IN" sz="1600" dirty="0" smtClean="0"/>
              <a:t>In some businesses, it is a practice to charge the output of each process to the next process not at cost but at a price showing profit to the transferor process. The transfer price may be either  the  current market price or  cost plus a  fixed percentage. </a:t>
            </a:r>
          </a:p>
        </p:txBody>
      </p:sp>
      <p:graphicFrame>
        <p:nvGraphicFramePr>
          <p:cNvPr id="5" name="Diagram 4"/>
          <p:cNvGraphicFramePr/>
          <p:nvPr/>
        </p:nvGraphicFramePr>
        <p:xfrm>
          <a:off x="395536" y="3284984"/>
          <a:ext cx="8424936" cy="2808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numerical</a:t>
            </a:r>
            <a:endParaRPr lang="en-US" dirty="0"/>
          </a:p>
        </p:txBody>
      </p:sp>
      <p:graphicFrame>
        <p:nvGraphicFramePr>
          <p:cNvPr id="4" name="Content Placeholder 3"/>
          <p:cNvGraphicFramePr>
            <a:graphicFrameLocks noGrp="1"/>
          </p:cNvGraphicFramePr>
          <p:nvPr>
            <p:ph sz="quarter" idx="1"/>
          </p:nvPr>
        </p:nvGraphicFramePr>
        <p:xfrm>
          <a:off x="857224" y="2000240"/>
          <a:ext cx="7772400" cy="4429156"/>
        </p:xfrm>
        <a:graphic>
          <a:graphicData uri="http://schemas.openxmlformats.org/drawingml/2006/table">
            <a:tbl>
              <a:tblPr firstRow="1" bandRow="1">
                <a:tableStyleId>{5C22544A-7EE6-4342-B048-85BDC9FD1C3A}</a:tableStyleId>
              </a:tblPr>
              <a:tblGrid>
                <a:gridCol w="4429156"/>
                <a:gridCol w="1357322"/>
                <a:gridCol w="1985922"/>
              </a:tblGrid>
              <a:tr h="1055690">
                <a:tc>
                  <a:txBody>
                    <a:bodyPr/>
                    <a:lstStyle/>
                    <a:p>
                      <a:r>
                        <a:rPr lang="en-US" sz="2400" b="1" dirty="0" smtClean="0"/>
                        <a:t>Category</a:t>
                      </a:r>
                      <a:endParaRPr lang="en-US" sz="2400" b="1" dirty="0"/>
                    </a:p>
                  </a:txBody>
                  <a:tcPr/>
                </a:tc>
                <a:tc>
                  <a:txBody>
                    <a:bodyPr/>
                    <a:lstStyle/>
                    <a:p>
                      <a:r>
                        <a:rPr lang="en-US" sz="2400" b="1" dirty="0" smtClean="0"/>
                        <a:t>Example</a:t>
                      </a:r>
                      <a:r>
                        <a:rPr lang="en-US" sz="2400" b="1" baseline="0" dirty="0" smtClean="0"/>
                        <a:t> No.</a:t>
                      </a:r>
                      <a:endParaRPr lang="en-US" sz="2400" b="1" dirty="0"/>
                    </a:p>
                  </a:txBody>
                  <a:tcPr/>
                </a:tc>
                <a:tc>
                  <a:txBody>
                    <a:bodyPr/>
                    <a:lstStyle/>
                    <a:p>
                      <a:r>
                        <a:rPr lang="en-US" sz="2400" b="1" dirty="0" smtClean="0"/>
                        <a:t>Page No.</a:t>
                      </a:r>
                      <a:endParaRPr lang="en-US" sz="2400" b="1" dirty="0"/>
                    </a:p>
                  </a:txBody>
                  <a:tcPr/>
                </a:tc>
              </a:tr>
              <a:tr h="156271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Normal (Normal loss, Weight loss, Abnormal loss, Abnormal gain)</a:t>
                      </a:r>
                    </a:p>
                  </a:txBody>
                  <a:tcPr/>
                </a:tc>
                <a:tc>
                  <a:txBody>
                    <a:bodyPr/>
                    <a:lstStyle/>
                    <a:p>
                      <a:r>
                        <a:rPr lang="en-US" sz="2400" b="1" dirty="0" smtClean="0"/>
                        <a:t>1,2,3,6,9</a:t>
                      </a:r>
                      <a:endParaRPr lang="en-US" sz="24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8.62, 8.63</a:t>
                      </a:r>
                      <a:r>
                        <a:rPr lang="en-US" sz="2400" b="1" baseline="0" dirty="0" smtClean="0"/>
                        <a:t> &amp; 8.64</a:t>
                      </a:r>
                      <a:endParaRPr lang="en-US" sz="2400" b="1" dirty="0" smtClean="0"/>
                    </a:p>
                    <a:p>
                      <a:endParaRPr lang="en-US" sz="2400" b="1" dirty="0"/>
                    </a:p>
                  </a:txBody>
                  <a:tcPr/>
                </a:tc>
              </a:tr>
              <a:tr h="9053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Inter-process profit </a:t>
                      </a:r>
                    </a:p>
                  </a:txBody>
                  <a:tcPr/>
                </a:tc>
                <a:tc>
                  <a:txBody>
                    <a:bodyPr/>
                    <a:lstStyle/>
                    <a:p>
                      <a:r>
                        <a:rPr lang="en-US" sz="2400" b="1" dirty="0" smtClean="0"/>
                        <a:t>32</a:t>
                      </a:r>
                      <a:endParaRPr lang="en-US" sz="2400" b="1" dirty="0"/>
                    </a:p>
                  </a:txBody>
                  <a:tcPr/>
                </a:tc>
                <a:tc>
                  <a:txBody>
                    <a:bodyPr/>
                    <a:lstStyle/>
                    <a:p>
                      <a:r>
                        <a:rPr lang="en-US" sz="2400" b="1" dirty="0" smtClean="0"/>
                        <a:t>8.71</a:t>
                      </a:r>
                      <a:endParaRPr lang="en-US" sz="2400" b="1" dirty="0"/>
                    </a:p>
                  </a:txBody>
                  <a:tcPr/>
                </a:tc>
              </a:tr>
              <a:tr h="905378">
                <a:tc>
                  <a:txBody>
                    <a:bodyPr/>
                    <a:lstStyle/>
                    <a:p>
                      <a:r>
                        <a:rPr lang="en-US" sz="2400" b="1" dirty="0" smtClean="0"/>
                        <a:t>Equivalent units</a:t>
                      </a:r>
                      <a:endParaRPr lang="en-US" sz="2400" b="1" dirty="0"/>
                    </a:p>
                  </a:txBody>
                  <a:tcPr/>
                </a:tc>
                <a:tc>
                  <a:txBody>
                    <a:bodyPr/>
                    <a:lstStyle/>
                    <a:p>
                      <a:r>
                        <a:rPr lang="en-US" sz="2400" b="1" dirty="0" smtClean="0"/>
                        <a:t>22,30</a:t>
                      </a:r>
                      <a:endParaRPr lang="en-US" sz="2400" b="1" dirty="0"/>
                    </a:p>
                  </a:txBody>
                  <a:tcPr/>
                </a:tc>
                <a:tc>
                  <a:txBody>
                    <a:bodyPr/>
                    <a:lstStyle/>
                    <a:p>
                      <a:r>
                        <a:rPr lang="en-US" sz="2400" b="1" dirty="0" smtClean="0"/>
                        <a:t>8.70</a:t>
                      </a:r>
                      <a:endParaRPr lang="en-US" sz="2400" b="1"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85728"/>
            <a:ext cx="7772400" cy="774720"/>
          </a:xfrm>
        </p:spPr>
        <p:txBody>
          <a:bodyPr/>
          <a:lstStyle/>
          <a:p>
            <a:r>
              <a:rPr lang="en-US" dirty="0" smtClean="0"/>
              <a:t>Topics</a:t>
            </a:r>
            <a:endParaRPr lang="en-US" dirty="0"/>
          </a:p>
        </p:txBody>
      </p:sp>
      <p:sp>
        <p:nvSpPr>
          <p:cNvPr id="3" name="Content Placeholder 2"/>
          <p:cNvSpPr>
            <a:spLocks noGrp="1"/>
          </p:cNvSpPr>
          <p:nvPr>
            <p:ph sz="quarter" idx="1"/>
          </p:nvPr>
        </p:nvSpPr>
        <p:spPr>
          <a:xfrm>
            <a:off x="928662" y="1214422"/>
            <a:ext cx="7772400" cy="5124472"/>
          </a:xfrm>
        </p:spPr>
        <p:txBody>
          <a:bodyPr/>
          <a:lstStyle/>
          <a:p>
            <a:r>
              <a:rPr lang="en-US" dirty="0" smtClean="0"/>
              <a:t>Introduction</a:t>
            </a:r>
          </a:p>
          <a:p>
            <a:r>
              <a:rPr lang="en-IN" sz="2400" b="1" kern="100" cap="all" dirty="0" smtClean="0"/>
              <a:t>Essential Characteristics of   Process Costing</a:t>
            </a:r>
          </a:p>
          <a:p>
            <a:r>
              <a:rPr lang="sv-SE" sz="2000" b="1" kern="100" cap="all" dirty="0" smtClean="0"/>
              <a:t>Process Costing and Job Costing— A   Comparison</a:t>
            </a:r>
          </a:p>
          <a:p>
            <a:r>
              <a:rPr lang="en-US" dirty="0" smtClean="0"/>
              <a:t>Costing Procedure</a:t>
            </a:r>
          </a:p>
          <a:p>
            <a:r>
              <a:rPr lang="en-US" dirty="0" smtClean="0"/>
              <a:t>Normal Loss and abnormal loss</a:t>
            </a:r>
          </a:p>
          <a:p>
            <a:r>
              <a:rPr lang="en-US" dirty="0" smtClean="0"/>
              <a:t> Normal Gain and abnormal Gain</a:t>
            </a:r>
          </a:p>
          <a:p>
            <a:r>
              <a:rPr lang="en-IN" sz="2000" b="1" kern="100" cap="all" dirty="0" smtClean="0"/>
              <a:t>When Output of is Partly Sold and Partly Transferred to the  Next Process</a:t>
            </a:r>
          </a:p>
          <a:p>
            <a:r>
              <a:rPr lang="pt-BR" sz="2000" b="1" kern="100" cap="all" dirty="0" smtClean="0"/>
              <a:t>WORK-IN-PROGRESS</a:t>
            </a:r>
            <a:br>
              <a:rPr lang="pt-BR" sz="2000" b="1" kern="100" cap="all" dirty="0" smtClean="0"/>
            </a:br>
            <a:r>
              <a:rPr lang="pt-BR" sz="2000" b="1" kern="100" cap="all" dirty="0" smtClean="0"/>
              <a:t>(EQUIVALENT PRODUCTION )</a:t>
            </a:r>
          </a:p>
          <a:p>
            <a:r>
              <a:rPr lang="en-IN" sz="2000" b="1" kern="100" cap="all" dirty="0" smtClean="0"/>
              <a:t>(Inter-process profits)</a:t>
            </a:r>
            <a:endParaRPr lang="en-US" sz="2000"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197768"/>
            <a:ext cx="9144000" cy="1143000"/>
          </a:xfrm>
        </p:spPr>
        <p:txBody>
          <a:bodyPr>
            <a:normAutofit/>
          </a:bodyPr>
          <a:lstStyle/>
          <a:p>
            <a:pPr algn="ctr"/>
            <a:r>
              <a:rPr lang="en-US" b="1" kern="100" dirty="0" smtClean="0"/>
              <a:t>PROCESS COSTING</a:t>
            </a:r>
            <a:endParaRPr lang="en-IN" b="1" kern="100" dirty="0"/>
          </a:p>
        </p:txBody>
      </p:sp>
      <p:sp>
        <p:nvSpPr>
          <p:cNvPr id="4" name="Rectangle 3"/>
          <p:cNvSpPr/>
          <p:nvPr/>
        </p:nvSpPr>
        <p:spPr>
          <a:xfrm>
            <a:off x="357158" y="1425550"/>
            <a:ext cx="821537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indent="-342900" algn="just"/>
            <a:r>
              <a:rPr lang="en-IN" dirty="0" smtClean="0"/>
              <a:t>Process costing is probably the most widely used method of cost ascertainment. It is used in mass production industries producing standard products, like steel, sugar and chemicals.</a:t>
            </a:r>
          </a:p>
        </p:txBody>
      </p:sp>
      <p:pic>
        <p:nvPicPr>
          <p:cNvPr id="1026" name="Picture 2"/>
          <p:cNvPicPr>
            <a:picLocks noChangeAspect="1" noChangeArrowheads="1"/>
          </p:cNvPicPr>
          <p:nvPr/>
        </p:nvPicPr>
        <p:blipFill>
          <a:blip r:embed="rId3" cstate="print"/>
          <a:srcRect/>
          <a:stretch>
            <a:fillRect/>
          </a:stretch>
        </p:blipFill>
        <p:spPr bwMode="auto">
          <a:xfrm>
            <a:off x="2915816" y="2643182"/>
            <a:ext cx="4085076" cy="4000528"/>
          </a:xfrm>
          <a:prstGeom prst="rect">
            <a:avLst/>
          </a:prstGeom>
          <a:ln w="190500" cap="sq">
            <a:solidFill>
              <a:schemeClr val="accent3">
                <a:lumMod val="60000"/>
                <a:lumOff val="40000"/>
              </a:schemeClr>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2168"/>
          </a:xfrm>
        </p:spPr>
        <p:txBody>
          <a:bodyPr>
            <a:normAutofit/>
          </a:bodyPr>
          <a:lstStyle/>
          <a:p>
            <a:pPr algn="ctr"/>
            <a:r>
              <a:rPr lang="en-IN" sz="2800" b="1" kern="100" cap="all" dirty="0" smtClean="0"/>
              <a:t>Essential Characteristics of   Process Costing</a:t>
            </a:r>
            <a:endParaRPr lang="en-IN" sz="2800" b="1" kern="100" cap="all" dirty="0"/>
          </a:p>
        </p:txBody>
      </p:sp>
      <p:graphicFrame>
        <p:nvGraphicFramePr>
          <p:cNvPr id="5" name="Diagram 4"/>
          <p:cNvGraphicFramePr/>
          <p:nvPr/>
        </p:nvGraphicFramePr>
        <p:xfrm>
          <a:off x="285720" y="928670"/>
          <a:ext cx="8606760" cy="55966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Title 1"/>
          <p:cNvSpPr>
            <a:spLocks noGrp="1"/>
          </p:cNvSpPr>
          <p:nvPr>
            <p:ph type="title"/>
          </p:nvPr>
        </p:nvSpPr>
        <p:spPr>
          <a:xfrm>
            <a:off x="500034" y="214290"/>
            <a:ext cx="8229600" cy="1143000"/>
          </a:xfrm>
        </p:spPr>
        <p:txBody>
          <a:bodyPr/>
          <a:lstStyle/>
          <a:p>
            <a:pPr eaLnBrk="1" hangingPunct="1"/>
            <a:r>
              <a:rPr lang="en-US" dirty="0" smtClean="0"/>
              <a:t>Costing Procedure</a:t>
            </a:r>
          </a:p>
        </p:txBody>
      </p:sp>
      <p:sp>
        <p:nvSpPr>
          <p:cNvPr id="4" name="Footer Placeholder 3"/>
          <p:cNvSpPr>
            <a:spLocks noGrp="1"/>
          </p:cNvSpPr>
          <p:nvPr>
            <p:ph type="ftr" sz="quarter" idx="11"/>
          </p:nvPr>
        </p:nvSpPr>
        <p:spPr/>
        <p:txBody>
          <a:bodyPr/>
          <a:lstStyle/>
          <a:p>
            <a:pPr>
              <a:defRPr/>
            </a:pPr>
            <a:r>
              <a:rPr lang="en-US" smtClean="0"/>
              <a:t>Prepared By- Prof. Jitendra Patoliya</a:t>
            </a:r>
            <a:endParaRPr lang="en-US"/>
          </a:p>
        </p:txBody>
      </p:sp>
      <p:sp>
        <p:nvSpPr>
          <p:cNvPr id="8195" name="Content Placeholder 2"/>
          <p:cNvSpPr>
            <a:spLocks noGrp="1"/>
          </p:cNvSpPr>
          <p:nvPr>
            <p:ph sz="quarter" idx="1"/>
          </p:nvPr>
        </p:nvSpPr>
        <p:spPr>
          <a:xfrm>
            <a:off x="381000" y="1447800"/>
            <a:ext cx="8382000" cy="4953000"/>
          </a:xfrm>
        </p:spPr>
        <p:txBody>
          <a:bodyPr>
            <a:normAutofit/>
          </a:bodyPr>
          <a:lstStyle/>
          <a:p>
            <a:pPr eaLnBrk="1" hangingPunct="1"/>
            <a:r>
              <a:rPr lang="en-US" dirty="0" smtClean="0"/>
              <a:t>The factory works are divided into different processes and a separate account is maintained for each process.</a:t>
            </a:r>
          </a:p>
          <a:p>
            <a:pPr eaLnBrk="1" hangingPunct="1">
              <a:buNone/>
            </a:pPr>
            <a:r>
              <a:rPr lang="en-US" dirty="0" smtClean="0"/>
              <a:t>(Debit the following items)           (Credit the Following Items)</a:t>
            </a:r>
          </a:p>
          <a:p>
            <a:pPr eaLnBrk="1" hangingPunct="1"/>
            <a:r>
              <a:rPr lang="en-US" sz="2000" dirty="0" smtClean="0"/>
              <a:t>Materials			   - </a:t>
            </a:r>
            <a:r>
              <a:rPr lang="en-US" sz="2000" dirty="0" smtClean="0">
                <a:solidFill>
                  <a:srgbClr val="FF0000"/>
                </a:solidFill>
              </a:rPr>
              <a:t>Normal Loss </a:t>
            </a:r>
            <a:r>
              <a:rPr lang="en-US" sz="2000" dirty="0" smtClean="0"/>
              <a:t>and Scrap</a:t>
            </a:r>
          </a:p>
          <a:p>
            <a:pPr eaLnBrk="1" hangingPunct="1">
              <a:buNone/>
            </a:pPr>
            <a:r>
              <a:rPr lang="en-US" sz="2000" dirty="0" smtClean="0"/>
              <a:t>					    -Weight Loss (Only units &amp; No amount)</a:t>
            </a:r>
          </a:p>
          <a:p>
            <a:pPr eaLnBrk="1" hangingPunct="1"/>
            <a:r>
              <a:rPr lang="en-US" sz="2000" dirty="0" smtClean="0"/>
              <a:t>Wages			                   - Sale of By Product</a:t>
            </a:r>
          </a:p>
          <a:p>
            <a:pPr eaLnBrk="1" hangingPunct="1"/>
            <a:r>
              <a:rPr lang="en-US" sz="2000" dirty="0" smtClean="0"/>
              <a:t>Direct Expenses                                   - Sale of Out put</a:t>
            </a:r>
          </a:p>
          <a:p>
            <a:pPr eaLnBrk="1" hangingPunct="1"/>
            <a:r>
              <a:rPr lang="en-US" sz="2000" dirty="0" smtClean="0"/>
              <a:t>Production Overheads                         - Value of </a:t>
            </a:r>
            <a:r>
              <a:rPr lang="en-US" sz="2000" dirty="0" smtClean="0">
                <a:solidFill>
                  <a:srgbClr val="FF0000"/>
                </a:solidFill>
              </a:rPr>
              <a:t>abnormal loss</a:t>
            </a:r>
          </a:p>
          <a:p>
            <a:r>
              <a:rPr lang="en-US" sz="2400" dirty="0" smtClean="0">
                <a:solidFill>
                  <a:srgbClr val="FF0000"/>
                </a:solidFill>
              </a:rPr>
              <a:t>Abnormal Gain</a:t>
            </a:r>
            <a:r>
              <a:rPr lang="en-US" dirty="0" smtClean="0"/>
              <a:t>                       - </a:t>
            </a:r>
            <a:r>
              <a:rPr lang="en-US" sz="2000" dirty="0" smtClean="0"/>
              <a:t>Cost of output transferred to next process</a:t>
            </a:r>
          </a:p>
          <a:p>
            <a:pPr eaLnBrk="1" hangingPunct="1">
              <a:buNone/>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Title 1"/>
          <p:cNvSpPr>
            <a:spLocks noGrp="1"/>
          </p:cNvSpPr>
          <p:nvPr>
            <p:ph type="title"/>
          </p:nvPr>
        </p:nvSpPr>
        <p:spPr>
          <a:xfrm>
            <a:off x="500034" y="214290"/>
            <a:ext cx="8229600" cy="785810"/>
          </a:xfrm>
        </p:spPr>
        <p:txBody>
          <a:bodyPr>
            <a:normAutofit/>
          </a:bodyPr>
          <a:lstStyle/>
          <a:p>
            <a:pPr eaLnBrk="1" hangingPunct="1"/>
            <a:r>
              <a:rPr lang="en-US" dirty="0" smtClean="0"/>
              <a:t>Normal Loss</a:t>
            </a:r>
          </a:p>
        </p:txBody>
      </p:sp>
      <p:sp>
        <p:nvSpPr>
          <p:cNvPr id="4" name="Footer Placeholder 3"/>
          <p:cNvSpPr>
            <a:spLocks noGrp="1"/>
          </p:cNvSpPr>
          <p:nvPr>
            <p:ph type="ftr" sz="quarter" idx="11"/>
          </p:nvPr>
        </p:nvSpPr>
        <p:spPr/>
        <p:txBody>
          <a:bodyPr/>
          <a:lstStyle/>
          <a:p>
            <a:pPr>
              <a:defRPr/>
            </a:pPr>
            <a:r>
              <a:rPr lang="en-US" smtClean="0"/>
              <a:t>Prepared By- Prof. Jitendra Patoliya</a:t>
            </a:r>
            <a:endParaRPr lang="en-US"/>
          </a:p>
        </p:txBody>
      </p:sp>
      <p:sp>
        <p:nvSpPr>
          <p:cNvPr id="3" name="Content Placeholder 2"/>
          <p:cNvSpPr>
            <a:spLocks noGrp="1"/>
          </p:cNvSpPr>
          <p:nvPr>
            <p:ph sz="quarter" idx="1"/>
          </p:nvPr>
        </p:nvSpPr>
        <p:spPr>
          <a:xfrm>
            <a:off x="914400" y="1447800"/>
            <a:ext cx="7772400" cy="4800600"/>
          </a:xfrm>
        </p:spPr>
        <p:txBody>
          <a:bodyPr rtlCol="0">
            <a:normAutofit lnSpcReduction="10000"/>
          </a:bodyPr>
          <a:lstStyle/>
          <a:p>
            <a:pPr algn="just" eaLnBrk="1" fontAlgn="auto" hangingPunct="1">
              <a:spcAft>
                <a:spcPts val="0"/>
              </a:spcAft>
              <a:buFont typeface="Arial" pitchFamily="34" charset="0"/>
              <a:buChar char="•"/>
              <a:defRPr/>
            </a:pPr>
            <a:r>
              <a:rPr lang="en-US" dirty="0" smtClean="0"/>
              <a:t>It is a part of the process loss which is caused under normal circumstances, and an inevitable loss.(i.e. loss due to evaporation/ shrinkage)</a:t>
            </a:r>
          </a:p>
          <a:p>
            <a:pPr algn="just" eaLnBrk="1" fontAlgn="auto" hangingPunct="1">
              <a:spcAft>
                <a:spcPts val="0"/>
              </a:spcAft>
              <a:buFont typeface="Arial" pitchFamily="34" charset="0"/>
              <a:buChar char="•"/>
              <a:defRPr/>
            </a:pPr>
            <a:r>
              <a:rPr lang="en-US" dirty="0" smtClean="0"/>
              <a:t>It can not be avoided by any steps or measures by the management.</a:t>
            </a:r>
          </a:p>
          <a:p>
            <a:pPr algn="just" eaLnBrk="1" fontAlgn="auto" hangingPunct="1">
              <a:spcAft>
                <a:spcPts val="0"/>
              </a:spcAft>
              <a:buFont typeface="Arial" pitchFamily="34" charset="0"/>
              <a:buChar char="•"/>
              <a:defRPr/>
            </a:pPr>
            <a:r>
              <a:rPr lang="en-US" dirty="0" smtClean="0"/>
              <a:t>It is also referred to as a </a:t>
            </a:r>
            <a:r>
              <a:rPr lang="en-US" i="1" dirty="0" smtClean="0"/>
              <a:t>non-controllable loss.</a:t>
            </a:r>
          </a:p>
          <a:p>
            <a:pPr algn="just" eaLnBrk="1" fontAlgn="auto" hangingPunct="1">
              <a:spcAft>
                <a:spcPts val="0"/>
              </a:spcAft>
              <a:buFont typeface="Arial" pitchFamily="34" charset="0"/>
              <a:buChar char="•"/>
              <a:defRPr/>
            </a:pPr>
            <a:r>
              <a:rPr lang="en-US" dirty="0" smtClean="0"/>
              <a:t>Normal loss may have a scrap value.</a:t>
            </a:r>
          </a:p>
          <a:p>
            <a:pPr algn="just" eaLnBrk="1" fontAlgn="auto" hangingPunct="1">
              <a:spcAft>
                <a:spcPts val="0"/>
              </a:spcAft>
              <a:buFont typeface="Arial" pitchFamily="34" charset="0"/>
              <a:buChar char="•"/>
              <a:defRPr/>
            </a:pPr>
            <a:r>
              <a:rPr lang="en-US" dirty="0" smtClean="0"/>
              <a:t>The cost of normal loss after deducting scrap value, if any, is to be borne by the output of the respective process.</a:t>
            </a:r>
          </a:p>
          <a:p>
            <a:pPr algn="just" eaLnBrk="1" fontAlgn="auto" hangingPunct="1">
              <a:spcAft>
                <a:spcPts val="0"/>
              </a:spcAft>
              <a:buFont typeface="Arial" pitchFamily="34" charset="0"/>
              <a:buChar char="•"/>
              <a:defRPr/>
            </a:pPr>
            <a:r>
              <a:rPr lang="en-US" dirty="0" smtClean="0">
                <a:solidFill>
                  <a:srgbClr val="FF0000"/>
                </a:solidFill>
              </a:rPr>
              <a:t> It is calculated as percentage of inputs with the help scientific study</a:t>
            </a:r>
          </a:p>
          <a:p>
            <a:pPr algn="just" eaLnBrk="1" fontAlgn="auto" hangingPunct="1">
              <a:spcAft>
                <a:spcPts val="0"/>
              </a:spcAft>
              <a:buFont typeface="Arial" pitchFamily="34" charset="0"/>
              <a:buChar char="•"/>
              <a:defRPr/>
            </a:pPr>
            <a:endParaRPr lang="en-US" dirty="0" smtClean="0"/>
          </a:p>
          <a:p>
            <a:pPr algn="just"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Title 1"/>
          <p:cNvSpPr>
            <a:spLocks noGrp="1"/>
          </p:cNvSpPr>
          <p:nvPr>
            <p:ph type="title"/>
          </p:nvPr>
        </p:nvSpPr>
        <p:spPr>
          <a:xfrm>
            <a:off x="838200" y="228600"/>
            <a:ext cx="7772400" cy="884238"/>
          </a:xfrm>
        </p:spPr>
        <p:txBody>
          <a:bodyPr/>
          <a:lstStyle/>
          <a:p>
            <a:pPr eaLnBrk="1" hangingPunct="1"/>
            <a:r>
              <a:rPr lang="en-US" dirty="0" smtClean="0"/>
              <a:t>Abnormal Loss</a:t>
            </a:r>
          </a:p>
        </p:txBody>
      </p:sp>
      <p:sp>
        <p:nvSpPr>
          <p:cNvPr id="8" name="Footer Placeholder 7"/>
          <p:cNvSpPr>
            <a:spLocks noGrp="1"/>
          </p:cNvSpPr>
          <p:nvPr>
            <p:ph type="ftr" sz="quarter" idx="11"/>
          </p:nvPr>
        </p:nvSpPr>
        <p:spPr/>
        <p:txBody>
          <a:bodyPr/>
          <a:lstStyle/>
          <a:p>
            <a:pPr>
              <a:defRPr/>
            </a:pPr>
            <a:r>
              <a:rPr lang="en-US" smtClean="0"/>
              <a:t>Prepared By- Prof. Jitendra Patoliya</a:t>
            </a:r>
            <a:endParaRPr lang="en-US"/>
          </a:p>
        </p:txBody>
      </p:sp>
      <p:sp>
        <p:nvSpPr>
          <p:cNvPr id="10243" name="Content Placeholder 2"/>
          <p:cNvSpPr>
            <a:spLocks noGrp="1"/>
          </p:cNvSpPr>
          <p:nvPr>
            <p:ph sz="quarter" idx="1"/>
          </p:nvPr>
        </p:nvSpPr>
        <p:spPr>
          <a:xfrm>
            <a:off x="457200" y="1143000"/>
            <a:ext cx="8305800" cy="5410200"/>
          </a:xfrm>
        </p:spPr>
        <p:txBody>
          <a:bodyPr/>
          <a:lstStyle/>
          <a:p>
            <a:pPr algn="just" eaLnBrk="1" hangingPunct="1"/>
            <a:r>
              <a:rPr lang="en-US" sz="2000" dirty="0" smtClean="0"/>
              <a:t>It is a part of the process loss which is caused due to abnormal circumstances. (i.e. Loss due to labor strike, Breakdown of machinary, Power failure, Accident etc.)</a:t>
            </a:r>
          </a:p>
          <a:p>
            <a:pPr algn="just" eaLnBrk="1" hangingPunct="1"/>
            <a:r>
              <a:rPr lang="en-US" sz="2000" dirty="0" smtClean="0"/>
              <a:t>Abnormal loss is avoidable and controllable by the management by establishing proper precautionary measures.</a:t>
            </a:r>
          </a:p>
          <a:p>
            <a:pPr algn="just" eaLnBrk="1" hangingPunct="1"/>
            <a:r>
              <a:rPr lang="en-US" sz="2000" dirty="0" smtClean="0"/>
              <a:t>Abnormal loss occurs in addition to normal loss.</a:t>
            </a:r>
          </a:p>
          <a:p>
            <a:pPr algn="just" eaLnBrk="1" hangingPunct="1"/>
            <a:r>
              <a:rPr lang="en-US" sz="2000" dirty="0" smtClean="0"/>
              <a:t> it is calculated by following formula (Units) </a:t>
            </a:r>
          </a:p>
          <a:p>
            <a:pPr algn="just" eaLnBrk="1" hangingPunct="1">
              <a:buNone/>
            </a:pPr>
            <a:r>
              <a:rPr lang="en-US" dirty="0" smtClean="0"/>
              <a:t>   </a:t>
            </a:r>
            <a:r>
              <a:rPr lang="en-US" sz="2000" dirty="0" smtClean="0"/>
              <a:t>(Input-Normal loss=Expected output) (Expected output-Actual out put =Abnormal Loss)</a:t>
            </a:r>
            <a:endParaRPr lang="en-US" dirty="0" smtClean="0"/>
          </a:p>
          <a:p>
            <a:pPr algn="just" eaLnBrk="1" hangingPunct="1"/>
            <a:r>
              <a:rPr lang="en-US" sz="2200" dirty="0" smtClean="0"/>
              <a:t> Rate of Abnormal Loss</a:t>
            </a:r>
            <a:r>
              <a:rPr lang="en-US" sz="2400" dirty="0" smtClean="0"/>
              <a:t>=</a:t>
            </a:r>
            <a:endParaRPr lang="en-US" dirty="0" smtClean="0"/>
          </a:p>
          <a:p>
            <a:pPr algn="just" eaLnBrk="1" hangingPunct="1">
              <a:buNone/>
            </a:pPr>
            <a:r>
              <a:rPr lang="en-US" dirty="0" smtClean="0"/>
              <a:t>                                                                    </a:t>
            </a:r>
          </a:p>
          <a:p>
            <a:pPr algn="ctr" eaLnBrk="1" hangingPunct="1">
              <a:buNone/>
            </a:pPr>
            <a:r>
              <a:rPr lang="en-US" b="1" dirty="0" smtClean="0"/>
              <a:t>            OR</a:t>
            </a:r>
          </a:p>
        </p:txBody>
      </p:sp>
      <p:sp>
        <p:nvSpPr>
          <p:cNvPr id="122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733800" y="4114800"/>
            <a:ext cx="3886200" cy="685800"/>
          </a:xfrm>
          <a:prstGeom prst="rect">
            <a:avLst/>
          </a:prstGeom>
          <a:noFill/>
        </p:spPr>
      </p:pic>
      <p:sp>
        <p:nvSpPr>
          <p:cNvPr id="122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22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191000" y="5562600"/>
            <a:ext cx="3429000" cy="685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Title 1"/>
          <p:cNvSpPr>
            <a:spLocks noGrp="1"/>
          </p:cNvSpPr>
          <p:nvPr>
            <p:ph type="title"/>
          </p:nvPr>
        </p:nvSpPr>
        <p:spPr>
          <a:xfrm>
            <a:off x="714348" y="0"/>
            <a:ext cx="7772400" cy="731838"/>
          </a:xfrm>
        </p:spPr>
        <p:txBody>
          <a:bodyPr>
            <a:normAutofit fontScale="90000"/>
          </a:bodyPr>
          <a:lstStyle/>
          <a:p>
            <a:pPr eaLnBrk="1" hangingPunct="1"/>
            <a:r>
              <a:rPr lang="en-US" dirty="0" smtClean="0"/>
              <a:t>Abnormal Gain</a:t>
            </a:r>
          </a:p>
        </p:txBody>
      </p:sp>
      <p:sp>
        <p:nvSpPr>
          <p:cNvPr id="8" name="Footer Placeholder 7"/>
          <p:cNvSpPr>
            <a:spLocks noGrp="1"/>
          </p:cNvSpPr>
          <p:nvPr>
            <p:ph type="ftr" sz="quarter" idx="11"/>
          </p:nvPr>
        </p:nvSpPr>
        <p:spPr/>
        <p:txBody>
          <a:bodyPr/>
          <a:lstStyle/>
          <a:p>
            <a:pPr>
              <a:defRPr/>
            </a:pPr>
            <a:r>
              <a:rPr lang="en-US" smtClean="0"/>
              <a:t>Prepared By- Prof. Jitendra Patoliya</a:t>
            </a:r>
            <a:endParaRPr lang="en-US"/>
          </a:p>
        </p:txBody>
      </p:sp>
      <p:sp>
        <p:nvSpPr>
          <p:cNvPr id="11267" name="Content Placeholder 2"/>
          <p:cNvSpPr>
            <a:spLocks noGrp="1"/>
          </p:cNvSpPr>
          <p:nvPr>
            <p:ph sz="quarter" idx="1"/>
          </p:nvPr>
        </p:nvSpPr>
        <p:spPr>
          <a:xfrm>
            <a:off x="428596" y="714356"/>
            <a:ext cx="8458200" cy="5857916"/>
          </a:xfrm>
        </p:spPr>
        <p:txBody>
          <a:bodyPr/>
          <a:lstStyle/>
          <a:p>
            <a:pPr algn="just" eaLnBrk="1" hangingPunct="1"/>
            <a:r>
              <a:rPr lang="en-US" sz="2200" dirty="0" smtClean="0"/>
              <a:t>Abnormal gain arises when the actual wastage (loss) is less than the normal wastage or when the actual output is more than the normal output.</a:t>
            </a:r>
          </a:p>
          <a:p>
            <a:pPr algn="just" eaLnBrk="1" hangingPunct="1"/>
            <a:r>
              <a:rPr lang="en-US" sz="2200" dirty="0" smtClean="0"/>
              <a:t>Abnormal gain arises due to rise in the efficiency of the production department, so the benefit of abnormal gain will not be transferred to customers.</a:t>
            </a:r>
          </a:p>
          <a:p>
            <a:pPr eaLnBrk="1" hangingPunct="1"/>
            <a:r>
              <a:rPr lang="en-US" dirty="0" smtClean="0"/>
              <a:t> </a:t>
            </a:r>
            <a:r>
              <a:rPr lang="en-US" sz="2200" dirty="0" smtClean="0"/>
              <a:t>Formula for Abnormal gain </a:t>
            </a:r>
          </a:p>
          <a:p>
            <a:pPr eaLnBrk="1" hangingPunct="1">
              <a:buNone/>
            </a:pPr>
            <a:r>
              <a:rPr lang="en-US" sz="2200" dirty="0" smtClean="0"/>
              <a:t>     Units of A.G=Actual output- Expected output=Inputs</a:t>
            </a:r>
          </a:p>
          <a:p>
            <a:pPr eaLnBrk="1" hangingPunct="1">
              <a:buNone/>
            </a:pPr>
            <a:r>
              <a:rPr lang="en-US" sz="2200" dirty="0" smtClean="0"/>
              <a:t>                          Inputs-Normal loss= Abnormal gain </a:t>
            </a:r>
          </a:p>
          <a:p>
            <a:pPr eaLnBrk="1" hangingPunct="1">
              <a:buNone/>
            </a:pPr>
            <a:r>
              <a:rPr lang="en-US" sz="2200" dirty="0" smtClean="0"/>
              <a:t>     Rate of A.G=</a:t>
            </a:r>
          </a:p>
          <a:p>
            <a:pPr eaLnBrk="1" hangingPunct="1">
              <a:buNone/>
            </a:pPr>
            <a:r>
              <a:rPr lang="en-US" dirty="0" smtClean="0"/>
              <a:t>				</a:t>
            </a:r>
          </a:p>
          <a:p>
            <a:pPr eaLnBrk="1" hangingPunct="1">
              <a:buNone/>
            </a:pPr>
            <a:r>
              <a:rPr lang="en-US" b="1" dirty="0" smtClean="0"/>
              <a:t>			</a:t>
            </a:r>
            <a:r>
              <a:rPr lang="en-US" sz="1800" b="1" dirty="0" smtClean="0"/>
              <a:t> 			 OR</a:t>
            </a:r>
          </a:p>
        </p:txBody>
      </p:sp>
      <p:sp>
        <p:nvSpPr>
          <p:cNvPr id="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1265"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571868" y="4214818"/>
            <a:ext cx="4114800" cy="762000"/>
          </a:xfrm>
          <a:prstGeom prst="rect">
            <a:avLst/>
          </a:prstGeom>
          <a:noFill/>
        </p:spPr>
      </p:pic>
      <p:sp>
        <p:nvSpPr>
          <p:cNvPr id="112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428992" y="5500702"/>
            <a:ext cx="4191000" cy="762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
          </p:nvPr>
        </p:nvGraphicFramePr>
        <p:xfrm>
          <a:off x="357158" y="214290"/>
          <a:ext cx="8501122" cy="6429420"/>
        </p:xfrm>
        <a:graphic>
          <a:graphicData uri="http://schemas.openxmlformats.org/drawingml/2006/table">
            <a:tbl>
              <a:tblPr firstRow="1" bandRow="1">
                <a:tableStyleId>{5C22544A-7EE6-4342-B048-85BDC9FD1C3A}</a:tableStyleId>
              </a:tblPr>
              <a:tblGrid>
                <a:gridCol w="1785950"/>
                <a:gridCol w="3683560"/>
                <a:gridCol w="3031612"/>
              </a:tblGrid>
              <a:tr h="648121">
                <a:tc>
                  <a:txBody>
                    <a:bodyPr/>
                    <a:lstStyle/>
                    <a:p>
                      <a:r>
                        <a:rPr lang="en-US" sz="2000" b="1" dirty="0" smtClean="0"/>
                        <a:t>Particular</a:t>
                      </a:r>
                      <a:endParaRPr lang="en-US" sz="2000" b="1" dirty="0"/>
                    </a:p>
                  </a:txBody>
                  <a:tcPr/>
                </a:tc>
                <a:tc>
                  <a:txBody>
                    <a:bodyPr/>
                    <a:lstStyle/>
                    <a:p>
                      <a:r>
                        <a:rPr lang="en-US" sz="2000" b="1" dirty="0" smtClean="0"/>
                        <a:t>Units</a:t>
                      </a:r>
                      <a:endParaRPr lang="en-US" sz="2000" b="1" dirty="0"/>
                    </a:p>
                  </a:txBody>
                  <a:tcPr/>
                </a:tc>
                <a:tc>
                  <a:txBody>
                    <a:bodyPr/>
                    <a:lstStyle/>
                    <a:p>
                      <a:r>
                        <a:rPr lang="en-US" sz="2000" b="1" dirty="0" smtClean="0"/>
                        <a:t>Rate</a:t>
                      </a:r>
                      <a:r>
                        <a:rPr lang="en-US" sz="2000" b="1" baseline="0" dirty="0" smtClean="0"/>
                        <a:t> per Unit</a:t>
                      </a:r>
                      <a:endParaRPr lang="en-US" sz="2000" b="1" dirty="0"/>
                    </a:p>
                  </a:txBody>
                  <a:tcPr/>
                </a:tc>
              </a:tr>
              <a:tr h="648121">
                <a:tc gridSpan="3">
                  <a:txBody>
                    <a:bodyPr/>
                    <a:lstStyle/>
                    <a:p>
                      <a:pPr algn="ctr"/>
                      <a:r>
                        <a:rPr lang="en-US" sz="2000" b="1" dirty="0" smtClean="0"/>
                        <a:t>Amount</a:t>
                      </a:r>
                      <a:r>
                        <a:rPr lang="en-US" sz="2000" b="1" baseline="0" dirty="0" smtClean="0"/>
                        <a:t> = No. of Units* Rate per unit</a:t>
                      </a:r>
                      <a:endParaRPr lang="en-US" sz="2000" b="1" dirty="0"/>
                    </a:p>
                  </a:txBody>
                  <a:tcPr/>
                </a:tc>
                <a:tc hMerge="1">
                  <a:txBody>
                    <a:bodyPr/>
                    <a:lstStyle/>
                    <a:p>
                      <a:endParaRPr lang="en-US"/>
                    </a:p>
                  </a:txBody>
                  <a:tcPr/>
                </a:tc>
                <a:tc hMerge="1">
                  <a:txBody>
                    <a:bodyPr/>
                    <a:lstStyle/>
                    <a:p>
                      <a:endParaRPr lang="en-US"/>
                    </a:p>
                  </a:txBody>
                  <a:tcPr/>
                </a:tc>
              </a:tr>
              <a:tr h="1118675">
                <a:tc>
                  <a:txBody>
                    <a:bodyPr/>
                    <a:lstStyle/>
                    <a:p>
                      <a:r>
                        <a:rPr lang="en-US" sz="2000" dirty="0" smtClean="0"/>
                        <a:t>Normal</a:t>
                      </a:r>
                      <a:r>
                        <a:rPr lang="en-US" sz="2000" baseline="0" dirty="0" smtClean="0"/>
                        <a:t> Loss</a:t>
                      </a:r>
                      <a:endParaRPr lang="en-US" sz="2000" dirty="0"/>
                    </a:p>
                  </a:txBody>
                  <a:tcPr/>
                </a:tc>
                <a:tc>
                  <a:txBody>
                    <a:bodyPr/>
                    <a:lstStyle/>
                    <a:p>
                      <a:r>
                        <a:rPr lang="en-US" sz="2000" dirty="0" smtClean="0"/>
                        <a:t>% of input (</a:t>
                      </a:r>
                      <a:r>
                        <a:rPr lang="en-US" sz="2000" b="1" dirty="0" smtClean="0"/>
                        <a:t>Given in Problem</a:t>
                      </a:r>
                      <a:r>
                        <a:rPr lang="en-US" sz="2000" dirty="0" smtClean="0"/>
                        <a:t>)</a:t>
                      </a:r>
                      <a:endParaRPr lang="en-US" sz="2000" dirty="0"/>
                    </a:p>
                  </a:txBody>
                  <a:tcPr/>
                </a:tc>
                <a:tc>
                  <a:txBody>
                    <a:bodyPr/>
                    <a:lstStyle/>
                    <a:p>
                      <a:r>
                        <a:rPr lang="en-US" sz="2000" dirty="0" smtClean="0"/>
                        <a:t>Scrap value</a:t>
                      </a:r>
                      <a:r>
                        <a:rPr lang="en-US" sz="2000" baseline="0" dirty="0" smtClean="0"/>
                        <a:t> per unit </a:t>
                      </a:r>
                      <a:r>
                        <a:rPr lang="en-US" sz="2000" dirty="0" smtClean="0"/>
                        <a:t>(</a:t>
                      </a:r>
                      <a:r>
                        <a:rPr lang="en-US" sz="2000" b="1" dirty="0" smtClean="0"/>
                        <a:t>Given in Problem</a:t>
                      </a:r>
                      <a:r>
                        <a:rPr lang="en-US" sz="2000" dirty="0" smtClean="0"/>
                        <a:t>)</a:t>
                      </a:r>
                      <a:endParaRPr lang="en-US" sz="2000" dirty="0"/>
                    </a:p>
                  </a:txBody>
                  <a:tcPr/>
                </a:tc>
              </a:tr>
              <a:tr h="1598108">
                <a:tc>
                  <a:txBody>
                    <a:bodyPr/>
                    <a:lstStyle/>
                    <a:p>
                      <a:r>
                        <a:rPr lang="en-US" sz="2000" b="1" dirty="0" smtClean="0"/>
                        <a:t>Abnormal</a:t>
                      </a:r>
                      <a:r>
                        <a:rPr lang="en-US" sz="2000" b="1" baseline="0" dirty="0" smtClean="0"/>
                        <a:t> Loss</a:t>
                      </a:r>
                    </a:p>
                    <a:p>
                      <a:r>
                        <a:rPr lang="en-US" sz="2000" baseline="0" dirty="0" smtClean="0"/>
                        <a:t>Actual output &lt; Expected output</a:t>
                      </a:r>
                      <a:endParaRPr lang="en-US" sz="2000" dirty="0"/>
                    </a:p>
                  </a:txBody>
                  <a:tcPr/>
                </a:tc>
                <a:tc>
                  <a:txBody>
                    <a:bodyPr/>
                    <a:lstStyle/>
                    <a:p>
                      <a:r>
                        <a:rPr lang="en-US" sz="2000" dirty="0" smtClean="0"/>
                        <a:t> (Input-Normal loss=Expected output) (Expected output-Actual out put =Abnormal Loss)</a:t>
                      </a:r>
                      <a:endParaRPr lang="en-US" sz="2000" dirty="0"/>
                    </a:p>
                  </a:txBody>
                  <a:tcPr/>
                </a:tc>
                <a:tc>
                  <a:txBody>
                    <a:bodyPr/>
                    <a:lstStyle/>
                    <a:p>
                      <a:endParaRPr lang="en-US" sz="2000" dirty="0"/>
                    </a:p>
                  </a:txBody>
                  <a:tcPr/>
                </a:tc>
              </a:tr>
              <a:tr h="1768274">
                <a:tc>
                  <a:txBody>
                    <a:bodyPr/>
                    <a:lstStyle/>
                    <a:p>
                      <a:r>
                        <a:rPr lang="en-US" sz="2000" b="1" dirty="0" smtClean="0"/>
                        <a:t>Abnormal</a:t>
                      </a:r>
                      <a:r>
                        <a:rPr lang="en-US" sz="2000" b="1" baseline="0" dirty="0" smtClean="0"/>
                        <a:t> Gain</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t>Actual output &gt; Expected output</a:t>
                      </a:r>
                      <a:endParaRPr lang="en-US" sz="2000" dirty="0" smtClean="0"/>
                    </a:p>
                    <a:p>
                      <a:endParaRPr lang="en-US" sz="2000" dirty="0"/>
                    </a:p>
                  </a:txBody>
                  <a:tcPr/>
                </a:tc>
                <a:tc>
                  <a:txBody>
                    <a:bodyPr/>
                    <a:lstStyle/>
                    <a:p>
                      <a:pPr eaLnBrk="1" hangingPunct="1">
                        <a:buNone/>
                      </a:pPr>
                      <a:r>
                        <a:rPr lang="en-US" sz="2000" dirty="0" smtClean="0"/>
                        <a:t>Actual output- Expected output=Inputs</a:t>
                      </a:r>
                    </a:p>
                    <a:p>
                      <a:pPr eaLnBrk="1" hangingPunct="1">
                        <a:buNone/>
                      </a:pPr>
                      <a:r>
                        <a:rPr lang="en-US" sz="2000" dirty="0" smtClean="0"/>
                        <a:t>Inputs-Normal loss= Abnormal gain </a:t>
                      </a:r>
                      <a:endParaRPr lang="en-US" sz="2000" dirty="0"/>
                    </a:p>
                  </a:txBody>
                  <a:tcPr/>
                </a:tc>
                <a:tc>
                  <a:txBody>
                    <a:bodyPr/>
                    <a:lstStyle/>
                    <a:p>
                      <a:endParaRPr lang="en-US" sz="2000" dirty="0"/>
                    </a:p>
                  </a:txBody>
                  <a:tcPr/>
                </a:tc>
              </a:tr>
              <a:tr h="648121">
                <a:tc>
                  <a:txBody>
                    <a:bodyPr/>
                    <a:lstStyle/>
                    <a:p>
                      <a:r>
                        <a:rPr lang="en-US" sz="2000" dirty="0" smtClean="0"/>
                        <a:t>Weight</a:t>
                      </a:r>
                      <a:r>
                        <a:rPr lang="en-US" sz="2000" baseline="0" dirty="0" smtClean="0"/>
                        <a:t> loss</a:t>
                      </a:r>
                      <a:endParaRPr lang="en-US" sz="2000" dirty="0"/>
                    </a:p>
                  </a:txBody>
                  <a:tcPr/>
                </a:tc>
                <a:tc>
                  <a:txBody>
                    <a:bodyPr/>
                    <a:lstStyle/>
                    <a:p>
                      <a:r>
                        <a:rPr lang="en-US" sz="2000" dirty="0" smtClean="0"/>
                        <a:t>(</a:t>
                      </a:r>
                      <a:r>
                        <a:rPr lang="en-US" sz="2000" b="1" dirty="0" smtClean="0"/>
                        <a:t>Given in Problem</a:t>
                      </a:r>
                      <a:r>
                        <a:rPr lang="en-US" sz="2000" dirty="0" smtClean="0"/>
                        <a:t>)</a:t>
                      </a:r>
                      <a:endParaRPr lang="en-US" sz="2000" dirty="0"/>
                    </a:p>
                  </a:txBody>
                  <a:tcPr/>
                </a:tc>
                <a:tc>
                  <a:txBody>
                    <a:bodyPr/>
                    <a:lstStyle/>
                    <a:p>
                      <a:r>
                        <a:rPr lang="en-US" sz="2000" dirty="0" smtClean="0"/>
                        <a:t>Zero</a:t>
                      </a:r>
                      <a:endParaRPr lang="en-US" sz="2000" dirty="0"/>
                    </a:p>
                  </a:txBody>
                  <a:tcPr/>
                </a:tc>
              </a:tr>
            </a:tbl>
          </a:graphicData>
        </a:graphic>
      </p:graphicFrame>
      <p:pic>
        <p:nvPicPr>
          <p:cNvPr id="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929322" y="3000372"/>
            <a:ext cx="2786082" cy="714380"/>
          </a:xfrm>
          <a:prstGeom prst="rect">
            <a:avLst/>
          </a:prstGeom>
          <a:noFill/>
        </p:spPr>
      </p:pic>
      <p:pic>
        <p:nvPicPr>
          <p:cNvPr id="6"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786446" y="4429132"/>
            <a:ext cx="2928958" cy="714380"/>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832</TotalTime>
  <Words>1825</Words>
  <Application>Microsoft Office PowerPoint</Application>
  <PresentationFormat>On-screen Show (4:3)</PresentationFormat>
  <Paragraphs>151</Paragraphs>
  <Slides>18</Slides>
  <Notes>11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PROCESS COSTING</vt:lpstr>
      <vt:lpstr>Topics</vt:lpstr>
      <vt:lpstr>PROCESS COSTING</vt:lpstr>
      <vt:lpstr>Essential Characteristics of   Process Costing</vt:lpstr>
      <vt:lpstr>Costing Procedure</vt:lpstr>
      <vt:lpstr>Normal Loss</vt:lpstr>
      <vt:lpstr>Abnormal Loss</vt:lpstr>
      <vt:lpstr>Abnormal Gain</vt:lpstr>
      <vt:lpstr>Slide 9</vt:lpstr>
      <vt:lpstr>When Output of is Partly Sold and Partly Transferred to the  Next Process</vt:lpstr>
      <vt:lpstr>WORK-IN-PROGRESS (EQUIVALENT PRODUCTION )</vt:lpstr>
      <vt:lpstr>Evaluation of Equivalent   Production</vt:lpstr>
      <vt:lpstr>Equivalent Production</vt:lpstr>
      <vt:lpstr>Equivalent Production(CONTD.)</vt:lpstr>
      <vt:lpstr>Equivalent   Production(CONTD.)</vt:lpstr>
      <vt:lpstr>How to Choose between FIFO and Average  Method</vt:lpstr>
      <vt:lpstr>INTERNAL PROCESS PROFITS (Inter-process profits)</vt:lpstr>
      <vt:lpstr>Categories of numerical</vt:lpstr>
    </vt:vector>
  </TitlesOfParts>
  <Company>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COST ACCOUNTING</dc:title>
  <dc:creator>Geeta</dc:creator>
  <cp:lastModifiedBy>Jitendra</cp:lastModifiedBy>
  <cp:revision>576</cp:revision>
  <dcterms:created xsi:type="dcterms:W3CDTF">2010-11-05T12:00:53Z</dcterms:created>
  <dcterms:modified xsi:type="dcterms:W3CDTF">2016-03-01T03:45:09Z</dcterms:modified>
</cp:coreProperties>
</file>