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7" r:id="rId2"/>
    <p:sldId id="259" r:id="rId3"/>
    <p:sldId id="260" r:id="rId4"/>
    <p:sldId id="277" r:id="rId5"/>
    <p:sldId id="294" r:id="rId6"/>
    <p:sldId id="297" r:id="rId7"/>
    <p:sldId id="295" r:id="rId8"/>
    <p:sldId id="296" r:id="rId9"/>
    <p:sldId id="278" r:id="rId10"/>
    <p:sldId id="279" r:id="rId11"/>
    <p:sldId id="280" r:id="rId12"/>
    <p:sldId id="281" r:id="rId13"/>
    <p:sldId id="282" r:id="rId14"/>
    <p:sldId id="283" r:id="rId15"/>
    <p:sldId id="284" r:id="rId16"/>
    <p:sldId id="285" r:id="rId17"/>
    <p:sldId id="271" r:id="rId18"/>
    <p:sldId id="287" r:id="rId19"/>
    <p:sldId id="276" r:id="rId20"/>
    <p:sldId id="261" r:id="rId21"/>
    <p:sldId id="288" r:id="rId22"/>
    <p:sldId id="289" r:id="rId23"/>
    <p:sldId id="263" r:id="rId24"/>
    <p:sldId id="264" r:id="rId25"/>
    <p:sldId id="265" r:id="rId26"/>
    <p:sldId id="266" r:id="rId27"/>
    <p:sldId id="267" r:id="rId28"/>
    <p:sldId id="268" r:id="rId29"/>
    <p:sldId id="290" r:id="rId30"/>
    <p:sldId id="291" r:id="rId31"/>
    <p:sldId id="292" r:id="rId32"/>
    <p:sldId id="293" r:id="rId33"/>
    <p:sldId id="299" r:id="rId34"/>
    <p:sldId id="300" r:id="rId35"/>
    <p:sldId id="301" r:id="rId36"/>
    <p:sldId id="302" r:id="rId37"/>
    <p:sldId id="303" r:id="rId38"/>
    <p:sldId id="304" r:id="rId39"/>
    <p:sldId id="305"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33" r:id="rId58"/>
    <p:sldId id="324" r:id="rId59"/>
    <p:sldId id="325" r:id="rId60"/>
    <p:sldId id="326" r:id="rId61"/>
    <p:sldId id="327" r:id="rId62"/>
    <p:sldId id="328" r:id="rId63"/>
    <p:sldId id="329" r:id="rId64"/>
    <p:sldId id="330" r:id="rId65"/>
    <p:sldId id="331" r:id="rId66"/>
    <p:sldId id="33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F6428-FD2B-4802-9A97-9169C292022E}" type="doc">
      <dgm:prSet loTypeId="urn:microsoft.com/office/officeart/2005/8/layout/process2" loCatId="process" qsTypeId="urn:microsoft.com/office/officeart/2005/8/quickstyle/simple1" qsCatId="simple" csTypeId="urn:microsoft.com/office/officeart/2005/8/colors/accent1_2" csCatId="accent1" phldr="1"/>
      <dgm:spPr/>
    </dgm:pt>
    <dgm:pt modelId="{DEC3F4FC-893F-477B-9D64-155D4B4D785E}">
      <dgm:prSet phldrT="[Text]" custT="1"/>
      <dgm:spPr/>
      <dgm:t>
        <a:bodyPr/>
        <a:lstStyle/>
        <a:p>
          <a:r>
            <a:rPr lang="en-US" sz="2400" dirty="0" smtClean="0">
              <a:latin typeface="Times New Roman" pitchFamily="18" charset="0"/>
              <a:cs typeface="Times New Roman" pitchFamily="18" charset="0"/>
            </a:rPr>
            <a:t>Identified Need </a:t>
          </a:r>
          <a:endParaRPr lang="en-US" sz="2400" dirty="0">
            <a:latin typeface="Times New Roman" pitchFamily="18" charset="0"/>
            <a:cs typeface="Times New Roman" pitchFamily="18" charset="0"/>
          </a:endParaRPr>
        </a:p>
      </dgm:t>
    </dgm:pt>
    <dgm:pt modelId="{1A8B9DC4-3E55-442B-A61F-B00D8A3EEB75}" type="parTrans" cxnId="{243BD724-2761-43B1-9F75-4AA3A5B86C94}">
      <dgm:prSet/>
      <dgm:spPr/>
      <dgm:t>
        <a:bodyPr/>
        <a:lstStyle/>
        <a:p>
          <a:endParaRPr lang="en-US"/>
        </a:p>
      </dgm:t>
    </dgm:pt>
    <dgm:pt modelId="{6728255F-AC0E-41B5-AD9C-7C1CB156DE3A}" type="sibTrans" cxnId="{243BD724-2761-43B1-9F75-4AA3A5B86C94}">
      <dgm:prSet/>
      <dgm:spPr/>
      <dgm:t>
        <a:bodyPr/>
        <a:lstStyle/>
        <a:p>
          <a:endParaRPr lang="en-US"/>
        </a:p>
      </dgm:t>
    </dgm:pt>
    <dgm:pt modelId="{29CA98E2-1D0E-4F19-B0EA-586489886CC6}">
      <dgm:prSet phldrT="[Text]" custT="1"/>
      <dgm:spPr/>
      <dgm:t>
        <a:bodyPr/>
        <a:lstStyle/>
        <a:p>
          <a:r>
            <a:rPr lang="en-US" sz="2400" dirty="0" smtClean="0">
              <a:latin typeface="Times New Roman" pitchFamily="18" charset="0"/>
              <a:cs typeface="Times New Roman" pitchFamily="18" charset="0"/>
            </a:rPr>
            <a:t>Planning &amp; Requirement Definitions </a:t>
          </a:r>
          <a:endParaRPr lang="en-US" sz="2400" dirty="0">
            <a:latin typeface="Times New Roman" pitchFamily="18" charset="0"/>
            <a:cs typeface="Times New Roman" pitchFamily="18" charset="0"/>
          </a:endParaRPr>
        </a:p>
      </dgm:t>
    </dgm:pt>
    <dgm:pt modelId="{1AB1D2B4-9F83-4F20-ABE8-3B25F4C9FC50}" type="parTrans" cxnId="{84E052EC-7D88-43BB-A55C-966F10F82362}">
      <dgm:prSet/>
      <dgm:spPr/>
      <dgm:t>
        <a:bodyPr/>
        <a:lstStyle/>
        <a:p>
          <a:endParaRPr lang="en-US"/>
        </a:p>
      </dgm:t>
    </dgm:pt>
    <dgm:pt modelId="{7DD4BDEB-F4B4-462C-A585-9C7F7ECE011A}" type="sibTrans" cxnId="{84E052EC-7D88-43BB-A55C-966F10F82362}">
      <dgm:prSet/>
      <dgm:spPr/>
      <dgm:t>
        <a:bodyPr/>
        <a:lstStyle/>
        <a:p>
          <a:endParaRPr lang="en-US"/>
        </a:p>
      </dgm:t>
    </dgm:pt>
    <dgm:pt modelId="{07252399-F9B9-4577-BFCA-21CF25CB59D1}">
      <dgm:prSet phldrT="[Text]" custT="1"/>
      <dgm:spPr/>
      <dgm:t>
        <a:bodyPr/>
        <a:lstStyle/>
        <a:p>
          <a:r>
            <a:rPr lang="en-US" sz="2400" dirty="0" smtClean="0">
              <a:latin typeface="Times New Roman" pitchFamily="18" charset="0"/>
              <a:cs typeface="Times New Roman" pitchFamily="18" charset="0"/>
            </a:rPr>
            <a:t>Concept Design </a:t>
          </a:r>
          <a:endParaRPr lang="en-US" sz="2400" dirty="0">
            <a:latin typeface="Times New Roman" pitchFamily="18" charset="0"/>
            <a:cs typeface="Times New Roman" pitchFamily="18" charset="0"/>
          </a:endParaRPr>
        </a:p>
      </dgm:t>
    </dgm:pt>
    <dgm:pt modelId="{3AB805F6-6B45-4DD6-A541-4E8D4AB980C8}" type="parTrans" cxnId="{187A7C8D-8B87-40EC-A18D-42805EE9B556}">
      <dgm:prSet/>
      <dgm:spPr/>
      <dgm:t>
        <a:bodyPr/>
        <a:lstStyle/>
        <a:p>
          <a:endParaRPr lang="en-US"/>
        </a:p>
      </dgm:t>
    </dgm:pt>
    <dgm:pt modelId="{55EAEA29-3AE0-4779-AC2D-CF99909FF9B1}" type="sibTrans" cxnId="{187A7C8D-8B87-40EC-A18D-42805EE9B556}">
      <dgm:prSet/>
      <dgm:spPr/>
      <dgm:t>
        <a:bodyPr/>
        <a:lstStyle/>
        <a:p>
          <a:endParaRPr lang="en-US"/>
        </a:p>
      </dgm:t>
    </dgm:pt>
    <dgm:pt modelId="{F693903A-1F06-48B7-AD98-10E306CAD9C0}">
      <dgm:prSet phldrT="[Text]" custT="1"/>
      <dgm:spPr/>
      <dgm:t>
        <a:bodyPr/>
        <a:lstStyle/>
        <a:p>
          <a:r>
            <a:rPr lang="en-US" sz="2400" dirty="0" smtClean="0">
              <a:latin typeface="Times New Roman" pitchFamily="18" charset="0"/>
              <a:cs typeface="Times New Roman" pitchFamily="18" charset="0"/>
            </a:rPr>
            <a:t>Detail Design</a:t>
          </a:r>
          <a:endParaRPr lang="en-US" sz="2400" dirty="0">
            <a:latin typeface="Times New Roman" pitchFamily="18" charset="0"/>
            <a:cs typeface="Times New Roman" pitchFamily="18" charset="0"/>
          </a:endParaRPr>
        </a:p>
      </dgm:t>
    </dgm:pt>
    <dgm:pt modelId="{07980ED8-3A68-4FE2-B0E2-FB41C81DC619}" type="parTrans" cxnId="{9913E129-6544-4579-AF1B-D29459D6B7AD}">
      <dgm:prSet/>
      <dgm:spPr/>
      <dgm:t>
        <a:bodyPr/>
        <a:lstStyle/>
        <a:p>
          <a:endParaRPr lang="en-US"/>
        </a:p>
      </dgm:t>
    </dgm:pt>
    <dgm:pt modelId="{C22DE4CB-D52F-4AF1-B4FE-AF7842F612B2}" type="sibTrans" cxnId="{9913E129-6544-4579-AF1B-D29459D6B7AD}">
      <dgm:prSet/>
      <dgm:spPr/>
      <dgm:t>
        <a:bodyPr/>
        <a:lstStyle/>
        <a:p>
          <a:endParaRPr lang="en-US"/>
        </a:p>
      </dgm:t>
    </dgm:pt>
    <dgm:pt modelId="{BF6EDC70-661A-4DCB-9795-E1A6129BE8AC}">
      <dgm:prSet phldrT="[Text]" custT="1"/>
      <dgm:spPr/>
      <dgm:t>
        <a:bodyPr/>
        <a:lstStyle/>
        <a:p>
          <a:r>
            <a:rPr lang="en-US" sz="2400" dirty="0" smtClean="0">
              <a:latin typeface="Times New Roman" pitchFamily="18" charset="0"/>
              <a:cs typeface="Times New Roman" pitchFamily="18" charset="0"/>
            </a:rPr>
            <a:t>Test  &amp; Validation</a:t>
          </a:r>
          <a:endParaRPr lang="en-US" sz="2400" dirty="0">
            <a:latin typeface="Times New Roman" pitchFamily="18" charset="0"/>
            <a:cs typeface="Times New Roman" pitchFamily="18" charset="0"/>
          </a:endParaRPr>
        </a:p>
      </dgm:t>
    </dgm:pt>
    <dgm:pt modelId="{E7292373-2742-4A8A-9DDA-D4C6F6C069E5}" type="parTrans" cxnId="{B1B03EA9-3F81-446B-8F06-D1D4C0A57879}">
      <dgm:prSet/>
      <dgm:spPr/>
      <dgm:t>
        <a:bodyPr/>
        <a:lstStyle/>
        <a:p>
          <a:endParaRPr lang="en-US"/>
        </a:p>
      </dgm:t>
    </dgm:pt>
    <dgm:pt modelId="{F8A957B4-8880-49B5-B1BA-6F46390DB68F}" type="sibTrans" cxnId="{B1B03EA9-3F81-446B-8F06-D1D4C0A57879}">
      <dgm:prSet/>
      <dgm:spPr/>
      <dgm:t>
        <a:bodyPr/>
        <a:lstStyle/>
        <a:p>
          <a:endParaRPr lang="en-US"/>
        </a:p>
      </dgm:t>
    </dgm:pt>
    <dgm:pt modelId="{0B9DB859-6A5F-46D0-8D90-F00D29D28F1E}">
      <dgm:prSet phldrT="[Text]" custT="1"/>
      <dgm:spPr/>
      <dgm:t>
        <a:bodyPr/>
        <a:lstStyle/>
        <a:p>
          <a:r>
            <a:rPr lang="en-US" sz="2400" dirty="0" smtClean="0">
              <a:latin typeface="Times New Roman" pitchFamily="18" charset="0"/>
              <a:cs typeface="Times New Roman" pitchFamily="18" charset="0"/>
            </a:rPr>
            <a:t>Release to Manufacturing</a:t>
          </a:r>
          <a:endParaRPr lang="en-US" sz="2400" dirty="0">
            <a:latin typeface="Times New Roman" pitchFamily="18" charset="0"/>
            <a:cs typeface="Times New Roman" pitchFamily="18" charset="0"/>
          </a:endParaRPr>
        </a:p>
      </dgm:t>
    </dgm:pt>
    <dgm:pt modelId="{A7DC39F7-8A58-4DA3-A35D-7492965F9D96}" type="parTrans" cxnId="{B5D11784-ECDE-4DA5-BAF8-BCF003AE9AC2}">
      <dgm:prSet/>
      <dgm:spPr/>
      <dgm:t>
        <a:bodyPr/>
        <a:lstStyle/>
        <a:p>
          <a:endParaRPr lang="en-US"/>
        </a:p>
      </dgm:t>
    </dgm:pt>
    <dgm:pt modelId="{A056787B-AA96-46FE-9F0D-A4BC35EE0166}" type="sibTrans" cxnId="{B5D11784-ECDE-4DA5-BAF8-BCF003AE9AC2}">
      <dgm:prSet/>
      <dgm:spPr/>
      <dgm:t>
        <a:bodyPr/>
        <a:lstStyle/>
        <a:p>
          <a:endParaRPr lang="en-US"/>
        </a:p>
      </dgm:t>
    </dgm:pt>
    <dgm:pt modelId="{8F57A3AD-24D9-4E6E-AD7F-4CB85D8C87C4}" type="pres">
      <dgm:prSet presAssocID="{E29F6428-FD2B-4802-9A97-9169C292022E}" presName="linearFlow" presStyleCnt="0">
        <dgm:presLayoutVars>
          <dgm:resizeHandles val="exact"/>
        </dgm:presLayoutVars>
      </dgm:prSet>
      <dgm:spPr/>
    </dgm:pt>
    <dgm:pt modelId="{F576E37B-14F0-44F8-BE71-CDBB1B6F09CB}" type="pres">
      <dgm:prSet presAssocID="{DEC3F4FC-893F-477B-9D64-155D4B4D785E}" presName="node" presStyleLbl="node1" presStyleIdx="0" presStyleCnt="6" custScaleX="136459">
        <dgm:presLayoutVars>
          <dgm:bulletEnabled val="1"/>
        </dgm:presLayoutVars>
      </dgm:prSet>
      <dgm:spPr/>
      <dgm:t>
        <a:bodyPr/>
        <a:lstStyle/>
        <a:p>
          <a:endParaRPr lang="en-US"/>
        </a:p>
      </dgm:t>
    </dgm:pt>
    <dgm:pt modelId="{730EC12C-97BA-43BE-9C9F-F6E52F2C8DE1}" type="pres">
      <dgm:prSet presAssocID="{6728255F-AC0E-41B5-AD9C-7C1CB156DE3A}" presName="sibTrans" presStyleLbl="sibTrans2D1" presStyleIdx="0" presStyleCnt="5"/>
      <dgm:spPr/>
      <dgm:t>
        <a:bodyPr/>
        <a:lstStyle/>
        <a:p>
          <a:endParaRPr lang="en-US"/>
        </a:p>
      </dgm:t>
    </dgm:pt>
    <dgm:pt modelId="{C5A6051A-5E63-4B0E-9181-895E878D0A4D}" type="pres">
      <dgm:prSet presAssocID="{6728255F-AC0E-41B5-AD9C-7C1CB156DE3A}" presName="connectorText" presStyleLbl="sibTrans2D1" presStyleIdx="0" presStyleCnt="5"/>
      <dgm:spPr/>
      <dgm:t>
        <a:bodyPr/>
        <a:lstStyle/>
        <a:p>
          <a:endParaRPr lang="en-US"/>
        </a:p>
      </dgm:t>
    </dgm:pt>
    <dgm:pt modelId="{318C4570-0CE0-4606-9CC3-C8EEC077B975}" type="pres">
      <dgm:prSet presAssocID="{29CA98E2-1D0E-4F19-B0EA-586489886CC6}" presName="node" presStyleLbl="node1" presStyleIdx="1" presStyleCnt="6" custScaleX="136459">
        <dgm:presLayoutVars>
          <dgm:bulletEnabled val="1"/>
        </dgm:presLayoutVars>
      </dgm:prSet>
      <dgm:spPr/>
      <dgm:t>
        <a:bodyPr/>
        <a:lstStyle/>
        <a:p>
          <a:endParaRPr lang="en-US"/>
        </a:p>
      </dgm:t>
    </dgm:pt>
    <dgm:pt modelId="{7FA45E18-4C45-4FA3-984C-ECF04C50BD6C}" type="pres">
      <dgm:prSet presAssocID="{7DD4BDEB-F4B4-462C-A585-9C7F7ECE011A}" presName="sibTrans" presStyleLbl="sibTrans2D1" presStyleIdx="1" presStyleCnt="5"/>
      <dgm:spPr/>
      <dgm:t>
        <a:bodyPr/>
        <a:lstStyle/>
        <a:p>
          <a:endParaRPr lang="en-US"/>
        </a:p>
      </dgm:t>
    </dgm:pt>
    <dgm:pt modelId="{DB81107C-804D-4785-B804-525C0B944B9D}" type="pres">
      <dgm:prSet presAssocID="{7DD4BDEB-F4B4-462C-A585-9C7F7ECE011A}" presName="connectorText" presStyleLbl="sibTrans2D1" presStyleIdx="1" presStyleCnt="5"/>
      <dgm:spPr/>
      <dgm:t>
        <a:bodyPr/>
        <a:lstStyle/>
        <a:p>
          <a:endParaRPr lang="en-US"/>
        </a:p>
      </dgm:t>
    </dgm:pt>
    <dgm:pt modelId="{8A2E6474-5124-4556-AE33-0E58F15969D2}" type="pres">
      <dgm:prSet presAssocID="{07252399-F9B9-4577-BFCA-21CF25CB59D1}" presName="node" presStyleLbl="node1" presStyleIdx="2" presStyleCnt="6" custScaleX="136459">
        <dgm:presLayoutVars>
          <dgm:bulletEnabled val="1"/>
        </dgm:presLayoutVars>
      </dgm:prSet>
      <dgm:spPr/>
      <dgm:t>
        <a:bodyPr/>
        <a:lstStyle/>
        <a:p>
          <a:endParaRPr lang="en-US"/>
        </a:p>
      </dgm:t>
    </dgm:pt>
    <dgm:pt modelId="{54A2E07C-0BBA-4613-807C-C9569C81E9F2}" type="pres">
      <dgm:prSet presAssocID="{55EAEA29-3AE0-4779-AC2D-CF99909FF9B1}" presName="sibTrans" presStyleLbl="sibTrans2D1" presStyleIdx="2" presStyleCnt="5"/>
      <dgm:spPr/>
      <dgm:t>
        <a:bodyPr/>
        <a:lstStyle/>
        <a:p>
          <a:endParaRPr lang="en-US"/>
        </a:p>
      </dgm:t>
    </dgm:pt>
    <dgm:pt modelId="{C550BFCD-CDFF-4BDB-92FD-E0AED6EBF3AD}" type="pres">
      <dgm:prSet presAssocID="{55EAEA29-3AE0-4779-AC2D-CF99909FF9B1}" presName="connectorText" presStyleLbl="sibTrans2D1" presStyleIdx="2" presStyleCnt="5"/>
      <dgm:spPr/>
      <dgm:t>
        <a:bodyPr/>
        <a:lstStyle/>
        <a:p>
          <a:endParaRPr lang="en-US"/>
        </a:p>
      </dgm:t>
    </dgm:pt>
    <dgm:pt modelId="{E92B9AC0-2637-4935-91C8-EE8FF5EE1D56}" type="pres">
      <dgm:prSet presAssocID="{F693903A-1F06-48B7-AD98-10E306CAD9C0}" presName="node" presStyleLbl="node1" presStyleIdx="3" presStyleCnt="6" custScaleX="136459">
        <dgm:presLayoutVars>
          <dgm:bulletEnabled val="1"/>
        </dgm:presLayoutVars>
      </dgm:prSet>
      <dgm:spPr/>
      <dgm:t>
        <a:bodyPr/>
        <a:lstStyle/>
        <a:p>
          <a:endParaRPr lang="en-US"/>
        </a:p>
      </dgm:t>
    </dgm:pt>
    <dgm:pt modelId="{D1B19691-45B7-4D39-9D20-4831F9B55056}" type="pres">
      <dgm:prSet presAssocID="{C22DE4CB-D52F-4AF1-B4FE-AF7842F612B2}" presName="sibTrans" presStyleLbl="sibTrans2D1" presStyleIdx="3" presStyleCnt="5"/>
      <dgm:spPr/>
      <dgm:t>
        <a:bodyPr/>
        <a:lstStyle/>
        <a:p>
          <a:endParaRPr lang="en-US"/>
        </a:p>
      </dgm:t>
    </dgm:pt>
    <dgm:pt modelId="{53DEF50E-CAA5-4FF1-98D7-549970DC5BD8}" type="pres">
      <dgm:prSet presAssocID="{C22DE4CB-D52F-4AF1-B4FE-AF7842F612B2}" presName="connectorText" presStyleLbl="sibTrans2D1" presStyleIdx="3" presStyleCnt="5"/>
      <dgm:spPr/>
      <dgm:t>
        <a:bodyPr/>
        <a:lstStyle/>
        <a:p>
          <a:endParaRPr lang="en-US"/>
        </a:p>
      </dgm:t>
    </dgm:pt>
    <dgm:pt modelId="{A3136296-A52F-4BA8-8752-17F6CEB2CB2C}" type="pres">
      <dgm:prSet presAssocID="{BF6EDC70-661A-4DCB-9795-E1A6129BE8AC}" presName="node" presStyleLbl="node1" presStyleIdx="4" presStyleCnt="6" custScaleX="136459">
        <dgm:presLayoutVars>
          <dgm:bulletEnabled val="1"/>
        </dgm:presLayoutVars>
      </dgm:prSet>
      <dgm:spPr/>
      <dgm:t>
        <a:bodyPr/>
        <a:lstStyle/>
        <a:p>
          <a:endParaRPr lang="en-US"/>
        </a:p>
      </dgm:t>
    </dgm:pt>
    <dgm:pt modelId="{C91976C6-E670-4384-A1FB-C9388E4DF589}" type="pres">
      <dgm:prSet presAssocID="{F8A957B4-8880-49B5-B1BA-6F46390DB68F}" presName="sibTrans" presStyleLbl="sibTrans2D1" presStyleIdx="4" presStyleCnt="5"/>
      <dgm:spPr/>
      <dgm:t>
        <a:bodyPr/>
        <a:lstStyle/>
        <a:p>
          <a:endParaRPr lang="en-US"/>
        </a:p>
      </dgm:t>
    </dgm:pt>
    <dgm:pt modelId="{A7861C9E-91FD-4A96-8975-12F18891F7A2}" type="pres">
      <dgm:prSet presAssocID="{F8A957B4-8880-49B5-B1BA-6F46390DB68F}" presName="connectorText" presStyleLbl="sibTrans2D1" presStyleIdx="4" presStyleCnt="5"/>
      <dgm:spPr/>
      <dgm:t>
        <a:bodyPr/>
        <a:lstStyle/>
        <a:p>
          <a:endParaRPr lang="en-US"/>
        </a:p>
      </dgm:t>
    </dgm:pt>
    <dgm:pt modelId="{088D59DF-FCF1-4A41-8A37-EF471522FC72}" type="pres">
      <dgm:prSet presAssocID="{0B9DB859-6A5F-46D0-8D90-F00D29D28F1E}" presName="node" presStyleLbl="node1" presStyleIdx="5" presStyleCnt="6" custScaleX="136459">
        <dgm:presLayoutVars>
          <dgm:bulletEnabled val="1"/>
        </dgm:presLayoutVars>
      </dgm:prSet>
      <dgm:spPr/>
      <dgm:t>
        <a:bodyPr/>
        <a:lstStyle/>
        <a:p>
          <a:endParaRPr lang="en-US"/>
        </a:p>
      </dgm:t>
    </dgm:pt>
  </dgm:ptLst>
  <dgm:cxnLst>
    <dgm:cxn modelId="{6BECFFD0-BD75-428A-AB61-D1057F688D26}" type="presOf" srcId="{0B9DB859-6A5F-46D0-8D90-F00D29D28F1E}" destId="{088D59DF-FCF1-4A41-8A37-EF471522FC72}" srcOrd="0" destOrd="0" presId="urn:microsoft.com/office/officeart/2005/8/layout/process2"/>
    <dgm:cxn modelId="{8E8440DE-DAC5-4C7C-BBC2-A2CE32408A95}" type="presOf" srcId="{29CA98E2-1D0E-4F19-B0EA-586489886CC6}" destId="{318C4570-0CE0-4606-9CC3-C8EEC077B975}" srcOrd="0" destOrd="0" presId="urn:microsoft.com/office/officeart/2005/8/layout/process2"/>
    <dgm:cxn modelId="{BE8492FE-9A09-4ABD-A772-A0052903877E}" type="presOf" srcId="{7DD4BDEB-F4B4-462C-A585-9C7F7ECE011A}" destId="{DB81107C-804D-4785-B804-525C0B944B9D}" srcOrd="1" destOrd="0" presId="urn:microsoft.com/office/officeart/2005/8/layout/process2"/>
    <dgm:cxn modelId="{AE708C16-2F35-458B-B1F0-9D69CBD5C3CE}" type="presOf" srcId="{07252399-F9B9-4577-BFCA-21CF25CB59D1}" destId="{8A2E6474-5124-4556-AE33-0E58F15969D2}" srcOrd="0" destOrd="0" presId="urn:microsoft.com/office/officeart/2005/8/layout/process2"/>
    <dgm:cxn modelId="{D89DD8FA-B0AA-4E1E-B67D-228648C5B72B}" type="presOf" srcId="{6728255F-AC0E-41B5-AD9C-7C1CB156DE3A}" destId="{730EC12C-97BA-43BE-9C9F-F6E52F2C8DE1}" srcOrd="0" destOrd="0" presId="urn:microsoft.com/office/officeart/2005/8/layout/process2"/>
    <dgm:cxn modelId="{5292F63B-7290-45ED-9203-66BE71BA5B40}" type="presOf" srcId="{55EAEA29-3AE0-4779-AC2D-CF99909FF9B1}" destId="{54A2E07C-0BBA-4613-807C-C9569C81E9F2}" srcOrd="0" destOrd="0" presId="urn:microsoft.com/office/officeart/2005/8/layout/process2"/>
    <dgm:cxn modelId="{1F5F542F-3D95-4B04-B9BA-288454676343}" type="presOf" srcId="{55EAEA29-3AE0-4779-AC2D-CF99909FF9B1}" destId="{C550BFCD-CDFF-4BDB-92FD-E0AED6EBF3AD}" srcOrd="1" destOrd="0" presId="urn:microsoft.com/office/officeart/2005/8/layout/process2"/>
    <dgm:cxn modelId="{187A7C8D-8B87-40EC-A18D-42805EE9B556}" srcId="{E29F6428-FD2B-4802-9A97-9169C292022E}" destId="{07252399-F9B9-4577-BFCA-21CF25CB59D1}" srcOrd="2" destOrd="0" parTransId="{3AB805F6-6B45-4DD6-A541-4E8D4AB980C8}" sibTransId="{55EAEA29-3AE0-4779-AC2D-CF99909FF9B1}"/>
    <dgm:cxn modelId="{D523D97B-A474-49AA-96A2-57B5C4BB0815}" type="presOf" srcId="{E29F6428-FD2B-4802-9A97-9169C292022E}" destId="{8F57A3AD-24D9-4E6E-AD7F-4CB85D8C87C4}" srcOrd="0" destOrd="0" presId="urn:microsoft.com/office/officeart/2005/8/layout/process2"/>
    <dgm:cxn modelId="{B1B03EA9-3F81-446B-8F06-D1D4C0A57879}" srcId="{E29F6428-FD2B-4802-9A97-9169C292022E}" destId="{BF6EDC70-661A-4DCB-9795-E1A6129BE8AC}" srcOrd="4" destOrd="0" parTransId="{E7292373-2742-4A8A-9DDA-D4C6F6C069E5}" sibTransId="{F8A957B4-8880-49B5-B1BA-6F46390DB68F}"/>
    <dgm:cxn modelId="{747CD6C2-EA69-48CC-99E4-95A5093EF201}" type="presOf" srcId="{F8A957B4-8880-49B5-B1BA-6F46390DB68F}" destId="{A7861C9E-91FD-4A96-8975-12F18891F7A2}" srcOrd="1" destOrd="0" presId="urn:microsoft.com/office/officeart/2005/8/layout/process2"/>
    <dgm:cxn modelId="{A1B0736A-7E67-47AF-A326-5ECE6D7A536B}" type="presOf" srcId="{F8A957B4-8880-49B5-B1BA-6F46390DB68F}" destId="{C91976C6-E670-4384-A1FB-C9388E4DF589}" srcOrd="0" destOrd="0" presId="urn:microsoft.com/office/officeart/2005/8/layout/process2"/>
    <dgm:cxn modelId="{9890D941-922B-48AC-9953-D6539485926C}" type="presOf" srcId="{7DD4BDEB-F4B4-462C-A585-9C7F7ECE011A}" destId="{7FA45E18-4C45-4FA3-984C-ECF04C50BD6C}" srcOrd="0" destOrd="0" presId="urn:microsoft.com/office/officeart/2005/8/layout/process2"/>
    <dgm:cxn modelId="{BA9459C6-7DF0-4BBF-AFB5-3760839139E3}" type="presOf" srcId="{BF6EDC70-661A-4DCB-9795-E1A6129BE8AC}" destId="{A3136296-A52F-4BA8-8752-17F6CEB2CB2C}" srcOrd="0" destOrd="0" presId="urn:microsoft.com/office/officeart/2005/8/layout/process2"/>
    <dgm:cxn modelId="{243BD724-2761-43B1-9F75-4AA3A5B86C94}" srcId="{E29F6428-FD2B-4802-9A97-9169C292022E}" destId="{DEC3F4FC-893F-477B-9D64-155D4B4D785E}" srcOrd="0" destOrd="0" parTransId="{1A8B9DC4-3E55-442B-A61F-B00D8A3EEB75}" sibTransId="{6728255F-AC0E-41B5-AD9C-7C1CB156DE3A}"/>
    <dgm:cxn modelId="{613A86C2-78B9-4A02-B1B2-337BF8B5ADC7}" type="presOf" srcId="{6728255F-AC0E-41B5-AD9C-7C1CB156DE3A}" destId="{C5A6051A-5E63-4B0E-9181-895E878D0A4D}" srcOrd="1" destOrd="0" presId="urn:microsoft.com/office/officeart/2005/8/layout/process2"/>
    <dgm:cxn modelId="{D09605C9-E7CE-4F0F-8228-6E4BCCE1BF2C}" type="presOf" srcId="{DEC3F4FC-893F-477B-9D64-155D4B4D785E}" destId="{F576E37B-14F0-44F8-BE71-CDBB1B6F09CB}" srcOrd="0" destOrd="0" presId="urn:microsoft.com/office/officeart/2005/8/layout/process2"/>
    <dgm:cxn modelId="{29682B72-CFD7-4306-8613-1FB13236891E}" type="presOf" srcId="{F693903A-1F06-48B7-AD98-10E306CAD9C0}" destId="{E92B9AC0-2637-4935-91C8-EE8FF5EE1D56}" srcOrd="0" destOrd="0" presId="urn:microsoft.com/office/officeart/2005/8/layout/process2"/>
    <dgm:cxn modelId="{B5D11784-ECDE-4DA5-BAF8-BCF003AE9AC2}" srcId="{E29F6428-FD2B-4802-9A97-9169C292022E}" destId="{0B9DB859-6A5F-46D0-8D90-F00D29D28F1E}" srcOrd="5" destOrd="0" parTransId="{A7DC39F7-8A58-4DA3-A35D-7492965F9D96}" sibTransId="{A056787B-AA96-46FE-9F0D-A4BC35EE0166}"/>
    <dgm:cxn modelId="{9913E129-6544-4579-AF1B-D29459D6B7AD}" srcId="{E29F6428-FD2B-4802-9A97-9169C292022E}" destId="{F693903A-1F06-48B7-AD98-10E306CAD9C0}" srcOrd="3" destOrd="0" parTransId="{07980ED8-3A68-4FE2-B0E2-FB41C81DC619}" sibTransId="{C22DE4CB-D52F-4AF1-B4FE-AF7842F612B2}"/>
    <dgm:cxn modelId="{360E36DC-A170-4AEA-88ED-B6F4A791DA36}" type="presOf" srcId="{C22DE4CB-D52F-4AF1-B4FE-AF7842F612B2}" destId="{D1B19691-45B7-4D39-9D20-4831F9B55056}" srcOrd="0" destOrd="0" presId="urn:microsoft.com/office/officeart/2005/8/layout/process2"/>
    <dgm:cxn modelId="{49AC3758-B737-421B-93D1-68914AA0A87C}" type="presOf" srcId="{C22DE4CB-D52F-4AF1-B4FE-AF7842F612B2}" destId="{53DEF50E-CAA5-4FF1-98D7-549970DC5BD8}" srcOrd="1" destOrd="0" presId="urn:microsoft.com/office/officeart/2005/8/layout/process2"/>
    <dgm:cxn modelId="{84E052EC-7D88-43BB-A55C-966F10F82362}" srcId="{E29F6428-FD2B-4802-9A97-9169C292022E}" destId="{29CA98E2-1D0E-4F19-B0EA-586489886CC6}" srcOrd="1" destOrd="0" parTransId="{1AB1D2B4-9F83-4F20-ABE8-3B25F4C9FC50}" sibTransId="{7DD4BDEB-F4B4-462C-A585-9C7F7ECE011A}"/>
    <dgm:cxn modelId="{B8048654-5D27-4701-8965-9C1DD4BE017C}" type="presParOf" srcId="{8F57A3AD-24D9-4E6E-AD7F-4CB85D8C87C4}" destId="{F576E37B-14F0-44F8-BE71-CDBB1B6F09CB}" srcOrd="0" destOrd="0" presId="urn:microsoft.com/office/officeart/2005/8/layout/process2"/>
    <dgm:cxn modelId="{4D298B74-819A-4381-A018-E288C1251035}" type="presParOf" srcId="{8F57A3AD-24D9-4E6E-AD7F-4CB85D8C87C4}" destId="{730EC12C-97BA-43BE-9C9F-F6E52F2C8DE1}" srcOrd="1" destOrd="0" presId="urn:microsoft.com/office/officeart/2005/8/layout/process2"/>
    <dgm:cxn modelId="{6EAE9346-69BD-491A-A6C3-A6516ECD0703}" type="presParOf" srcId="{730EC12C-97BA-43BE-9C9F-F6E52F2C8DE1}" destId="{C5A6051A-5E63-4B0E-9181-895E878D0A4D}" srcOrd="0" destOrd="0" presId="urn:microsoft.com/office/officeart/2005/8/layout/process2"/>
    <dgm:cxn modelId="{F7855E35-D9A1-4F05-8E12-9B5612EA28C9}" type="presParOf" srcId="{8F57A3AD-24D9-4E6E-AD7F-4CB85D8C87C4}" destId="{318C4570-0CE0-4606-9CC3-C8EEC077B975}" srcOrd="2" destOrd="0" presId="urn:microsoft.com/office/officeart/2005/8/layout/process2"/>
    <dgm:cxn modelId="{68614FDB-5291-4462-826E-4718AB90F1D2}" type="presParOf" srcId="{8F57A3AD-24D9-4E6E-AD7F-4CB85D8C87C4}" destId="{7FA45E18-4C45-4FA3-984C-ECF04C50BD6C}" srcOrd="3" destOrd="0" presId="urn:microsoft.com/office/officeart/2005/8/layout/process2"/>
    <dgm:cxn modelId="{AA18CEA3-59E0-447D-88FF-275D1FA59AE0}" type="presParOf" srcId="{7FA45E18-4C45-4FA3-984C-ECF04C50BD6C}" destId="{DB81107C-804D-4785-B804-525C0B944B9D}" srcOrd="0" destOrd="0" presId="urn:microsoft.com/office/officeart/2005/8/layout/process2"/>
    <dgm:cxn modelId="{BC9BD6AB-6E48-43F4-A3EA-4B3251C8AF36}" type="presParOf" srcId="{8F57A3AD-24D9-4E6E-AD7F-4CB85D8C87C4}" destId="{8A2E6474-5124-4556-AE33-0E58F15969D2}" srcOrd="4" destOrd="0" presId="urn:microsoft.com/office/officeart/2005/8/layout/process2"/>
    <dgm:cxn modelId="{1A3E8024-5115-4FC1-A0F6-0C9CBCD6CBDF}" type="presParOf" srcId="{8F57A3AD-24D9-4E6E-AD7F-4CB85D8C87C4}" destId="{54A2E07C-0BBA-4613-807C-C9569C81E9F2}" srcOrd="5" destOrd="0" presId="urn:microsoft.com/office/officeart/2005/8/layout/process2"/>
    <dgm:cxn modelId="{5366A93F-AC74-4E18-BC14-D03B60BA3C32}" type="presParOf" srcId="{54A2E07C-0BBA-4613-807C-C9569C81E9F2}" destId="{C550BFCD-CDFF-4BDB-92FD-E0AED6EBF3AD}" srcOrd="0" destOrd="0" presId="urn:microsoft.com/office/officeart/2005/8/layout/process2"/>
    <dgm:cxn modelId="{40FEA32D-D1A4-4F40-B957-83DA362696DD}" type="presParOf" srcId="{8F57A3AD-24D9-4E6E-AD7F-4CB85D8C87C4}" destId="{E92B9AC0-2637-4935-91C8-EE8FF5EE1D56}" srcOrd="6" destOrd="0" presId="urn:microsoft.com/office/officeart/2005/8/layout/process2"/>
    <dgm:cxn modelId="{2890FA00-BB54-4088-A2D5-1B94B50F4BDF}" type="presParOf" srcId="{8F57A3AD-24D9-4E6E-AD7F-4CB85D8C87C4}" destId="{D1B19691-45B7-4D39-9D20-4831F9B55056}" srcOrd="7" destOrd="0" presId="urn:microsoft.com/office/officeart/2005/8/layout/process2"/>
    <dgm:cxn modelId="{C68F22C0-B587-4037-8DF0-575866C4854E}" type="presParOf" srcId="{D1B19691-45B7-4D39-9D20-4831F9B55056}" destId="{53DEF50E-CAA5-4FF1-98D7-549970DC5BD8}" srcOrd="0" destOrd="0" presId="urn:microsoft.com/office/officeart/2005/8/layout/process2"/>
    <dgm:cxn modelId="{B52C6FAA-B24E-41B1-B49D-075F08064EA1}" type="presParOf" srcId="{8F57A3AD-24D9-4E6E-AD7F-4CB85D8C87C4}" destId="{A3136296-A52F-4BA8-8752-17F6CEB2CB2C}" srcOrd="8" destOrd="0" presId="urn:microsoft.com/office/officeart/2005/8/layout/process2"/>
    <dgm:cxn modelId="{45C0E70A-96A8-4577-A28C-4F7053906026}" type="presParOf" srcId="{8F57A3AD-24D9-4E6E-AD7F-4CB85D8C87C4}" destId="{C91976C6-E670-4384-A1FB-C9388E4DF589}" srcOrd="9" destOrd="0" presId="urn:microsoft.com/office/officeart/2005/8/layout/process2"/>
    <dgm:cxn modelId="{3BA041AC-9BD4-4C23-B7D7-6BF26C562F3B}" type="presParOf" srcId="{C91976C6-E670-4384-A1FB-C9388E4DF589}" destId="{A7861C9E-91FD-4A96-8975-12F18891F7A2}" srcOrd="0" destOrd="0" presId="urn:microsoft.com/office/officeart/2005/8/layout/process2"/>
    <dgm:cxn modelId="{0D68F00E-EEAA-4B13-ADC3-F33FF942A898}" type="presParOf" srcId="{8F57A3AD-24D9-4E6E-AD7F-4CB85D8C87C4}" destId="{088D59DF-FCF1-4A41-8A37-EF471522FC72}"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9175A0-1CFD-4DCC-9775-EC57AA325AC0}" type="datetimeFigureOut">
              <a:rPr lang="en-US" smtClean="0"/>
              <a:pPr/>
              <a:t>6/30/2020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4BD2B7-A396-4EFF-8B8E-96B05D96FE88}" type="slidenum">
              <a:rPr lang="en-IN" smtClean="0"/>
              <a:pPr/>
              <a:t>‹#›</a:t>
            </a:fld>
            <a:endParaRPr lang="en-IN"/>
          </a:p>
        </p:txBody>
      </p:sp>
    </p:spTree>
    <p:extLst>
      <p:ext uri="{BB962C8B-B14F-4D97-AF65-F5344CB8AC3E}">
        <p14:creationId xmlns:p14="http://schemas.microsoft.com/office/powerpoint/2010/main" val="50805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4CCC3-83FB-44C8-90C6-8AC0BC0E9312}" type="datetimeFigureOut">
              <a:rPr lang="en-US" smtClean="0"/>
              <a:pPr/>
              <a:t>6/30/2020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850C82-C698-4C53-837B-6E99B245A0B2}" type="slidenum">
              <a:rPr lang="en-US" smtClean="0"/>
              <a:pPr/>
              <a:t>‹#›</a:t>
            </a:fld>
            <a:endParaRPr lang="en-US"/>
          </a:p>
        </p:txBody>
      </p:sp>
    </p:spTree>
    <p:extLst>
      <p:ext uri="{BB962C8B-B14F-4D97-AF65-F5344CB8AC3E}">
        <p14:creationId xmlns:p14="http://schemas.microsoft.com/office/powerpoint/2010/main" val="383234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08F413-A9D0-4F65-BFB3-C08BACCBEBBA}" type="slidenum">
              <a:rPr lang="en-IN"/>
              <a:pPr/>
              <a:t>23</a:t>
            </a:fld>
            <a:endParaRPr lang="en-IN"/>
          </a:p>
        </p:txBody>
      </p:sp>
    </p:spTree>
    <p:extLst>
      <p:ext uri="{BB962C8B-B14F-4D97-AF65-F5344CB8AC3E}">
        <p14:creationId xmlns:p14="http://schemas.microsoft.com/office/powerpoint/2010/main" val="145287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4AB1044-83A1-4DA6-BA5E-41960432A36E}" type="slidenum">
              <a:rPr lang="en-US" smtClean="0"/>
              <a:pPr/>
              <a:t>45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302357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1B23871-5901-4245-B1E9-80D065D26681}" type="slidenum">
              <a:rPr lang="en-US" smtClean="0"/>
              <a:pPr/>
              <a:t>46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11229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56369D0-3059-44AF-8309-6C6862C6C819}" type="slidenum">
              <a:rPr lang="en-US" smtClean="0"/>
              <a:pPr/>
              <a:t>47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3412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1C66AC9-24CA-486C-9923-C446A28DC6ED}" type="slidenum">
              <a:rPr lang="en-US" smtClean="0"/>
              <a:pPr/>
              <a:t>48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50682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6810C16-243E-4A5F-95EC-0C1483AE4AD0}" type="slidenum">
              <a:rPr lang="en-US"/>
              <a:pPr/>
              <a:t>57</a:t>
            </a:fld>
            <a:endParaRPr lang="en-US"/>
          </a:p>
        </p:txBody>
      </p:sp>
      <p:sp>
        <p:nvSpPr>
          <p:cNvPr id="118785" name="Rectangle 1"/>
          <p:cNvSpPr txBox="1">
            <a:spLocks noGrp="1" noRot="1" noChangeAspect="1" noChangeArrowheads="1"/>
          </p:cNvSpPr>
          <p:nvPr>
            <p:ph type="sldImg"/>
          </p:nvPr>
        </p:nvSpPr>
        <p:spPr bwMode="auto">
          <a:xfrm>
            <a:off x="1103313" y="676275"/>
            <a:ext cx="4602162" cy="3452813"/>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897978" y="4354583"/>
            <a:ext cx="5013714" cy="412934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9925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2241F-A96B-4257-8C01-9645375CDAD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2241F-A96B-4257-8C01-9645375CDAD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2241F-A96B-4257-8C01-9645375CDAD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2241F-A96B-4257-8C01-9645375CDAD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2241F-A96B-4257-8C01-9645375CDAD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2241F-A96B-4257-8C01-9645375CDAD3}"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2241F-A96B-4257-8C01-9645375CDAD3}" type="datetimeFigureOut">
              <a:rPr lang="en-US" smtClean="0"/>
              <a:pPr/>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2241F-A96B-4257-8C01-9645375CDAD3}" type="datetimeFigureOut">
              <a:rPr lang="en-US" smtClean="0"/>
              <a:pPr/>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2241F-A96B-4257-8C01-9645375CDAD3}" type="datetimeFigureOut">
              <a:rPr lang="en-US" smtClean="0"/>
              <a:pPr/>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2241F-A96B-4257-8C01-9645375CDAD3}"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2241F-A96B-4257-8C01-9645375CDAD3}"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7BF81-8985-4C15-9B1D-3D880F6663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2241F-A96B-4257-8C01-9645375CDAD3}" type="datetimeFigureOut">
              <a:rPr lang="en-US" smtClean="0"/>
              <a:pPr/>
              <a:t>6/30/2020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7BF81-8985-4C15-9B1D-3D880F6663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Ferrite_(iron)" TargetMode="External"/><Relationship Id="rId2" Type="http://schemas.openxmlformats.org/officeDocument/2006/relationships/hyperlink" Target="http://en.wikipedia.org/wiki/Steel" TargetMode="External"/><Relationship Id="rId1" Type="http://schemas.openxmlformats.org/officeDocument/2006/relationships/slideLayout" Target="../slideLayouts/slideLayout2.xml"/><Relationship Id="rId4" Type="http://schemas.openxmlformats.org/officeDocument/2006/relationships/hyperlink" Target="http://en.wikipedia.org/wiki/Martensi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Tensile_strength" TargetMode="External"/><Relationship Id="rId2" Type="http://schemas.openxmlformats.org/officeDocument/2006/relationships/hyperlink" Target="http://en.wikipedia.org/wiki/Yield_strength"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png"/><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oleObject" Target="../embeddings/oleObject5.bin"/><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en.wikipedia.org/wiki/Stainless_steel" TargetMode="External"/><Relationship Id="rId3" Type="http://schemas.openxmlformats.org/officeDocument/2006/relationships/hyperlink" Target="http://en.wikipedia.org/wiki/Malleable" TargetMode="External"/><Relationship Id="rId7" Type="http://schemas.openxmlformats.org/officeDocument/2006/relationships/hyperlink" Target="http://en.wikipedia.org/wiki/Titanium" TargetMode="External"/><Relationship Id="rId2" Type="http://schemas.openxmlformats.org/officeDocument/2006/relationships/hyperlink" Target="http://en.wikipedia.org/wiki/Heat_treatment" TargetMode="External"/><Relationship Id="rId1" Type="http://schemas.openxmlformats.org/officeDocument/2006/relationships/slideLayout" Target="../slideLayouts/slideLayout2.xml"/><Relationship Id="rId6" Type="http://schemas.openxmlformats.org/officeDocument/2006/relationships/hyperlink" Target="http://en.wikipedia.org/wiki/Nickel" TargetMode="External"/><Relationship Id="rId5" Type="http://schemas.openxmlformats.org/officeDocument/2006/relationships/hyperlink" Target="http://en.wikipedia.org/wiki/Magnesium" TargetMode="External"/><Relationship Id="rId4" Type="http://schemas.openxmlformats.org/officeDocument/2006/relationships/hyperlink" Target="http://en.wikipedia.org/wiki/Aluminium"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en.wikipedia.org/wiki/Plasticity_(physics)" TargetMode="External"/><Relationship Id="rId3" Type="http://schemas.openxmlformats.org/officeDocument/2006/relationships/hyperlink" Target="http://en.wikipedia.org/wiki/Temperature" TargetMode="External"/><Relationship Id="rId7" Type="http://schemas.openxmlformats.org/officeDocument/2006/relationships/hyperlink" Target="http://en.wikipedia.org/wiki/Crystal_structure" TargetMode="External"/><Relationship Id="rId2" Type="http://schemas.openxmlformats.org/officeDocument/2006/relationships/hyperlink" Target="http://en.wikipedia.org/wiki/Solubility" TargetMode="External"/><Relationship Id="rId1" Type="http://schemas.openxmlformats.org/officeDocument/2006/relationships/slideLayout" Target="../slideLayouts/slideLayout2.xml"/><Relationship Id="rId6" Type="http://schemas.openxmlformats.org/officeDocument/2006/relationships/hyperlink" Target="http://en.wikipedia.org/wiki/Crystal" TargetMode="External"/><Relationship Id="rId5" Type="http://schemas.openxmlformats.org/officeDocument/2006/relationships/hyperlink" Target="http://en.wikipedia.org/wiki/Dislocation" TargetMode="External"/><Relationship Id="rId4" Type="http://schemas.openxmlformats.org/officeDocument/2006/relationships/hyperlink" Target="http://en.wikipedia.org/wiki/Phase_(matter)" TargetMode="External"/><Relationship Id="rId9" Type="http://schemas.openxmlformats.org/officeDocument/2006/relationships/hyperlink" Target="http://en.wikipedia.org/wiki/Precipitation_(chemistry)"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b="1" smtClean="0"/>
              <a:t>Subject Name : Alloy Design</a:t>
            </a: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172200"/>
          </a:xfrm>
        </p:spPr>
        <p:txBody>
          <a:bodyPr>
            <a:normAutofit/>
          </a:bodyPr>
          <a:lstStyle/>
          <a:p>
            <a:pPr algn="just">
              <a:buNone/>
            </a:pPr>
            <a:r>
              <a:rPr lang="en-US" dirty="0" smtClean="0"/>
              <a:t>B. </a:t>
            </a:r>
            <a:r>
              <a:rPr lang="en-US" u="sng" dirty="0" smtClean="0"/>
              <a:t>Clients and Customers</a:t>
            </a:r>
          </a:p>
          <a:p>
            <a:pPr algn="just"/>
            <a:r>
              <a:rPr lang="en-US" dirty="0" smtClean="0"/>
              <a:t>Designs are created by clients to meet customer needs. </a:t>
            </a:r>
          </a:p>
          <a:p>
            <a:pPr algn="just">
              <a:buNone/>
            </a:pPr>
            <a:r>
              <a:rPr lang="en-US" dirty="0" smtClean="0"/>
              <a:t>	-The </a:t>
            </a:r>
            <a:r>
              <a:rPr lang="en-US" i="1" dirty="0" smtClean="0"/>
              <a:t>client</a:t>
            </a:r>
            <a:r>
              <a:rPr lang="en-US" dirty="0" smtClean="0"/>
              <a:t> is typically </a:t>
            </a:r>
          </a:p>
          <a:p>
            <a:pPr algn="just">
              <a:buNone/>
            </a:pPr>
            <a:r>
              <a:rPr lang="en-US" dirty="0" smtClean="0"/>
              <a:t>	-a manufacturing enterprise seeking to market and sell products, </a:t>
            </a:r>
          </a:p>
          <a:p>
            <a:pPr algn="just">
              <a:buNone/>
            </a:pPr>
            <a:r>
              <a:rPr lang="en-US" dirty="0" smtClean="0"/>
              <a:t>	-a developer or business seeking to</a:t>
            </a:r>
          </a:p>
          <a:p>
            <a:pPr algn="just">
              <a:buNone/>
            </a:pPr>
            <a:r>
              <a:rPr lang="en-US" dirty="0" smtClean="0"/>
              <a:t>	provide a service or facility, or </a:t>
            </a:r>
          </a:p>
          <a:p>
            <a:pPr algn="just">
              <a:buNone/>
            </a:pPr>
            <a:r>
              <a:rPr lang="en-US" dirty="0" smtClean="0"/>
              <a:t>	-a government authority responsible for providing physical infrastructure or military hardware.</a:t>
            </a:r>
            <a:endParaRPr lang="en-US"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r>
              <a:rPr lang="en-US" i="1" dirty="0" smtClean="0"/>
              <a:t>Customers </a:t>
            </a:r>
            <a:r>
              <a:rPr lang="en-US" dirty="0" smtClean="0"/>
              <a:t>use the design and benefit from its functionality, appearance, ease of use, reliability, long life, safety, and so forth. </a:t>
            </a:r>
          </a:p>
          <a:p>
            <a:pPr algn="just"/>
            <a:r>
              <a:rPr lang="en-US" dirty="0" smtClean="0"/>
              <a:t>To be acceptable to the customer, the design must </a:t>
            </a:r>
          </a:p>
          <a:p>
            <a:pPr algn="just">
              <a:buNone/>
            </a:pPr>
            <a:r>
              <a:rPr lang="en-US" dirty="0" smtClean="0"/>
              <a:t>	-meet well-defined and clearly understood customer needs in a way </a:t>
            </a:r>
          </a:p>
          <a:p>
            <a:pPr algn="just">
              <a:buNone/>
            </a:pPr>
            <a:r>
              <a:rPr lang="en-US" dirty="0" smtClean="0"/>
              <a:t>	-that delights the customer and </a:t>
            </a:r>
          </a:p>
          <a:p>
            <a:pPr algn="just">
              <a:buNone/>
            </a:pPr>
            <a:r>
              <a:rPr lang="en-US" dirty="0" smtClean="0"/>
              <a:t>	-insures long-term, sustainable customer satisfaction.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10000"/>
          </a:bodyPr>
          <a:lstStyle/>
          <a:p>
            <a:pPr algn="just">
              <a:buNone/>
            </a:pPr>
            <a:r>
              <a:rPr lang="en-US" dirty="0" smtClean="0"/>
              <a:t>C. </a:t>
            </a:r>
            <a:r>
              <a:rPr lang="en-US" u="sng" dirty="0" smtClean="0"/>
              <a:t>Viewpoints</a:t>
            </a:r>
          </a:p>
          <a:p>
            <a:pPr algn="just"/>
            <a:r>
              <a:rPr lang="en-US" i="1" u="sng" dirty="0" smtClean="0"/>
              <a:t>Industrial</a:t>
            </a:r>
            <a:r>
              <a:rPr lang="en-US" dirty="0" smtClean="0"/>
              <a:t> design is concerned </a:t>
            </a:r>
          </a:p>
          <a:p>
            <a:pPr algn="just">
              <a:buNone/>
            </a:pPr>
            <a:r>
              <a:rPr lang="en-US" dirty="0" smtClean="0"/>
              <a:t>	-with the external appearance of the design, and </a:t>
            </a:r>
          </a:p>
          <a:p>
            <a:pPr algn="just">
              <a:buNone/>
            </a:pPr>
            <a:r>
              <a:rPr lang="en-US" dirty="0" smtClean="0"/>
              <a:t>	-with how it interacts with the user.</a:t>
            </a:r>
          </a:p>
          <a:p>
            <a:pPr algn="just"/>
            <a:r>
              <a:rPr lang="en-US" i="1" u="sng" dirty="0" smtClean="0"/>
              <a:t>Engineering</a:t>
            </a:r>
            <a:r>
              <a:rPr lang="en-US" dirty="0" smtClean="0"/>
              <a:t> design, on the other hand, is concerned </a:t>
            </a:r>
          </a:p>
          <a:p>
            <a:pPr algn="just">
              <a:buNone/>
            </a:pPr>
            <a:r>
              <a:rPr lang="en-US" dirty="0" smtClean="0"/>
              <a:t>	-with the ‘‘internals’’ of the design</a:t>
            </a:r>
          </a:p>
          <a:p>
            <a:pPr algn="just">
              <a:buNone/>
            </a:pPr>
            <a:r>
              <a:rPr lang="en-US" dirty="0" smtClean="0"/>
              <a:t>		-including how it works, </a:t>
            </a:r>
          </a:p>
          <a:p>
            <a:pPr algn="just">
              <a:buNone/>
            </a:pPr>
            <a:r>
              <a:rPr lang="en-US" dirty="0" smtClean="0"/>
              <a:t>		-the form, fit, and function of individual 	components and assemblies, </a:t>
            </a:r>
          </a:p>
          <a:p>
            <a:pPr algn="just">
              <a:buNone/>
            </a:pPr>
            <a:r>
              <a:rPr lang="en-US" dirty="0" smtClean="0"/>
              <a:t>		-material selection and properties, and </a:t>
            </a:r>
          </a:p>
          <a:p>
            <a:pPr algn="just">
              <a:buNone/>
            </a:pPr>
            <a:r>
              <a:rPr lang="en-US" dirty="0" smtClean="0"/>
              <a:t>		-cost.</a:t>
            </a:r>
            <a:endParaRPr lang="en-US"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a:bodyPr>
          <a:lstStyle/>
          <a:p>
            <a:r>
              <a:rPr lang="en-US" u="sng" dirty="0" smtClean="0"/>
              <a:t>Engineering Design</a:t>
            </a:r>
          </a:p>
          <a:p>
            <a:pPr algn="just"/>
            <a:r>
              <a:rPr lang="en-US" dirty="0" smtClean="0"/>
              <a:t>Engineering design typically involves the following design activities:</a:t>
            </a:r>
          </a:p>
          <a:p>
            <a:pPr algn="just">
              <a:buNone/>
            </a:pPr>
            <a:r>
              <a:rPr lang="en-US" dirty="0" smtClean="0"/>
              <a:t>1. Clarify and define the </a:t>
            </a:r>
            <a:r>
              <a:rPr lang="en-US" dirty="0" smtClean="0">
                <a:solidFill>
                  <a:srgbClr val="FF0000"/>
                </a:solidFill>
              </a:rPr>
              <a:t>requirements</a:t>
            </a:r>
            <a:r>
              <a:rPr lang="en-US" dirty="0" smtClean="0"/>
              <a:t> of the design problem to be solved.</a:t>
            </a:r>
          </a:p>
          <a:p>
            <a:pPr algn="just">
              <a:buNone/>
            </a:pPr>
            <a:r>
              <a:rPr lang="en-US" dirty="0" smtClean="0"/>
              <a:t>2. Develop a </a:t>
            </a:r>
            <a:r>
              <a:rPr lang="en-US" dirty="0" smtClean="0">
                <a:solidFill>
                  <a:srgbClr val="FF0000"/>
                </a:solidFill>
              </a:rPr>
              <a:t>working principle </a:t>
            </a:r>
            <a:r>
              <a:rPr lang="en-US" dirty="0" smtClean="0"/>
              <a:t>or physical concept for solving the design problem.</a:t>
            </a:r>
          </a:p>
          <a:p>
            <a:pPr algn="just">
              <a:buNone/>
            </a:pPr>
            <a:r>
              <a:rPr lang="en-US" dirty="0" smtClean="0"/>
              <a:t>3. Determine the geometric arrangement (</a:t>
            </a:r>
            <a:r>
              <a:rPr lang="en-US" dirty="0" smtClean="0">
                <a:solidFill>
                  <a:srgbClr val="FF0000"/>
                </a:solidFill>
              </a:rPr>
              <a:t>layout</a:t>
            </a:r>
            <a:r>
              <a:rPr lang="en-US" dirty="0" smtClean="0"/>
              <a:t>) of components and establish dimensional relationships between components.</a:t>
            </a:r>
          </a:p>
          <a:p>
            <a:pPr algn="just">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buNone/>
            </a:pPr>
            <a:r>
              <a:rPr lang="en-US" dirty="0" smtClean="0"/>
              <a:t>4. Decide which components are </a:t>
            </a:r>
            <a:r>
              <a:rPr lang="en-US" dirty="0" smtClean="0">
                <a:solidFill>
                  <a:srgbClr val="FF0000"/>
                </a:solidFill>
              </a:rPr>
              <a:t>standard</a:t>
            </a:r>
            <a:r>
              <a:rPr lang="en-US" dirty="0" smtClean="0"/>
              <a:t> and which need </a:t>
            </a:r>
            <a:r>
              <a:rPr lang="en-US" dirty="0" smtClean="0">
                <a:solidFill>
                  <a:srgbClr val="FF0000"/>
                </a:solidFill>
              </a:rPr>
              <a:t>to be designed</a:t>
            </a:r>
            <a:r>
              <a:rPr lang="en-US" dirty="0" smtClean="0"/>
              <a:t>. </a:t>
            </a:r>
          </a:p>
          <a:p>
            <a:pPr algn="just">
              <a:buNone/>
            </a:pPr>
            <a:r>
              <a:rPr lang="en-US" dirty="0" smtClean="0"/>
              <a:t>	-A designed component is a unique part or assembly that must be defined as part of the design. </a:t>
            </a:r>
          </a:p>
          <a:p>
            <a:pPr algn="just">
              <a:buNone/>
            </a:pPr>
            <a:r>
              <a:rPr lang="en-US" dirty="0" smtClean="0"/>
              <a:t>	-A standard component, on the other hand, is a supplied or ‘‘off-the shelf ’’ component, such as an electric motor, light bulb, electrical connector, or mechanical fastener.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324600"/>
          </a:xfrm>
        </p:spPr>
        <p:txBody>
          <a:bodyPr>
            <a:normAutofit/>
          </a:bodyPr>
          <a:lstStyle/>
          <a:p>
            <a:pPr algn="just">
              <a:buNone/>
            </a:pPr>
            <a:r>
              <a:rPr lang="en-US" dirty="0" smtClean="0"/>
              <a:t>5. Select the general type of </a:t>
            </a:r>
            <a:r>
              <a:rPr lang="en-US" dirty="0" smtClean="0">
                <a:solidFill>
                  <a:srgbClr val="FF0000"/>
                </a:solidFill>
              </a:rPr>
              <a:t>material</a:t>
            </a:r>
            <a:r>
              <a:rPr lang="en-US" dirty="0" smtClean="0"/>
              <a:t> (e.g., polymer, metal) and basic manufacturing </a:t>
            </a:r>
            <a:r>
              <a:rPr lang="en-US" dirty="0" smtClean="0">
                <a:solidFill>
                  <a:srgbClr val="FF0000"/>
                </a:solidFill>
              </a:rPr>
              <a:t>process</a:t>
            </a:r>
            <a:r>
              <a:rPr lang="en-US" dirty="0" smtClean="0"/>
              <a:t> (e.g., casting, machining) to be used for each designed component, if not already determined.</a:t>
            </a:r>
          </a:p>
          <a:p>
            <a:pPr algn="just">
              <a:buNone/>
            </a:pPr>
            <a:r>
              <a:rPr lang="en-US" dirty="0" smtClean="0"/>
              <a:t>6. Determine the </a:t>
            </a:r>
            <a:r>
              <a:rPr lang="en-US" dirty="0" smtClean="0">
                <a:solidFill>
                  <a:srgbClr val="FF0000"/>
                </a:solidFill>
              </a:rPr>
              <a:t>configuration</a:t>
            </a:r>
            <a:r>
              <a:rPr lang="en-US" dirty="0" smtClean="0"/>
              <a:t> (i.e., size, shape, external and internal geometric features, etc.) of each designed component.</a:t>
            </a:r>
          </a:p>
          <a:p>
            <a:pPr algn="just">
              <a:buNone/>
            </a:pPr>
            <a:r>
              <a:rPr lang="en-US" dirty="0" smtClean="0"/>
              <a:t>7. Select a </a:t>
            </a:r>
            <a:r>
              <a:rPr lang="en-US" dirty="0" smtClean="0">
                <a:solidFill>
                  <a:srgbClr val="FF0000"/>
                </a:solidFill>
              </a:rPr>
              <a:t>specific material and manufacturing process</a:t>
            </a:r>
            <a:r>
              <a:rPr lang="en-US" dirty="0" smtClean="0"/>
              <a:t> for each designed component.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just">
              <a:buNone/>
            </a:pPr>
            <a:r>
              <a:rPr lang="en-US" dirty="0" smtClean="0"/>
              <a:t>8. Establish dimensions and </a:t>
            </a:r>
            <a:r>
              <a:rPr lang="en-US" dirty="0" smtClean="0">
                <a:solidFill>
                  <a:srgbClr val="FF0000"/>
                </a:solidFill>
              </a:rPr>
              <a:t>tolerances</a:t>
            </a:r>
            <a:r>
              <a:rPr lang="en-US" dirty="0" smtClean="0"/>
              <a:t> for each designed component.</a:t>
            </a:r>
          </a:p>
          <a:p>
            <a:pPr algn="just">
              <a:buNone/>
            </a:pPr>
            <a:r>
              <a:rPr lang="en-US" dirty="0" smtClean="0"/>
              <a:t>9. Supply additional dimensions, tolerances, and detailed information required for manufacture and assembly of the components.</a:t>
            </a:r>
          </a:p>
          <a:p>
            <a:pPr algn="just">
              <a:buNone/>
            </a:pPr>
            <a:endParaRPr lang="en-US" dirty="0" smtClean="0"/>
          </a:p>
          <a:p>
            <a:pPr algn="just"/>
            <a:r>
              <a:rPr lang="en-US" dirty="0" smtClean="0"/>
              <a:t>These activities proceed from the general to the specific and are typically performed in the order listed when developing a new design.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839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extBox 4"/>
          <p:cNvSpPr txBox="1">
            <a:spLocks noChangeArrowheads="1"/>
          </p:cNvSpPr>
          <p:nvPr/>
        </p:nvSpPr>
        <p:spPr bwMode="auto">
          <a:xfrm>
            <a:off x="3200400" y="6248400"/>
            <a:ext cx="3200400" cy="400050"/>
          </a:xfrm>
          <a:prstGeom prst="rect">
            <a:avLst/>
          </a:prstGeom>
          <a:noFill/>
          <a:ln w="9525">
            <a:noFill/>
            <a:miter lim="800000"/>
            <a:headEnd/>
            <a:tailEnd/>
          </a:ln>
        </p:spPr>
        <p:txBody>
          <a:bodyPr>
            <a:spAutoFit/>
          </a:bodyPr>
          <a:lstStyle/>
          <a:p>
            <a:pPr algn="ctr"/>
            <a:r>
              <a:rPr lang="en-US" sz="2000" dirty="0">
                <a:latin typeface="Times New Roman" pitchFamily="18" charset="0"/>
                <a:cs typeface="Times New Roman" pitchFamily="18" charset="0"/>
              </a:rPr>
              <a:t>Typical Phases of Design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1.2	Steps in alloy design </a:t>
            </a:r>
            <a:br>
              <a:rPr lang="en-US" dirty="0" smtClean="0"/>
            </a:br>
            <a:endParaRPr lang="en-US" dirty="0"/>
          </a:p>
        </p:txBody>
      </p:sp>
      <p:sp>
        <p:nvSpPr>
          <p:cNvPr id="3" name="Content Placeholder 2"/>
          <p:cNvSpPr>
            <a:spLocks noGrp="1"/>
          </p:cNvSpPr>
          <p:nvPr>
            <p:ph idx="1"/>
          </p:nvPr>
        </p:nvSpPr>
        <p:spPr>
          <a:xfrm>
            <a:off x="304800" y="1600200"/>
            <a:ext cx="8610600" cy="4525963"/>
          </a:xfrm>
        </p:spPr>
        <p:txBody>
          <a:bodyPr/>
          <a:lstStyle/>
          <a:p>
            <a:pPr>
              <a:buNone/>
            </a:pPr>
            <a:r>
              <a:rPr lang="en-US" dirty="0" smtClean="0"/>
              <a:t>A systematic approach to the alloy designing problem </a:t>
            </a:r>
          </a:p>
          <a:p>
            <a:pPr>
              <a:buNone/>
            </a:pPr>
            <a:endParaRPr lang="en-US" dirty="0" smtClean="0"/>
          </a:p>
          <a:p>
            <a:pPr>
              <a:buNone/>
            </a:pPr>
            <a:r>
              <a:rPr lang="en-US" dirty="0" smtClean="0"/>
              <a:t>	-which is one of the typical ill-structured problems </a:t>
            </a:r>
          </a:p>
          <a:p>
            <a:pPr>
              <a:buNone/>
            </a:pPr>
            <a:r>
              <a:rPr lang="en-US" dirty="0" smtClean="0"/>
              <a:t>	-considered to be solvable only by </a:t>
            </a:r>
            <a:r>
              <a:rPr lang="pt-BR" dirty="0" smtClean="0"/>
              <a:t>inspirations of a genius metallurgist.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r>
              <a:rPr lang="en-US" dirty="0" smtClean="0"/>
              <a:t>The procedure to design an alloy of required properties consists of two parts</a:t>
            </a:r>
          </a:p>
          <a:p>
            <a:endParaRPr lang="en-US" dirty="0" smtClean="0"/>
          </a:p>
          <a:p>
            <a:pPr>
              <a:buNone/>
            </a:pPr>
            <a:r>
              <a:rPr lang="en-US" dirty="0" smtClean="0"/>
              <a:t>	-searching of a starting point(a root), and</a:t>
            </a:r>
          </a:p>
          <a:p>
            <a:pPr>
              <a:buNone/>
            </a:pPr>
            <a:r>
              <a:rPr lang="en-US" dirty="0" smtClean="0"/>
              <a:t>	-constructing a tree </a:t>
            </a:r>
          </a:p>
          <a:p>
            <a:pPr>
              <a:buNone/>
            </a:pPr>
            <a:endParaRPr lang="en-US" dirty="0" smtClean="0"/>
          </a:p>
          <a:p>
            <a:pPr>
              <a:buNone/>
            </a:pPr>
            <a:r>
              <a:rPr lang="en-US" dirty="0" smtClean="0"/>
              <a:t>	in order to improve the properties of the material corresponding to the root by applying tactics.</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lstStyle/>
          <a:p>
            <a:r>
              <a:rPr lang="en-US" b="1" dirty="0" smtClean="0"/>
              <a:t>1</a:t>
            </a:r>
            <a:endParaRPr lang="en-US" b="1" dirty="0"/>
          </a:p>
        </p:txBody>
      </p:sp>
      <p:sp>
        <p:nvSpPr>
          <p:cNvPr id="3" name="Subtitle 2"/>
          <p:cNvSpPr>
            <a:spLocks noGrp="1"/>
          </p:cNvSpPr>
          <p:nvPr>
            <p:ph type="subTitle" idx="1"/>
          </p:nvPr>
        </p:nvSpPr>
        <p:spPr>
          <a:xfrm>
            <a:off x="457200" y="2057400"/>
            <a:ext cx="7010400" cy="3124200"/>
          </a:xfrm>
        </p:spPr>
        <p:txBody>
          <a:bodyPr/>
          <a:lstStyle/>
          <a:p>
            <a:pPr algn="l"/>
            <a:endParaRPr lang="en-US" dirty="0" smtClean="0">
              <a:solidFill>
                <a:schemeClr val="tx1"/>
              </a:solidFill>
            </a:endParaRPr>
          </a:p>
          <a:p>
            <a:pPr algn="l"/>
            <a:r>
              <a:rPr lang="en-US" dirty="0" smtClean="0">
                <a:solidFill>
                  <a:schemeClr val="tx1"/>
                </a:solidFill>
              </a:rPr>
              <a:t>1.1	Concept </a:t>
            </a:r>
            <a:r>
              <a:rPr lang="en-US" dirty="0">
                <a:solidFill>
                  <a:schemeClr val="tx1"/>
                </a:solidFill>
              </a:rPr>
              <a:t>of alloy </a:t>
            </a:r>
            <a:r>
              <a:rPr lang="en-US" dirty="0" smtClean="0">
                <a:solidFill>
                  <a:schemeClr val="tx1"/>
                </a:solidFill>
              </a:rPr>
              <a:t>design </a:t>
            </a:r>
          </a:p>
          <a:p>
            <a:pPr algn="l"/>
            <a:r>
              <a:rPr lang="en-US" dirty="0" smtClean="0">
                <a:solidFill>
                  <a:schemeClr val="tx1"/>
                </a:solidFill>
              </a:rPr>
              <a:t>1.2	Steps </a:t>
            </a:r>
            <a:r>
              <a:rPr lang="en-US" dirty="0">
                <a:solidFill>
                  <a:schemeClr val="tx1"/>
                </a:solidFill>
              </a:rPr>
              <a:t>in alloy </a:t>
            </a:r>
            <a:r>
              <a:rPr lang="en-US" dirty="0" smtClean="0">
                <a:solidFill>
                  <a:schemeClr val="tx1"/>
                </a:solidFill>
              </a:rPr>
              <a:t>design </a:t>
            </a:r>
          </a:p>
          <a:p>
            <a:pPr algn="l"/>
            <a:r>
              <a:rPr lang="en-US" dirty="0" smtClean="0">
                <a:solidFill>
                  <a:schemeClr val="tx1"/>
                </a:solidFill>
              </a:rPr>
              <a:t>1.3	Significance </a:t>
            </a:r>
            <a:r>
              <a:rPr lang="en-US" dirty="0">
                <a:solidFill>
                  <a:schemeClr val="tx1"/>
                </a:solidFill>
              </a:rPr>
              <a:t>of alloy design.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172200"/>
          </a:xfrm>
        </p:spPr>
        <p:txBody>
          <a:bodyPr>
            <a:normAutofit fontScale="92500" lnSpcReduction="10000"/>
          </a:bodyPr>
          <a:lstStyle/>
          <a:p>
            <a:r>
              <a:rPr lang="en-US" dirty="0" smtClean="0"/>
              <a:t>The </a:t>
            </a:r>
            <a:r>
              <a:rPr lang="en-US" dirty="0"/>
              <a:t>alloy designing </a:t>
            </a:r>
            <a:r>
              <a:rPr lang="en-US" dirty="0" smtClean="0"/>
              <a:t>problem comprises </a:t>
            </a:r>
            <a:r>
              <a:rPr lang="en-US" dirty="0"/>
              <a:t>four </a:t>
            </a:r>
            <a:r>
              <a:rPr lang="en-US" dirty="0" smtClean="0"/>
              <a:t>sub-problems </a:t>
            </a:r>
          </a:p>
          <a:p>
            <a:pPr>
              <a:buNone/>
            </a:pPr>
            <a:r>
              <a:rPr lang="en-US" dirty="0" smtClean="0"/>
              <a:t>(</a:t>
            </a:r>
            <a:r>
              <a:rPr lang="en-US" dirty="0" err="1" smtClean="0"/>
              <a:t>i</a:t>
            </a:r>
            <a:r>
              <a:rPr lang="en-US" dirty="0" smtClean="0"/>
              <a:t>)  data </a:t>
            </a:r>
            <a:r>
              <a:rPr lang="en-US" dirty="0"/>
              <a:t>processing </a:t>
            </a:r>
            <a:r>
              <a:rPr lang="en-US" dirty="0" smtClean="0"/>
              <a:t>of metal data</a:t>
            </a:r>
          </a:p>
          <a:p>
            <a:pPr>
              <a:buNone/>
            </a:pPr>
            <a:r>
              <a:rPr lang="en-US" dirty="0" smtClean="0"/>
              <a:t>(</a:t>
            </a:r>
            <a:r>
              <a:rPr lang="en-US" dirty="0"/>
              <a:t>ii</a:t>
            </a:r>
            <a:r>
              <a:rPr lang="en-US" dirty="0" smtClean="0"/>
              <a:t>)  rearrangement </a:t>
            </a:r>
            <a:r>
              <a:rPr lang="en-US" dirty="0"/>
              <a:t>of alloy </a:t>
            </a:r>
            <a:r>
              <a:rPr lang="en-US" dirty="0" smtClean="0"/>
              <a:t>developing </a:t>
            </a:r>
            <a:r>
              <a:rPr lang="pt-BR" dirty="0" smtClean="0"/>
              <a:t>strategies </a:t>
            </a:r>
          </a:p>
          <a:p>
            <a:pPr>
              <a:buNone/>
            </a:pPr>
            <a:r>
              <a:rPr lang="pt-BR" dirty="0" smtClean="0"/>
              <a:t>(iii) synthetic </a:t>
            </a:r>
            <a:r>
              <a:rPr lang="pt-BR" dirty="0"/>
              <a:t>decision based on </a:t>
            </a:r>
            <a:r>
              <a:rPr lang="pt-BR" dirty="0" smtClean="0"/>
              <a:t>the subproblems (i</a:t>
            </a:r>
            <a:r>
              <a:rPr lang="pt-BR" dirty="0"/>
              <a:t>) </a:t>
            </a:r>
            <a:r>
              <a:rPr lang="pt-BR" dirty="0" smtClean="0"/>
              <a:t>&amp; (ii) </a:t>
            </a:r>
          </a:p>
          <a:p>
            <a:pPr>
              <a:buNone/>
            </a:pPr>
            <a:r>
              <a:rPr lang="pt-BR" dirty="0" smtClean="0"/>
              <a:t>(vi) verification of subproblems </a:t>
            </a:r>
            <a:r>
              <a:rPr lang="en-US" dirty="0" smtClean="0"/>
              <a:t>(iii) </a:t>
            </a:r>
            <a:r>
              <a:rPr lang="en-US" dirty="0"/>
              <a:t>by experiments. </a:t>
            </a:r>
            <a:endParaRPr lang="en-US" dirty="0" smtClean="0"/>
          </a:p>
          <a:p>
            <a:r>
              <a:rPr lang="en-US" dirty="0" smtClean="0"/>
              <a:t>These sub-problems must </a:t>
            </a:r>
            <a:r>
              <a:rPr lang="en-US" dirty="0"/>
              <a:t>be connected closely with one another </a:t>
            </a:r>
            <a:r>
              <a:rPr lang="en-US" dirty="0" smtClean="0"/>
              <a:t>by essential </a:t>
            </a:r>
            <a:r>
              <a:rPr lang="en-US" dirty="0"/>
              <a:t>methods, </a:t>
            </a:r>
            <a:endParaRPr lang="en-US" dirty="0" smtClean="0"/>
          </a:p>
          <a:p>
            <a:pPr>
              <a:buNone/>
            </a:pPr>
            <a:r>
              <a:rPr lang="en-US" dirty="0"/>
              <a:t>	</a:t>
            </a:r>
            <a:r>
              <a:rPr lang="en-US" dirty="0" smtClean="0"/>
              <a:t>that is </a:t>
            </a:r>
            <a:r>
              <a:rPr lang="en-US" dirty="0"/>
              <a:t>, </a:t>
            </a:r>
            <a:endParaRPr lang="en-US" dirty="0" smtClean="0"/>
          </a:p>
          <a:p>
            <a:pPr>
              <a:buNone/>
            </a:pPr>
            <a:r>
              <a:rPr lang="en-US" dirty="0"/>
              <a:t>	</a:t>
            </a:r>
            <a:r>
              <a:rPr lang="en-US" dirty="0" smtClean="0"/>
              <a:t>-by </a:t>
            </a:r>
            <a:r>
              <a:rPr lang="en-US" dirty="0"/>
              <a:t>the </a:t>
            </a:r>
            <a:r>
              <a:rPr lang="en-US" dirty="0" smtClean="0"/>
              <a:t>science-oriented method </a:t>
            </a:r>
          </a:p>
          <a:p>
            <a:pPr>
              <a:buNone/>
            </a:pPr>
            <a:r>
              <a:rPr lang="en-US" dirty="0"/>
              <a:t>	</a:t>
            </a:r>
            <a:r>
              <a:rPr lang="en-US" dirty="0" smtClean="0"/>
              <a:t>and/or </a:t>
            </a:r>
          </a:p>
          <a:p>
            <a:pPr>
              <a:buNone/>
            </a:pPr>
            <a:r>
              <a:rPr lang="en-US" dirty="0"/>
              <a:t>	</a:t>
            </a:r>
            <a:r>
              <a:rPr lang="en-US" dirty="0" smtClean="0"/>
              <a:t>-by </a:t>
            </a:r>
            <a:r>
              <a:rPr lang="en-US" dirty="0"/>
              <a:t>the </a:t>
            </a:r>
            <a:r>
              <a:rPr lang="en-US" dirty="0" smtClean="0"/>
              <a:t>engineering-oriented method</a:t>
            </a:r>
            <a:r>
              <a:rPr lang="en-US"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dirty="0" smtClean="0"/>
              <a:t>The </a:t>
            </a:r>
            <a:r>
              <a:rPr lang="en-US" dirty="0" smtClean="0">
                <a:solidFill>
                  <a:srgbClr val="FF0000"/>
                </a:solidFill>
              </a:rPr>
              <a:t>number of combinations </a:t>
            </a:r>
            <a:r>
              <a:rPr lang="en-US" dirty="0" smtClean="0"/>
              <a:t>of parameters which describe alloys and conditions is </a:t>
            </a:r>
            <a:r>
              <a:rPr lang="en-US" dirty="0" smtClean="0">
                <a:solidFill>
                  <a:srgbClr val="FF0000"/>
                </a:solidFill>
              </a:rPr>
              <a:t>enormous</a:t>
            </a:r>
            <a:r>
              <a:rPr lang="en-US" dirty="0" smtClean="0"/>
              <a:t>,</a:t>
            </a:r>
          </a:p>
          <a:p>
            <a:r>
              <a:rPr lang="en-US" dirty="0" smtClean="0"/>
              <a:t>so that it is impossible to carry out exhaustive combinat</a:t>
            </a:r>
            <a:r>
              <a:rPr lang="pt-BR" dirty="0" smtClean="0"/>
              <a:t>orial or logical manipulations for all </a:t>
            </a:r>
            <a:r>
              <a:rPr lang="en-US" dirty="0" smtClean="0"/>
              <a:t>materials in designing required alloys.</a:t>
            </a:r>
          </a:p>
          <a:p>
            <a:r>
              <a:rPr lang="en-US" dirty="0" smtClean="0"/>
              <a:t>Therefore it is necessary </a:t>
            </a:r>
          </a:p>
          <a:p>
            <a:pPr>
              <a:buNone/>
            </a:pPr>
            <a:r>
              <a:rPr lang="en-US" dirty="0" smtClean="0"/>
              <a:t>	-to reduce the number of materials and </a:t>
            </a:r>
          </a:p>
          <a:p>
            <a:pPr>
              <a:buNone/>
            </a:pPr>
            <a:r>
              <a:rPr lang="en-US" dirty="0" smtClean="0"/>
              <a:t>	-to restrict them to better materials with respect to the requirements imposed, </a:t>
            </a:r>
          </a:p>
          <a:p>
            <a:pPr>
              <a:buNone/>
            </a:pPr>
            <a:r>
              <a:rPr lang="en-US" dirty="0" smtClean="0"/>
              <a:t>	-so as to avoid combinatorial explosions.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This procedure of selecting better materials can be </a:t>
            </a:r>
            <a:r>
              <a:rPr lang="pt-BR" dirty="0" smtClean="0"/>
              <a:t>classified into two parts:</a:t>
            </a:r>
          </a:p>
          <a:p>
            <a:pPr>
              <a:buNone/>
            </a:pPr>
            <a:r>
              <a:rPr lang="pt-BR" dirty="0" smtClean="0"/>
              <a:t>(i) selection of a starting material by placing   </a:t>
            </a:r>
            <a:r>
              <a:rPr lang="en-US" dirty="0" smtClean="0"/>
              <a:t>thresholds of requirements,</a:t>
            </a:r>
          </a:p>
          <a:p>
            <a:pPr>
              <a:buNone/>
            </a:pPr>
            <a:r>
              <a:rPr lang="en-US" dirty="0" smtClean="0"/>
              <a:t>(ii) improvements of the starting material by  making use of tactics.</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85800" y="609600"/>
            <a:ext cx="8001000" cy="3216275"/>
          </a:xfrm>
          <a:prstGeom prst="rect">
            <a:avLst/>
          </a:prstGeom>
          <a:noFill/>
          <a:ln w="9525">
            <a:noFill/>
            <a:miter lim="800000"/>
            <a:headEnd/>
            <a:tailEnd/>
          </a:ln>
        </p:spPr>
        <p:txBody>
          <a:bodyPr>
            <a:spAutoFit/>
          </a:bodyPr>
          <a:lstStyle/>
          <a:p>
            <a:pPr>
              <a:spcBef>
                <a:spcPct val="50000"/>
              </a:spcBef>
            </a:pPr>
            <a:r>
              <a:rPr lang="en-US" sz="2200">
                <a:latin typeface="Calibri" pitchFamily="34" charset="0"/>
              </a:rPr>
              <a:t>Experiment Design = Experiment + Design</a:t>
            </a:r>
          </a:p>
          <a:p>
            <a:pPr>
              <a:spcBef>
                <a:spcPct val="50000"/>
              </a:spcBef>
            </a:pPr>
            <a:r>
              <a:rPr lang="en-US" sz="2200">
                <a:latin typeface="Calibri" pitchFamily="34" charset="0"/>
              </a:rPr>
              <a:t>(aka DOE or Design of Experiments)</a:t>
            </a:r>
          </a:p>
          <a:p>
            <a:pPr>
              <a:spcBef>
                <a:spcPct val="50000"/>
              </a:spcBef>
            </a:pPr>
            <a:endParaRPr lang="en-US" sz="1200">
              <a:latin typeface="Calibri" pitchFamily="34" charset="0"/>
            </a:endParaRPr>
          </a:p>
          <a:p>
            <a:pPr>
              <a:spcBef>
                <a:spcPct val="50000"/>
              </a:spcBef>
            </a:pPr>
            <a:r>
              <a:rPr lang="en-US" sz="2200" i="1">
                <a:latin typeface="Calibri" pitchFamily="34" charset="0"/>
              </a:rPr>
              <a:t>Experiment</a:t>
            </a:r>
            <a:r>
              <a:rPr lang="en-US" sz="2200">
                <a:latin typeface="Calibri" pitchFamily="34" charset="0"/>
              </a:rPr>
              <a:t> means a test or series of tests…</a:t>
            </a:r>
          </a:p>
          <a:p>
            <a:pPr>
              <a:spcBef>
                <a:spcPct val="50000"/>
              </a:spcBef>
            </a:pPr>
            <a:r>
              <a:rPr lang="en-US" sz="2200">
                <a:latin typeface="Calibri" pitchFamily="34" charset="0"/>
              </a:rPr>
              <a:t>“…a test or series of tests in which purposeful changes are made to the input variables of a process or system so that we may observe and identify reasons for changes that may be observed in the output response” [Montgomery]</a:t>
            </a:r>
          </a:p>
        </p:txBody>
      </p:sp>
      <p:sp>
        <p:nvSpPr>
          <p:cNvPr id="2051" name="Text Box 3"/>
          <p:cNvSpPr txBox="1">
            <a:spLocks noChangeArrowheads="1"/>
          </p:cNvSpPr>
          <p:nvPr/>
        </p:nvSpPr>
        <p:spPr bwMode="auto">
          <a:xfrm>
            <a:off x="3352800" y="4800600"/>
            <a:ext cx="1828800" cy="369332"/>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Process</a:t>
            </a:r>
          </a:p>
        </p:txBody>
      </p:sp>
      <p:sp>
        <p:nvSpPr>
          <p:cNvPr id="2052" name="Rectangle 4"/>
          <p:cNvSpPr>
            <a:spLocks noChangeArrowheads="1"/>
          </p:cNvSpPr>
          <p:nvPr/>
        </p:nvSpPr>
        <p:spPr bwMode="auto">
          <a:xfrm>
            <a:off x="2971800" y="4343400"/>
            <a:ext cx="2438400" cy="1371600"/>
          </a:xfrm>
          <a:prstGeom prst="rect">
            <a:avLst/>
          </a:prstGeom>
          <a:noFill/>
          <a:ln w="28575">
            <a:solidFill>
              <a:srgbClr val="800000"/>
            </a:solidFill>
            <a:miter lim="800000"/>
            <a:headEnd/>
            <a:tailEnd/>
          </a:ln>
        </p:spPr>
        <p:txBody>
          <a:bodyPr wrap="none" anchor="ctr"/>
          <a:lstStyle/>
          <a:p>
            <a:endParaRPr lang="en-US">
              <a:latin typeface="Calibri" pitchFamily="34" charset="0"/>
            </a:endParaRPr>
          </a:p>
        </p:txBody>
      </p:sp>
      <p:sp>
        <p:nvSpPr>
          <p:cNvPr id="2053" name="Line 5"/>
          <p:cNvSpPr>
            <a:spLocks noChangeShapeType="1"/>
          </p:cNvSpPr>
          <p:nvPr/>
        </p:nvSpPr>
        <p:spPr bwMode="auto">
          <a:xfrm>
            <a:off x="1752600" y="4953000"/>
            <a:ext cx="1219200" cy="0"/>
          </a:xfrm>
          <a:prstGeom prst="line">
            <a:avLst/>
          </a:prstGeom>
          <a:noFill/>
          <a:ln w="57150">
            <a:solidFill>
              <a:schemeClr val="tx1"/>
            </a:solidFill>
            <a:round/>
            <a:headEnd/>
            <a:tailEnd type="triangle" w="med" len="med"/>
          </a:ln>
        </p:spPr>
        <p:txBody>
          <a:bodyPr/>
          <a:lstStyle/>
          <a:p>
            <a:endParaRPr lang="en-US"/>
          </a:p>
        </p:txBody>
      </p:sp>
      <p:sp>
        <p:nvSpPr>
          <p:cNvPr id="2054" name="Text Box 6"/>
          <p:cNvSpPr txBox="1">
            <a:spLocks noChangeArrowheads="1"/>
          </p:cNvSpPr>
          <p:nvPr/>
        </p:nvSpPr>
        <p:spPr bwMode="auto">
          <a:xfrm>
            <a:off x="838200" y="4343400"/>
            <a:ext cx="18288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Inputs</a:t>
            </a:r>
          </a:p>
        </p:txBody>
      </p:sp>
      <p:sp>
        <p:nvSpPr>
          <p:cNvPr id="2055" name="Line 7"/>
          <p:cNvSpPr>
            <a:spLocks noChangeShapeType="1"/>
          </p:cNvSpPr>
          <p:nvPr/>
        </p:nvSpPr>
        <p:spPr bwMode="auto">
          <a:xfrm>
            <a:off x="5410200" y="4953000"/>
            <a:ext cx="1219200" cy="0"/>
          </a:xfrm>
          <a:prstGeom prst="line">
            <a:avLst/>
          </a:prstGeom>
          <a:noFill/>
          <a:ln w="57150">
            <a:solidFill>
              <a:schemeClr val="tx1"/>
            </a:solidFill>
            <a:round/>
            <a:headEnd/>
            <a:tailEnd type="triangle" w="med" len="med"/>
          </a:ln>
        </p:spPr>
        <p:txBody>
          <a:bodyPr/>
          <a:lstStyle/>
          <a:p>
            <a:endParaRPr lang="en-US"/>
          </a:p>
        </p:txBody>
      </p:sp>
      <p:sp>
        <p:nvSpPr>
          <p:cNvPr id="2056" name="Text Box 8"/>
          <p:cNvSpPr txBox="1">
            <a:spLocks noChangeArrowheads="1"/>
          </p:cNvSpPr>
          <p:nvPr/>
        </p:nvSpPr>
        <p:spPr bwMode="auto">
          <a:xfrm>
            <a:off x="5791200" y="4267200"/>
            <a:ext cx="18288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Outputs</a:t>
            </a:r>
          </a:p>
        </p:txBody>
      </p:sp>
      <p:sp>
        <p:nvSpPr>
          <p:cNvPr id="2057" name="Line 9"/>
          <p:cNvSpPr>
            <a:spLocks noChangeShapeType="1"/>
          </p:cNvSpPr>
          <p:nvPr/>
        </p:nvSpPr>
        <p:spPr bwMode="auto">
          <a:xfrm>
            <a:off x="3505200" y="3962400"/>
            <a:ext cx="0" cy="381000"/>
          </a:xfrm>
          <a:prstGeom prst="line">
            <a:avLst/>
          </a:prstGeom>
          <a:noFill/>
          <a:ln w="19050">
            <a:solidFill>
              <a:schemeClr val="tx1"/>
            </a:solidFill>
            <a:round/>
            <a:headEnd/>
            <a:tailEnd type="triangle" w="med" len="med"/>
          </a:ln>
        </p:spPr>
        <p:txBody>
          <a:bodyPr/>
          <a:lstStyle/>
          <a:p>
            <a:endParaRPr lang="en-US"/>
          </a:p>
        </p:txBody>
      </p:sp>
      <p:sp>
        <p:nvSpPr>
          <p:cNvPr id="2058" name="Line 10"/>
          <p:cNvSpPr>
            <a:spLocks noChangeShapeType="1"/>
          </p:cNvSpPr>
          <p:nvPr/>
        </p:nvSpPr>
        <p:spPr bwMode="auto">
          <a:xfrm>
            <a:off x="3733800" y="3962400"/>
            <a:ext cx="0" cy="381000"/>
          </a:xfrm>
          <a:prstGeom prst="line">
            <a:avLst/>
          </a:prstGeom>
          <a:noFill/>
          <a:ln w="19050">
            <a:solidFill>
              <a:schemeClr val="tx1"/>
            </a:solidFill>
            <a:round/>
            <a:headEnd/>
            <a:tailEnd type="triangle" w="med" len="med"/>
          </a:ln>
        </p:spPr>
        <p:txBody>
          <a:bodyPr/>
          <a:lstStyle/>
          <a:p>
            <a:endParaRPr lang="en-US"/>
          </a:p>
        </p:txBody>
      </p:sp>
      <p:sp>
        <p:nvSpPr>
          <p:cNvPr id="2059" name="Line 11"/>
          <p:cNvSpPr>
            <a:spLocks noChangeShapeType="1"/>
          </p:cNvSpPr>
          <p:nvPr/>
        </p:nvSpPr>
        <p:spPr bwMode="auto">
          <a:xfrm>
            <a:off x="3962400" y="3962400"/>
            <a:ext cx="0" cy="381000"/>
          </a:xfrm>
          <a:prstGeom prst="line">
            <a:avLst/>
          </a:prstGeom>
          <a:noFill/>
          <a:ln w="19050">
            <a:solidFill>
              <a:schemeClr val="tx1"/>
            </a:solidFill>
            <a:round/>
            <a:headEnd/>
            <a:tailEnd type="triangle" w="med" len="med"/>
          </a:ln>
        </p:spPr>
        <p:txBody>
          <a:bodyPr/>
          <a:lstStyle/>
          <a:p>
            <a:endParaRPr lang="en-US"/>
          </a:p>
        </p:txBody>
      </p:sp>
      <p:sp>
        <p:nvSpPr>
          <p:cNvPr id="2060" name="Line 12"/>
          <p:cNvSpPr>
            <a:spLocks noChangeShapeType="1"/>
          </p:cNvSpPr>
          <p:nvPr/>
        </p:nvSpPr>
        <p:spPr bwMode="auto">
          <a:xfrm>
            <a:off x="4191000" y="3962400"/>
            <a:ext cx="0" cy="381000"/>
          </a:xfrm>
          <a:prstGeom prst="line">
            <a:avLst/>
          </a:prstGeom>
          <a:noFill/>
          <a:ln w="19050">
            <a:solidFill>
              <a:schemeClr val="tx1"/>
            </a:solidFill>
            <a:round/>
            <a:headEnd/>
            <a:tailEnd type="triangle" w="med" len="med"/>
          </a:ln>
        </p:spPr>
        <p:txBody>
          <a:bodyPr/>
          <a:lstStyle/>
          <a:p>
            <a:endParaRPr lang="en-US"/>
          </a:p>
        </p:txBody>
      </p:sp>
      <p:sp>
        <p:nvSpPr>
          <p:cNvPr id="2061" name="Text Box 13"/>
          <p:cNvSpPr txBox="1">
            <a:spLocks noChangeArrowheads="1"/>
          </p:cNvSpPr>
          <p:nvPr/>
        </p:nvSpPr>
        <p:spPr bwMode="auto">
          <a:xfrm>
            <a:off x="4343400" y="3810000"/>
            <a:ext cx="28956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Controllable factors</a:t>
            </a:r>
          </a:p>
        </p:txBody>
      </p:sp>
      <p:sp>
        <p:nvSpPr>
          <p:cNvPr id="2062" name="Line 14"/>
          <p:cNvSpPr>
            <a:spLocks noChangeShapeType="1"/>
          </p:cNvSpPr>
          <p:nvPr/>
        </p:nvSpPr>
        <p:spPr bwMode="auto">
          <a:xfrm flipV="1">
            <a:off x="4343400" y="5715000"/>
            <a:ext cx="0" cy="457200"/>
          </a:xfrm>
          <a:prstGeom prst="line">
            <a:avLst/>
          </a:prstGeom>
          <a:noFill/>
          <a:ln w="19050">
            <a:solidFill>
              <a:schemeClr val="tx1"/>
            </a:solidFill>
            <a:round/>
            <a:headEnd/>
            <a:tailEnd type="triangle" w="med" len="med"/>
          </a:ln>
        </p:spPr>
        <p:txBody>
          <a:bodyPr/>
          <a:lstStyle/>
          <a:p>
            <a:endParaRPr lang="en-US"/>
          </a:p>
        </p:txBody>
      </p:sp>
      <p:sp>
        <p:nvSpPr>
          <p:cNvPr id="2063" name="Line 15"/>
          <p:cNvSpPr>
            <a:spLocks noChangeShapeType="1"/>
          </p:cNvSpPr>
          <p:nvPr/>
        </p:nvSpPr>
        <p:spPr bwMode="auto">
          <a:xfrm flipV="1">
            <a:off x="4495800" y="5715000"/>
            <a:ext cx="0" cy="457200"/>
          </a:xfrm>
          <a:prstGeom prst="line">
            <a:avLst/>
          </a:prstGeom>
          <a:noFill/>
          <a:ln w="19050">
            <a:solidFill>
              <a:schemeClr val="tx1"/>
            </a:solidFill>
            <a:round/>
            <a:headEnd/>
            <a:tailEnd type="triangle" w="med" len="med"/>
          </a:ln>
        </p:spPr>
        <p:txBody>
          <a:bodyPr/>
          <a:lstStyle/>
          <a:p>
            <a:endParaRPr lang="en-US"/>
          </a:p>
        </p:txBody>
      </p:sp>
      <p:sp>
        <p:nvSpPr>
          <p:cNvPr id="2064" name="Line 16"/>
          <p:cNvSpPr>
            <a:spLocks noChangeShapeType="1"/>
          </p:cNvSpPr>
          <p:nvPr/>
        </p:nvSpPr>
        <p:spPr bwMode="auto">
          <a:xfrm flipV="1">
            <a:off x="4648200" y="5715000"/>
            <a:ext cx="0" cy="457200"/>
          </a:xfrm>
          <a:prstGeom prst="line">
            <a:avLst/>
          </a:prstGeom>
          <a:noFill/>
          <a:ln w="19050">
            <a:solidFill>
              <a:schemeClr val="tx1"/>
            </a:solidFill>
            <a:round/>
            <a:headEnd/>
            <a:tailEnd type="triangle" w="med" len="med"/>
          </a:ln>
        </p:spPr>
        <p:txBody>
          <a:bodyPr/>
          <a:lstStyle/>
          <a:p>
            <a:endParaRPr lang="en-US"/>
          </a:p>
        </p:txBody>
      </p:sp>
      <p:sp>
        <p:nvSpPr>
          <p:cNvPr id="2065" name="Line 17"/>
          <p:cNvSpPr>
            <a:spLocks noChangeShapeType="1"/>
          </p:cNvSpPr>
          <p:nvPr/>
        </p:nvSpPr>
        <p:spPr bwMode="auto">
          <a:xfrm flipV="1">
            <a:off x="4800600" y="5715000"/>
            <a:ext cx="0" cy="457200"/>
          </a:xfrm>
          <a:prstGeom prst="line">
            <a:avLst/>
          </a:prstGeom>
          <a:noFill/>
          <a:ln w="19050">
            <a:solidFill>
              <a:schemeClr val="tx1"/>
            </a:solidFill>
            <a:round/>
            <a:headEnd/>
            <a:tailEnd type="triangle" w="med" len="med"/>
          </a:ln>
        </p:spPr>
        <p:txBody>
          <a:bodyPr/>
          <a:lstStyle/>
          <a:p>
            <a:endParaRPr lang="en-US"/>
          </a:p>
        </p:txBody>
      </p:sp>
      <p:sp>
        <p:nvSpPr>
          <p:cNvPr id="2066" name="Line 18"/>
          <p:cNvSpPr>
            <a:spLocks noChangeShapeType="1"/>
          </p:cNvSpPr>
          <p:nvPr/>
        </p:nvSpPr>
        <p:spPr bwMode="auto">
          <a:xfrm flipV="1">
            <a:off x="4953000" y="5715000"/>
            <a:ext cx="0" cy="457200"/>
          </a:xfrm>
          <a:prstGeom prst="line">
            <a:avLst/>
          </a:prstGeom>
          <a:noFill/>
          <a:ln w="19050">
            <a:solidFill>
              <a:schemeClr val="tx1"/>
            </a:solidFill>
            <a:round/>
            <a:headEnd/>
            <a:tailEnd type="triangle" w="med" len="med"/>
          </a:ln>
        </p:spPr>
        <p:txBody>
          <a:bodyPr/>
          <a:lstStyle/>
          <a:p>
            <a:endParaRPr lang="en-US"/>
          </a:p>
        </p:txBody>
      </p:sp>
      <p:sp>
        <p:nvSpPr>
          <p:cNvPr id="2067" name="Text Box 19"/>
          <p:cNvSpPr txBox="1">
            <a:spLocks noChangeArrowheads="1"/>
          </p:cNvSpPr>
          <p:nvPr/>
        </p:nvSpPr>
        <p:spPr bwMode="auto">
          <a:xfrm>
            <a:off x="1752600" y="5791200"/>
            <a:ext cx="28956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Uncontrollable factors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410200" y="5257800"/>
            <a:ext cx="1295400" cy="838200"/>
          </a:xfrm>
          <a:prstGeom prst="rect">
            <a:avLst/>
          </a:prstGeom>
          <a:solidFill>
            <a:srgbClr val="FF9900"/>
          </a:solidFill>
          <a:ln w="9525">
            <a:noFill/>
            <a:miter lim="800000"/>
            <a:headEnd/>
            <a:tailEnd/>
          </a:ln>
        </p:spPr>
        <p:txBody>
          <a:bodyPr wrap="none" anchor="ctr"/>
          <a:lstStyle/>
          <a:p>
            <a:endParaRPr lang="en-US">
              <a:latin typeface="Calibri" pitchFamily="34" charset="0"/>
            </a:endParaRPr>
          </a:p>
        </p:txBody>
      </p:sp>
      <p:sp>
        <p:nvSpPr>
          <p:cNvPr id="3075" name="Text Box 3"/>
          <p:cNvSpPr txBox="1">
            <a:spLocks noChangeArrowheads="1"/>
          </p:cNvSpPr>
          <p:nvPr/>
        </p:nvSpPr>
        <p:spPr bwMode="auto">
          <a:xfrm>
            <a:off x="609600" y="533400"/>
            <a:ext cx="7696200" cy="1936750"/>
          </a:xfrm>
          <a:prstGeom prst="rect">
            <a:avLst/>
          </a:prstGeom>
          <a:noFill/>
          <a:ln w="9525">
            <a:noFill/>
            <a:miter lim="800000"/>
            <a:headEnd/>
            <a:tailEnd/>
          </a:ln>
        </p:spPr>
        <p:txBody>
          <a:bodyPr>
            <a:spAutoFit/>
          </a:bodyPr>
          <a:lstStyle/>
          <a:p>
            <a:pPr>
              <a:spcBef>
                <a:spcPct val="50000"/>
              </a:spcBef>
            </a:pPr>
            <a:r>
              <a:rPr lang="en-US" sz="2200">
                <a:latin typeface="Calibri" pitchFamily="34" charset="0"/>
              </a:rPr>
              <a:t>Experiment is important in…</a:t>
            </a:r>
          </a:p>
          <a:p>
            <a:pPr>
              <a:spcBef>
                <a:spcPct val="50000"/>
              </a:spcBef>
            </a:pPr>
            <a:r>
              <a:rPr lang="en-US" sz="2200">
                <a:latin typeface="Calibri" pitchFamily="34" charset="0"/>
              </a:rPr>
              <a:t>	…new product design and formulation</a:t>
            </a:r>
          </a:p>
          <a:p>
            <a:pPr>
              <a:spcBef>
                <a:spcPct val="50000"/>
              </a:spcBef>
            </a:pPr>
            <a:r>
              <a:rPr lang="en-US" sz="2200">
                <a:latin typeface="Calibri" pitchFamily="34" charset="0"/>
              </a:rPr>
              <a:t>	…manufacturing process development</a:t>
            </a:r>
          </a:p>
          <a:p>
            <a:pPr>
              <a:spcBef>
                <a:spcPct val="50000"/>
              </a:spcBef>
            </a:pPr>
            <a:r>
              <a:rPr lang="en-US" sz="2200">
                <a:latin typeface="Calibri" pitchFamily="34" charset="0"/>
              </a:rPr>
              <a:t>	…process improvement</a:t>
            </a:r>
          </a:p>
        </p:txBody>
      </p:sp>
      <p:sp>
        <p:nvSpPr>
          <p:cNvPr id="3076" name="Text Box 4"/>
          <p:cNvSpPr txBox="1">
            <a:spLocks noChangeArrowheads="1"/>
          </p:cNvSpPr>
          <p:nvPr/>
        </p:nvSpPr>
        <p:spPr bwMode="auto">
          <a:xfrm>
            <a:off x="457200" y="2895600"/>
            <a:ext cx="8077200" cy="762000"/>
          </a:xfrm>
          <a:prstGeom prst="rect">
            <a:avLst/>
          </a:prstGeom>
          <a:noFill/>
          <a:ln w="9525">
            <a:noFill/>
            <a:miter lim="800000"/>
            <a:headEnd/>
            <a:tailEnd/>
          </a:ln>
        </p:spPr>
        <p:txBody>
          <a:bodyPr>
            <a:spAutoFit/>
          </a:bodyPr>
          <a:lstStyle/>
          <a:p>
            <a:pPr>
              <a:spcBef>
                <a:spcPct val="50000"/>
              </a:spcBef>
            </a:pPr>
            <a:r>
              <a:rPr lang="en-US" sz="2200">
                <a:latin typeface="Calibri" pitchFamily="34" charset="0"/>
              </a:rPr>
              <a:t>Objective: to develop a robust process, one minimally 		      affected by external sources of variability.</a:t>
            </a:r>
          </a:p>
        </p:txBody>
      </p:sp>
      <p:sp>
        <p:nvSpPr>
          <p:cNvPr id="3077" name="Rectangle 5"/>
          <p:cNvSpPr>
            <a:spLocks noChangeArrowheads="1"/>
          </p:cNvSpPr>
          <p:nvPr/>
        </p:nvSpPr>
        <p:spPr bwMode="auto">
          <a:xfrm>
            <a:off x="3429000" y="4495800"/>
            <a:ext cx="1295400" cy="7620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3078" name="Text Box 6"/>
          <p:cNvSpPr txBox="1">
            <a:spLocks noChangeArrowheads="1"/>
          </p:cNvSpPr>
          <p:nvPr/>
        </p:nvSpPr>
        <p:spPr bwMode="auto">
          <a:xfrm>
            <a:off x="3505200" y="4572000"/>
            <a:ext cx="11430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Al alloy</a:t>
            </a:r>
          </a:p>
        </p:txBody>
      </p:sp>
      <p:sp>
        <p:nvSpPr>
          <p:cNvPr id="3079" name="Text Box 7"/>
          <p:cNvSpPr txBox="1">
            <a:spLocks noChangeArrowheads="1"/>
          </p:cNvSpPr>
          <p:nvPr/>
        </p:nvSpPr>
        <p:spPr bwMode="auto">
          <a:xfrm>
            <a:off x="762000" y="3886200"/>
            <a:ext cx="19050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Example:</a:t>
            </a:r>
          </a:p>
        </p:txBody>
      </p:sp>
      <p:sp>
        <p:nvSpPr>
          <p:cNvPr id="3080" name="Text Box 8"/>
          <p:cNvSpPr txBox="1">
            <a:spLocks noChangeArrowheads="1"/>
          </p:cNvSpPr>
          <p:nvPr/>
        </p:nvSpPr>
        <p:spPr bwMode="auto">
          <a:xfrm>
            <a:off x="685800" y="4419600"/>
            <a:ext cx="2514600" cy="923330"/>
          </a:xfrm>
          <a:prstGeom prst="rect">
            <a:avLst/>
          </a:prstGeom>
          <a:noFill/>
          <a:ln w="9525">
            <a:noFill/>
            <a:miter lim="800000"/>
            <a:headEnd/>
            <a:tailEnd/>
          </a:ln>
        </p:spPr>
        <p:txBody>
          <a:bodyPr>
            <a:spAutoFit/>
          </a:bodyPr>
          <a:lstStyle/>
          <a:p>
            <a:pPr>
              <a:spcBef>
                <a:spcPct val="50000"/>
              </a:spcBef>
            </a:pPr>
            <a:r>
              <a:rPr lang="en-US">
                <a:latin typeface="Calibri" pitchFamily="34" charset="0"/>
              </a:rPr>
              <a:t>What quenching process produces the hardest alloy?</a:t>
            </a:r>
          </a:p>
        </p:txBody>
      </p:sp>
      <p:sp>
        <p:nvSpPr>
          <p:cNvPr id="3081" name="AutoShape 9"/>
          <p:cNvSpPr>
            <a:spLocks noChangeArrowheads="1"/>
          </p:cNvSpPr>
          <p:nvPr/>
        </p:nvSpPr>
        <p:spPr bwMode="auto">
          <a:xfrm>
            <a:off x="4800600" y="3886200"/>
            <a:ext cx="1600200" cy="381000"/>
          </a:xfrm>
          <a:prstGeom prst="curvedDownArrow">
            <a:avLst>
              <a:gd name="adj1" fmla="val 43925"/>
              <a:gd name="adj2" fmla="val 127925"/>
              <a:gd name="adj3" fmla="val 33333"/>
            </a:avLst>
          </a:prstGeom>
          <a:solidFill>
            <a:schemeClr val="accent1"/>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3082" name="Rectangle 10"/>
          <p:cNvSpPr>
            <a:spLocks noChangeArrowheads="1"/>
          </p:cNvSpPr>
          <p:nvPr/>
        </p:nvSpPr>
        <p:spPr bwMode="auto">
          <a:xfrm>
            <a:off x="5410200" y="5029200"/>
            <a:ext cx="1295400" cy="1066800"/>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3083" name="Line 11"/>
          <p:cNvSpPr>
            <a:spLocks noChangeShapeType="1"/>
          </p:cNvSpPr>
          <p:nvPr/>
        </p:nvSpPr>
        <p:spPr bwMode="auto">
          <a:xfrm>
            <a:off x="5419725" y="5029200"/>
            <a:ext cx="1270000" cy="0"/>
          </a:xfrm>
          <a:prstGeom prst="line">
            <a:avLst/>
          </a:prstGeom>
          <a:noFill/>
          <a:ln w="57150">
            <a:solidFill>
              <a:schemeClr val="bg1"/>
            </a:solidFill>
            <a:round/>
            <a:headEnd/>
            <a:tailEnd/>
          </a:ln>
        </p:spPr>
        <p:txBody>
          <a:bodyPr/>
          <a:lstStyle/>
          <a:p>
            <a:endParaRPr lang="en-US"/>
          </a:p>
        </p:txBody>
      </p:sp>
      <p:sp>
        <p:nvSpPr>
          <p:cNvPr id="3084" name="AutoShape 12"/>
          <p:cNvSpPr>
            <a:spLocks/>
          </p:cNvSpPr>
          <p:nvPr/>
        </p:nvSpPr>
        <p:spPr bwMode="auto">
          <a:xfrm>
            <a:off x="7239000" y="5067300"/>
            <a:ext cx="1371600" cy="609600"/>
          </a:xfrm>
          <a:prstGeom prst="callout1">
            <a:avLst>
              <a:gd name="adj1" fmla="val 18750"/>
              <a:gd name="adj2" fmla="val -5556"/>
              <a:gd name="adj3" fmla="val 93750"/>
              <a:gd name="adj4" fmla="val -61111"/>
            </a:avLst>
          </a:prstGeom>
          <a:noFill/>
          <a:ln w="9525">
            <a:solidFill>
              <a:schemeClr val="tx1"/>
            </a:solidFill>
            <a:miter lim="800000"/>
            <a:headEnd/>
            <a:tailEnd/>
          </a:ln>
        </p:spPr>
        <p:txBody>
          <a:bodyPr/>
          <a:lstStyle/>
          <a:p>
            <a:pPr algn="ctr"/>
            <a:r>
              <a:rPr lang="en-US">
                <a:latin typeface="Calibri" pitchFamily="34" charset="0"/>
              </a:rPr>
              <a:t>Oil or salt water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609600"/>
            <a:ext cx="8382000" cy="394811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200">
                <a:latin typeface="Calibri" pitchFamily="34" charset="0"/>
              </a:rPr>
              <a:t>Are these the only two quenching solutions?</a:t>
            </a:r>
          </a:p>
          <a:p>
            <a:pPr marL="342900" indent="-342900">
              <a:spcBef>
                <a:spcPct val="50000"/>
              </a:spcBef>
              <a:buFontTx/>
              <a:buAutoNum type="arabicPeriod"/>
            </a:pPr>
            <a:r>
              <a:rPr lang="en-US" sz="2200">
                <a:latin typeface="Calibri" pitchFamily="34" charset="0"/>
              </a:rPr>
              <a:t>Are there other </a:t>
            </a:r>
            <a:r>
              <a:rPr lang="en-US" sz="2200" i="1">
                <a:latin typeface="Calibri" pitchFamily="34" charset="0"/>
              </a:rPr>
              <a:t>factors</a:t>
            </a:r>
            <a:r>
              <a:rPr lang="en-US" sz="2200">
                <a:latin typeface="Calibri" pitchFamily="34" charset="0"/>
              </a:rPr>
              <a:t> that might affect hardness (e.g., bath temperature)?</a:t>
            </a:r>
          </a:p>
          <a:p>
            <a:pPr marL="342900" indent="-342900">
              <a:spcBef>
                <a:spcPct val="50000"/>
              </a:spcBef>
              <a:buFontTx/>
              <a:buAutoNum type="arabicPeriod"/>
            </a:pPr>
            <a:r>
              <a:rPr lang="en-US" sz="2200">
                <a:latin typeface="Calibri" pitchFamily="34" charset="0"/>
              </a:rPr>
              <a:t>How many samples of alloy should be tested in each bath?</a:t>
            </a:r>
          </a:p>
          <a:p>
            <a:pPr marL="342900" indent="-342900">
              <a:spcBef>
                <a:spcPct val="50000"/>
              </a:spcBef>
              <a:buFontTx/>
              <a:buAutoNum type="arabicPeriod"/>
            </a:pPr>
            <a:r>
              <a:rPr lang="en-US" sz="2200">
                <a:latin typeface="Calibri" pitchFamily="34" charset="0"/>
              </a:rPr>
              <a:t>How should the samples be assigned to the quenching baths, and in what order?</a:t>
            </a:r>
          </a:p>
          <a:p>
            <a:pPr marL="342900" indent="-342900">
              <a:spcBef>
                <a:spcPct val="50000"/>
              </a:spcBef>
              <a:buFontTx/>
              <a:buAutoNum type="arabicPeriod"/>
            </a:pPr>
            <a:r>
              <a:rPr lang="en-US" sz="2200">
                <a:latin typeface="Calibri" pitchFamily="34" charset="0"/>
              </a:rPr>
              <a:t>What method of data analysis should be used?</a:t>
            </a:r>
          </a:p>
          <a:p>
            <a:pPr marL="342900" indent="-342900">
              <a:spcBef>
                <a:spcPct val="50000"/>
              </a:spcBef>
              <a:buFontTx/>
              <a:buAutoNum type="arabicPeriod"/>
            </a:pPr>
            <a:r>
              <a:rPr lang="en-US" sz="2200">
                <a:latin typeface="Calibri" pitchFamily="34" charset="0"/>
              </a:rPr>
              <a:t>What differences in average hardness (as a result of the different baths) should be considered important?</a:t>
            </a:r>
          </a:p>
        </p:txBody>
      </p:sp>
      <p:sp>
        <p:nvSpPr>
          <p:cNvPr id="4099" name="Text Box 3"/>
          <p:cNvSpPr txBox="1">
            <a:spLocks noChangeArrowheads="1"/>
          </p:cNvSpPr>
          <p:nvPr/>
        </p:nvSpPr>
        <p:spPr bwMode="auto">
          <a:xfrm>
            <a:off x="609600" y="4648200"/>
            <a:ext cx="7924800" cy="1200329"/>
          </a:xfrm>
          <a:prstGeom prst="rect">
            <a:avLst/>
          </a:prstGeom>
          <a:noFill/>
          <a:ln w="9525">
            <a:noFill/>
            <a:miter lim="800000"/>
            <a:headEnd/>
            <a:tailEnd/>
          </a:ln>
        </p:spPr>
        <p:txBody>
          <a:bodyPr>
            <a:spAutoFit/>
          </a:bodyPr>
          <a:lstStyle/>
          <a:p>
            <a:pPr>
              <a:spcBef>
                <a:spcPct val="50000"/>
              </a:spcBef>
              <a:buFontTx/>
              <a:buChar char="•"/>
            </a:pPr>
            <a:r>
              <a:rPr lang="en-US">
                <a:latin typeface="Calibri" pitchFamily="34" charset="0"/>
              </a:rPr>
              <a:t> Minimize uncontrollable factors (if you know them)</a:t>
            </a:r>
          </a:p>
          <a:p>
            <a:pPr>
              <a:spcBef>
                <a:spcPct val="50000"/>
              </a:spcBef>
              <a:buFontTx/>
              <a:buChar char="•"/>
            </a:pPr>
            <a:r>
              <a:rPr lang="en-US">
                <a:latin typeface="Calibri" pitchFamily="34" charset="0"/>
              </a:rPr>
              <a:t> Identify the important controllable factors</a:t>
            </a:r>
          </a:p>
          <a:p>
            <a:pPr>
              <a:spcBef>
                <a:spcPct val="50000"/>
              </a:spcBef>
              <a:buFontTx/>
              <a:buChar char="•"/>
            </a:pPr>
            <a:r>
              <a:rPr lang="en-US">
                <a:latin typeface="Calibri" pitchFamily="34" charset="0"/>
              </a:rPr>
              <a:t> Understand when differences are significant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0" y="0"/>
            <a:ext cx="9144000" cy="792163"/>
          </a:xfrm>
        </p:spPr>
        <p:txBody>
          <a:bodyPr/>
          <a:lstStyle/>
          <a:p>
            <a:pPr eaLnBrk="1" hangingPunct="1"/>
            <a:r>
              <a:rPr lang="en-US" dirty="0" smtClean="0">
                <a:solidFill>
                  <a:srgbClr val="0070C0"/>
                </a:solidFill>
              </a:rPr>
              <a:t>Design of Experiments</a:t>
            </a:r>
            <a:endParaRPr lang="en-US" sz="2000" dirty="0" smtClean="0"/>
          </a:p>
        </p:txBody>
      </p:sp>
      <p:sp>
        <p:nvSpPr>
          <p:cNvPr id="7" name="TextBox 6"/>
          <p:cNvSpPr txBox="1"/>
          <p:nvPr/>
        </p:nvSpPr>
        <p:spPr>
          <a:xfrm>
            <a:off x="228600" y="685800"/>
            <a:ext cx="8686800" cy="5770811"/>
          </a:xfrm>
          <a:prstGeom prst="rect">
            <a:avLst/>
          </a:prstGeom>
          <a:noFill/>
        </p:spPr>
        <p:txBody>
          <a:bodyPr wrap="square">
            <a:spAutoFit/>
          </a:bodyPr>
          <a:lstStyle/>
          <a:p>
            <a:pPr algn="just" fontAlgn="auto">
              <a:lnSpc>
                <a:spcPct val="150000"/>
              </a:lnSpc>
              <a:spcBef>
                <a:spcPts val="0"/>
              </a:spcBef>
              <a:spcAft>
                <a:spcPts val="0"/>
              </a:spcAft>
              <a:buFont typeface="Wingdings" pitchFamily="2" charset="2"/>
              <a:buChar char="Ø"/>
              <a:defRPr/>
            </a:pPr>
            <a:r>
              <a:rPr lang="en-US" dirty="0">
                <a:latin typeface="+mn-lt"/>
              </a:rPr>
              <a:t>  </a:t>
            </a:r>
            <a:r>
              <a:rPr lang="en-US" sz="2400" b="1" dirty="0">
                <a:latin typeface="+mn-lt"/>
              </a:rPr>
              <a:t>Objective</a:t>
            </a:r>
            <a:r>
              <a:rPr lang="en-US" dirty="0">
                <a:latin typeface="+mn-lt"/>
              </a:rPr>
              <a:t> :-</a:t>
            </a:r>
          </a:p>
          <a:p>
            <a:pPr marL="342900" indent="-342900" algn="just" fontAlgn="auto">
              <a:lnSpc>
                <a:spcPct val="150000"/>
              </a:lnSpc>
              <a:spcBef>
                <a:spcPts val="0"/>
              </a:spcBef>
              <a:spcAft>
                <a:spcPts val="0"/>
              </a:spcAft>
              <a:buFontTx/>
              <a:buAutoNum type="arabicParenR"/>
              <a:defRPr/>
            </a:pP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optimize  a   process or product by collecting analyzing and  </a:t>
            </a:r>
            <a:r>
              <a:rPr lang="en-US" sz="2000" dirty="0" smtClean="0">
                <a:latin typeface="Times New Roman" pitchFamily="18" charset="0"/>
                <a:cs typeface="Times New Roman" pitchFamily="18" charset="0"/>
              </a:rPr>
              <a:t>interpreting </a:t>
            </a:r>
            <a:r>
              <a:rPr lang="en-US" sz="2000" dirty="0">
                <a:latin typeface="Times New Roman" pitchFamily="18" charset="0"/>
                <a:cs typeface="Times New Roman" pitchFamily="18" charset="0"/>
              </a:rPr>
              <a:t>the data.</a:t>
            </a:r>
          </a:p>
          <a:p>
            <a:pPr marL="342900" indent="-342900" algn="just" fontAlgn="auto">
              <a:lnSpc>
                <a:spcPct val="150000"/>
              </a:lnSpc>
              <a:spcBef>
                <a:spcPts val="0"/>
              </a:spcBef>
              <a:spcAft>
                <a:spcPts val="0"/>
              </a:spcAft>
              <a:defRPr/>
            </a:pPr>
            <a:r>
              <a:rPr lang="en-US" sz="2000" dirty="0">
                <a:latin typeface="Times New Roman" pitchFamily="18" charset="0"/>
                <a:cs typeface="Times New Roman" pitchFamily="18" charset="0"/>
              </a:rPr>
              <a:t>2) </a:t>
            </a:r>
            <a:r>
              <a:rPr lang="en-US" sz="2000" dirty="0" smtClean="0">
                <a:latin typeface="Times New Roman" pitchFamily="18" charset="0"/>
                <a:cs typeface="Times New Roman" pitchFamily="18" charset="0"/>
              </a:rPr>
              <a:t> Effective Characterization, </a:t>
            </a:r>
            <a:r>
              <a:rPr lang="en-US" sz="2000" dirty="0">
                <a:latin typeface="Times New Roman" pitchFamily="18" charset="0"/>
                <a:cs typeface="Times New Roman" pitchFamily="18" charset="0"/>
              </a:rPr>
              <a:t>improvement with least number of trial experiments.</a:t>
            </a:r>
          </a:p>
          <a:p>
            <a:pPr algn="just" fontAlgn="auto">
              <a:lnSpc>
                <a:spcPct val="150000"/>
              </a:lnSpc>
              <a:spcBef>
                <a:spcPts val="0"/>
              </a:spcBef>
              <a:spcAft>
                <a:spcPts val="0"/>
              </a:spcAft>
              <a:buFont typeface="Wingdings" pitchFamily="2" charset="2"/>
              <a:buChar char="Ø"/>
              <a:defRPr/>
            </a:pPr>
            <a:r>
              <a:rPr lang="en-US" dirty="0"/>
              <a:t> </a:t>
            </a:r>
            <a:r>
              <a:rPr lang="en-US" b="1" dirty="0">
                <a:latin typeface="Times New Roman" pitchFamily="18" charset="0"/>
                <a:cs typeface="Times New Roman" pitchFamily="18" charset="0"/>
              </a:rPr>
              <a:t>This methodology is used to </a:t>
            </a:r>
            <a:r>
              <a:rPr lang="en-US" dirty="0">
                <a:latin typeface="Times New Roman" pitchFamily="18" charset="0"/>
                <a:cs typeface="Times New Roman" pitchFamily="18" charset="0"/>
              </a:rPr>
              <a:t>– </a:t>
            </a:r>
          </a:p>
          <a:p>
            <a:pPr marL="342900" indent="-342900" algn="just" fontAlgn="auto">
              <a:lnSpc>
                <a:spcPct val="150000"/>
              </a:lnSpc>
              <a:spcBef>
                <a:spcPts val="0"/>
              </a:spcBef>
              <a:spcAft>
                <a:spcPts val="0"/>
              </a:spcAft>
              <a:buFontTx/>
              <a:buAutoNum type="arabicParenR"/>
              <a:defRPr/>
            </a:pPr>
            <a:r>
              <a:rPr lang="en-US" dirty="0">
                <a:latin typeface="Times New Roman" pitchFamily="18" charset="0"/>
                <a:cs typeface="Times New Roman" pitchFamily="18" charset="0"/>
              </a:rPr>
              <a:t>To Plan &amp; to analyze experiments.</a:t>
            </a:r>
          </a:p>
          <a:p>
            <a:pPr marL="342900" indent="-342900" algn="just" fontAlgn="auto">
              <a:lnSpc>
                <a:spcPct val="150000"/>
              </a:lnSpc>
              <a:spcBef>
                <a:spcPts val="0"/>
              </a:spcBef>
              <a:spcAft>
                <a:spcPts val="0"/>
              </a:spcAft>
              <a:buFontTx/>
              <a:buAutoNum type="arabicParenR"/>
              <a:defRPr/>
            </a:pPr>
            <a:r>
              <a:rPr lang="en-US" dirty="0">
                <a:latin typeface="Times New Roman" pitchFamily="18" charset="0"/>
                <a:cs typeface="Times New Roman" pitchFamily="18" charset="0"/>
              </a:rPr>
              <a:t>To study effect of several factors simultaneously.</a:t>
            </a:r>
          </a:p>
          <a:p>
            <a:pPr marL="342900" indent="-342900" algn="just" fontAlgn="auto">
              <a:lnSpc>
                <a:spcPct val="150000"/>
              </a:lnSpc>
              <a:spcBef>
                <a:spcPts val="0"/>
              </a:spcBef>
              <a:spcAft>
                <a:spcPts val="0"/>
              </a:spcAft>
              <a:buFontTx/>
              <a:buAutoNum type="arabicParenR"/>
              <a:defRPr/>
            </a:pPr>
            <a:r>
              <a:rPr lang="en-US" dirty="0">
                <a:latin typeface="Times New Roman" pitchFamily="18" charset="0"/>
                <a:cs typeface="Times New Roman" pitchFamily="18" charset="0"/>
              </a:rPr>
              <a:t>Establish cause and effect relationship between the process </a:t>
            </a:r>
            <a:r>
              <a:rPr lang="en-US" dirty="0" smtClean="0">
                <a:latin typeface="Times New Roman" pitchFamily="18" charset="0"/>
                <a:cs typeface="Times New Roman" pitchFamily="18" charset="0"/>
              </a:rPr>
              <a:t>parameters</a:t>
            </a:r>
            <a:endParaRPr lang="en-US" dirty="0">
              <a:latin typeface="Times New Roman" pitchFamily="18" charset="0"/>
              <a:cs typeface="Times New Roman" pitchFamily="18" charset="0"/>
            </a:endParaRPr>
          </a:p>
          <a:p>
            <a:pPr marL="342900" indent="-342900" algn="just" fontAlgn="auto">
              <a:lnSpc>
                <a:spcPct val="150000"/>
              </a:lnSpc>
              <a:spcBef>
                <a:spcPts val="0"/>
              </a:spcBef>
              <a:spcAft>
                <a:spcPts val="0"/>
              </a:spcAft>
              <a:buFontTx/>
              <a:buAutoNum type="arabicParenR"/>
              <a:defRPr/>
            </a:pPr>
            <a:r>
              <a:rPr lang="en-US" dirty="0">
                <a:latin typeface="Times New Roman" pitchFamily="18" charset="0"/>
                <a:cs typeface="Times New Roman" pitchFamily="18" charset="0"/>
              </a:rPr>
              <a:t>To identify the key factors that have greatest </a:t>
            </a: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least effect on product or process performance.</a:t>
            </a:r>
          </a:p>
          <a:p>
            <a:pPr marL="342900" indent="-342900" algn="just" fontAlgn="auto">
              <a:lnSpc>
                <a:spcPct val="150000"/>
              </a:lnSpc>
              <a:spcBef>
                <a:spcPts val="0"/>
              </a:spcBef>
              <a:spcAft>
                <a:spcPts val="0"/>
              </a:spcAft>
              <a:buFontTx/>
              <a:buAutoNum type="arabicParenR"/>
              <a:defRPr/>
            </a:pPr>
            <a:r>
              <a:rPr lang="en-US" dirty="0">
                <a:latin typeface="Times New Roman" pitchFamily="18" charset="0"/>
                <a:cs typeface="Times New Roman" pitchFamily="18" charset="0"/>
              </a:rPr>
              <a:t>To establish the process region where the factors may operate by finding the sensitivity of the response to factors.</a:t>
            </a:r>
          </a:p>
          <a:p>
            <a:pPr marL="342900" indent="-342900" algn="just" fontAlgn="auto">
              <a:lnSpc>
                <a:spcPct val="150000"/>
              </a:lnSpc>
              <a:spcBef>
                <a:spcPts val="0"/>
              </a:spcBef>
              <a:spcAft>
                <a:spcPts val="0"/>
              </a:spcAft>
              <a:buFontTx/>
              <a:buAutoNum type="arabicParenR"/>
              <a:defRPr/>
            </a:pPr>
            <a:r>
              <a:rPr lang="en-US" dirty="0">
                <a:latin typeface="Times New Roman" pitchFamily="18" charset="0"/>
                <a:cs typeface="Times New Roman" pitchFamily="18" charset="0"/>
              </a:rPr>
              <a:t>To improve the yield, performance and reliability</a:t>
            </a:r>
            <a:r>
              <a:rPr lang="en-US" dirty="0" smtClean="0">
                <a:latin typeface="Times New Roman" pitchFamily="18" charset="0"/>
                <a:cs typeface="Times New Roman" pitchFamily="18" charset="0"/>
              </a:rPr>
              <a:t>.</a:t>
            </a:r>
            <a:endParaRPr lang="en-US" dirty="0">
              <a:latin typeface="+mn-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0" y="0"/>
            <a:ext cx="9144000" cy="1463675"/>
          </a:xfrm>
        </p:spPr>
        <p:txBody>
          <a:bodyPr/>
          <a:lstStyle/>
          <a:p>
            <a:pPr eaLnBrk="1" hangingPunct="1"/>
            <a:r>
              <a:rPr lang="en-US" dirty="0" smtClean="0">
                <a:solidFill>
                  <a:srgbClr val="0070C0"/>
                </a:solidFill>
              </a:rPr>
              <a:t>Two level Factorial Experiment</a:t>
            </a:r>
            <a:endParaRPr lang="en-US" dirty="0" smtClean="0"/>
          </a:p>
        </p:txBody>
      </p:sp>
      <p:sp>
        <p:nvSpPr>
          <p:cNvPr id="6" name="Rectangle 5"/>
          <p:cNvSpPr/>
          <p:nvPr/>
        </p:nvSpPr>
        <p:spPr>
          <a:xfrm>
            <a:off x="3352800" y="3505200"/>
            <a:ext cx="2438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00"/>
                </a:solidFill>
              </a:rPr>
              <a:t>Experimental Unit</a:t>
            </a:r>
          </a:p>
        </p:txBody>
      </p:sp>
      <p:cxnSp>
        <p:nvCxnSpPr>
          <p:cNvPr id="8" name="Straight Arrow Connector 7"/>
          <p:cNvCxnSpPr/>
          <p:nvPr/>
        </p:nvCxnSpPr>
        <p:spPr>
          <a:xfrm>
            <a:off x="1295400" y="3810000"/>
            <a:ext cx="205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1600" y="44196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91200" y="41148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51" name="TextBox 25"/>
          <p:cNvSpPr txBox="1">
            <a:spLocks noChangeArrowheads="1"/>
          </p:cNvSpPr>
          <p:nvPr/>
        </p:nvSpPr>
        <p:spPr bwMode="auto">
          <a:xfrm>
            <a:off x="1676400" y="4114800"/>
            <a:ext cx="1471613" cy="369888"/>
          </a:xfrm>
          <a:prstGeom prst="rect">
            <a:avLst/>
          </a:prstGeom>
          <a:noFill/>
          <a:ln w="9525">
            <a:noFill/>
            <a:miter lim="800000"/>
            <a:headEnd/>
            <a:tailEnd/>
          </a:ln>
        </p:spPr>
        <p:txBody>
          <a:bodyPr>
            <a:spAutoFit/>
          </a:bodyPr>
          <a:lstStyle/>
          <a:p>
            <a:pPr algn="ctr"/>
            <a:r>
              <a:rPr lang="en-US">
                <a:solidFill>
                  <a:srgbClr val="FF0000"/>
                </a:solidFill>
                <a:latin typeface="Calibri" pitchFamily="34" charset="0"/>
              </a:rPr>
              <a:t>Variables </a:t>
            </a:r>
          </a:p>
        </p:txBody>
      </p:sp>
      <p:sp>
        <p:nvSpPr>
          <p:cNvPr id="6152" name="TextBox 27"/>
          <p:cNvSpPr txBox="1">
            <a:spLocks noChangeArrowheads="1"/>
          </p:cNvSpPr>
          <p:nvPr/>
        </p:nvSpPr>
        <p:spPr bwMode="auto">
          <a:xfrm>
            <a:off x="6096000" y="3810000"/>
            <a:ext cx="1171575" cy="369888"/>
          </a:xfrm>
          <a:prstGeom prst="rect">
            <a:avLst/>
          </a:prstGeom>
          <a:noFill/>
          <a:ln w="9525">
            <a:noFill/>
            <a:miter lim="800000"/>
            <a:headEnd/>
            <a:tailEnd/>
          </a:ln>
        </p:spPr>
        <p:txBody>
          <a:bodyPr wrap="none">
            <a:spAutoFit/>
          </a:bodyPr>
          <a:lstStyle/>
          <a:p>
            <a:r>
              <a:rPr lang="en-US">
                <a:solidFill>
                  <a:srgbClr val="00B050"/>
                </a:solidFill>
                <a:latin typeface="Calibri" pitchFamily="34" charset="0"/>
              </a:rPr>
              <a:t>Responses</a:t>
            </a:r>
          </a:p>
        </p:txBody>
      </p:sp>
      <p:sp>
        <p:nvSpPr>
          <p:cNvPr id="6153" name="TextBox 28"/>
          <p:cNvSpPr txBox="1">
            <a:spLocks noChangeArrowheads="1"/>
          </p:cNvSpPr>
          <p:nvPr/>
        </p:nvSpPr>
        <p:spPr bwMode="auto">
          <a:xfrm>
            <a:off x="457200" y="3962400"/>
            <a:ext cx="919163" cy="461963"/>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Input</a:t>
            </a:r>
            <a:r>
              <a:rPr lang="en-US" sz="2400">
                <a:latin typeface="Calibri" pitchFamily="34" charset="0"/>
              </a:rPr>
              <a:t> </a:t>
            </a:r>
          </a:p>
        </p:txBody>
      </p:sp>
      <p:sp>
        <p:nvSpPr>
          <p:cNvPr id="6154" name="TextBox 29"/>
          <p:cNvSpPr txBox="1">
            <a:spLocks noChangeArrowheads="1"/>
          </p:cNvSpPr>
          <p:nvPr/>
        </p:nvSpPr>
        <p:spPr bwMode="auto">
          <a:xfrm>
            <a:off x="6781800" y="4267200"/>
            <a:ext cx="1219200" cy="461963"/>
          </a:xfrm>
          <a:prstGeom prst="rect">
            <a:avLst/>
          </a:prstGeom>
          <a:noFill/>
          <a:ln w="9525">
            <a:noFill/>
            <a:miter lim="800000"/>
            <a:headEnd/>
            <a:tailEnd/>
          </a:ln>
        </p:spPr>
        <p:txBody>
          <a:bodyPr>
            <a:spAutoFit/>
          </a:bodyPr>
          <a:lstStyle/>
          <a:p>
            <a:r>
              <a:rPr lang="en-US" sz="2400">
                <a:solidFill>
                  <a:srgbClr val="00B050"/>
                </a:solidFill>
                <a:latin typeface="Calibri" pitchFamily="34" charset="0"/>
              </a:rPr>
              <a:t>Output </a:t>
            </a:r>
          </a:p>
        </p:txBody>
      </p:sp>
      <p:cxnSp>
        <p:nvCxnSpPr>
          <p:cNvPr id="32" name="Straight Arrow Connector 31"/>
          <p:cNvCxnSpPr/>
          <p:nvPr/>
        </p:nvCxnSpPr>
        <p:spPr>
          <a:xfrm rot="10800000">
            <a:off x="2819400" y="1981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2667000" y="22860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57" name="TextBox 34"/>
          <p:cNvSpPr txBox="1">
            <a:spLocks noChangeArrowheads="1"/>
          </p:cNvSpPr>
          <p:nvPr/>
        </p:nvSpPr>
        <p:spPr bwMode="auto">
          <a:xfrm rot="10800000" flipV="1">
            <a:off x="4114800" y="2133600"/>
            <a:ext cx="1181100" cy="369888"/>
          </a:xfrm>
          <a:prstGeom prst="rect">
            <a:avLst/>
          </a:prstGeom>
          <a:noFill/>
          <a:ln w="9525">
            <a:noFill/>
            <a:miter lim="800000"/>
            <a:headEnd/>
            <a:tailEnd/>
          </a:ln>
        </p:spPr>
        <p:txBody>
          <a:bodyPr>
            <a:spAutoFit/>
          </a:bodyPr>
          <a:lstStyle/>
          <a:p>
            <a:r>
              <a:rPr lang="en-US" dirty="0">
                <a:latin typeface="Calibri" pitchFamily="34" charset="0"/>
              </a:rPr>
              <a:t>Levels</a:t>
            </a:r>
            <a:r>
              <a:rPr lang="en-US" dirty="0">
                <a:solidFill>
                  <a:srgbClr val="FF0000"/>
                </a:solidFill>
                <a:latin typeface="Calibri" pitchFamily="34" charset="0"/>
              </a:rPr>
              <a:t>*</a:t>
            </a:r>
          </a:p>
        </p:txBody>
      </p:sp>
      <p:sp>
        <p:nvSpPr>
          <p:cNvPr id="6158" name="TextBox 36"/>
          <p:cNvSpPr txBox="1">
            <a:spLocks noChangeArrowheads="1"/>
          </p:cNvSpPr>
          <p:nvPr/>
        </p:nvSpPr>
        <p:spPr bwMode="auto">
          <a:xfrm>
            <a:off x="3962400" y="1752600"/>
            <a:ext cx="1524000" cy="369888"/>
          </a:xfrm>
          <a:prstGeom prst="rect">
            <a:avLst/>
          </a:prstGeom>
          <a:noFill/>
          <a:ln w="9525">
            <a:noFill/>
            <a:miter lim="800000"/>
            <a:headEnd/>
            <a:tailEnd/>
          </a:ln>
        </p:spPr>
        <p:txBody>
          <a:bodyPr>
            <a:spAutoFit/>
          </a:bodyPr>
          <a:lstStyle/>
          <a:p>
            <a:r>
              <a:rPr lang="en-US" dirty="0">
                <a:latin typeface="Calibri" pitchFamily="34" charset="0"/>
              </a:rPr>
              <a:t>Factors </a:t>
            </a:r>
          </a:p>
        </p:txBody>
      </p:sp>
      <p:sp>
        <p:nvSpPr>
          <p:cNvPr id="6159" name="TextBox 38"/>
          <p:cNvSpPr txBox="1">
            <a:spLocks noChangeArrowheads="1"/>
          </p:cNvSpPr>
          <p:nvPr/>
        </p:nvSpPr>
        <p:spPr bwMode="auto">
          <a:xfrm>
            <a:off x="685800" y="5715000"/>
            <a:ext cx="6934200" cy="923925"/>
          </a:xfrm>
          <a:prstGeom prst="rect">
            <a:avLst/>
          </a:prstGeom>
          <a:noFill/>
          <a:ln w="9525">
            <a:noFill/>
            <a:miter lim="800000"/>
            <a:headEnd/>
            <a:tailEnd/>
          </a:ln>
        </p:spPr>
        <p:txBody>
          <a:bodyPr>
            <a:spAutoFit/>
          </a:bodyPr>
          <a:lstStyle/>
          <a:p>
            <a:r>
              <a:rPr lang="en-US" dirty="0">
                <a:solidFill>
                  <a:srgbClr val="FF0000"/>
                </a:solidFill>
                <a:latin typeface="Calibri" pitchFamily="34" charset="0"/>
              </a:rPr>
              <a:t>*</a:t>
            </a:r>
            <a:r>
              <a:rPr lang="en-US" dirty="0">
                <a:latin typeface="Calibri" pitchFamily="34" charset="0"/>
              </a:rPr>
              <a:t>Levels arbitrarily called as 1)“ low “ ( -) </a:t>
            </a:r>
          </a:p>
          <a:p>
            <a:r>
              <a:rPr lang="en-US" dirty="0" smtClean="0">
                <a:latin typeface="Calibri" pitchFamily="34" charset="0"/>
              </a:rPr>
              <a:t>		             2</a:t>
            </a:r>
            <a:r>
              <a:rPr lang="en-US" dirty="0">
                <a:latin typeface="Calibri" pitchFamily="34" charset="0"/>
              </a:rPr>
              <a:t>) “ High “ (+)</a:t>
            </a:r>
          </a:p>
          <a:p>
            <a:endParaRPr lang="en-US" dirty="0">
              <a:latin typeface="Calibri" pitchFamily="34" charset="0"/>
            </a:endParaRPr>
          </a:p>
        </p:txBody>
      </p:sp>
      <p:sp>
        <p:nvSpPr>
          <p:cNvPr id="6160" name="TextBox 24"/>
          <p:cNvSpPr txBox="1">
            <a:spLocks noChangeArrowheads="1"/>
          </p:cNvSpPr>
          <p:nvPr/>
        </p:nvSpPr>
        <p:spPr bwMode="auto">
          <a:xfrm>
            <a:off x="1676400" y="3505200"/>
            <a:ext cx="1295400" cy="369888"/>
          </a:xfrm>
          <a:prstGeom prst="rect">
            <a:avLst/>
          </a:prstGeom>
          <a:noFill/>
          <a:ln w="9525">
            <a:noFill/>
            <a:miter lim="800000"/>
            <a:headEnd/>
            <a:tailEnd/>
          </a:ln>
        </p:spPr>
        <p:txBody>
          <a:bodyPr>
            <a:spAutoFit/>
          </a:bodyPr>
          <a:lstStyle/>
          <a:p>
            <a:r>
              <a:rPr lang="en-US">
                <a:solidFill>
                  <a:srgbClr val="FF0000"/>
                </a:solidFill>
                <a:latin typeface="Calibri" pitchFamily="34" charset="0"/>
              </a:rPr>
              <a:t>Factors </a:t>
            </a:r>
          </a:p>
        </p:txBody>
      </p:sp>
      <p:sp>
        <p:nvSpPr>
          <p:cNvPr id="18" name="Rectangle 17"/>
          <p:cNvSpPr/>
          <p:nvPr/>
        </p:nvSpPr>
        <p:spPr>
          <a:xfrm>
            <a:off x="2133600" y="1752600"/>
            <a:ext cx="685800" cy="707886"/>
          </a:xfrm>
          <a:prstGeom prst="rect">
            <a:avLst/>
          </a:prstGeom>
        </p:spPr>
        <p:txBody>
          <a:bodyPr wrap="square">
            <a:spAutoFit/>
          </a:bodyPr>
          <a:lstStyle/>
          <a:p>
            <a:r>
              <a:rPr lang="en-US" sz="4000" dirty="0" smtClean="0">
                <a:solidFill>
                  <a:srgbClr val="0070C0"/>
                </a:solidFill>
              </a:rPr>
              <a:t>2²</a:t>
            </a:r>
            <a:r>
              <a:rPr lang="en-US" sz="4000" dirty="0" smtClean="0"/>
              <a:t> </a:t>
            </a:r>
            <a:endParaRPr lang="en-US" sz="4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rtlCol="0">
            <a:normAutofit/>
          </a:bodyPr>
          <a:lstStyle/>
          <a:p>
            <a:pPr eaLnBrk="1" fontAlgn="auto" hangingPunct="1">
              <a:spcAft>
                <a:spcPts val="0"/>
              </a:spcAft>
              <a:defRPr/>
            </a:pPr>
            <a:r>
              <a:rPr lang="en-US" dirty="0" smtClean="0"/>
              <a:t>Basic Terms</a:t>
            </a:r>
            <a:endParaRPr lang="en-US" dirty="0"/>
          </a:p>
        </p:txBody>
      </p:sp>
      <p:sp>
        <p:nvSpPr>
          <p:cNvPr id="5" name="Subtitle 4"/>
          <p:cNvSpPr>
            <a:spLocks noGrp="1"/>
          </p:cNvSpPr>
          <p:nvPr>
            <p:ph type="subTitle" idx="4294967295"/>
          </p:nvPr>
        </p:nvSpPr>
        <p:spPr>
          <a:xfrm>
            <a:off x="0" y="990600"/>
            <a:ext cx="9144000" cy="5867400"/>
          </a:xfrm>
        </p:spPr>
        <p:txBody>
          <a:bodyPr rtlCol="0">
            <a:normAutofit fontScale="92500"/>
          </a:bodyPr>
          <a:lstStyle/>
          <a:p>
            <a:pPr marL="63500" lvl="8" indent="0" algn="just">
              <a:buFont typeface="+mj-lt"/>
              <a:buAutoNum type="romanUcPeriod"/>
              <a:defRPr/>
            </a:pPr>
            <a:r>
              <a:rPr lang="en-US" sz="2800" dirty="0" smtClean="0">
                <a:latin typeface="Times New Roman" pitchFamily="18" charset="0"/>
                <a:cs typeface="Times New Roman" pitchFamily="18" charset="0"/>
              </a:rPr>
              <a:t> Response – Measured at end of each experimental run.</a:t>
            </a:r>
          </a:p>
          <a:p>
            <a:pPr marL="63500" lvl="8" indent="0" algn="just">
              <a:buFont typeface="+mj-lt"/>
              <a:buAutoNum type="romanUcPeriod"/>
              <a:defRPr/>
            </a:pPr>
            <a:endParaRPr lang="en-US" sz="2800" dirty="0" smtClean="0">
              <a:latin typeface="Times New Roman" pitchFamily="18" charset="0"/>
              <a:cs typeface="Times New Roman" pitchFamily="18" charset="0"/>
            </a:endParaRPr>
          </a:p>
          <a:p>
            <a:pPr marL="63500" lvl="8" indent="0" algn="just">
              <a:buFont typeface="+mj-lt"/>
              <a:buAutoNum type="romanUcPeriod"/>
              <a:defRPr/>
            </a:pPr>
            <a:r>
              <a:rPr lang="en-US" sz="2800" dirty="0" smtClean="0">
                <a:latin typeface="Times New Roman" pitchFamily="18" charset="0"/>
                <a:cs typeface="Times New Roman" pitchFamily="18" charset="0"/>
              </a:rPr>
              <a:t> Factors ( Input Variables ) – They are independent variables which are in direct control of  experimenter during the run.</a:t>
            </a:r>
          </a:p>
          <a:p>
            <a:pPr marL="63500" lvl="8" indent="0" algn="just">
              <a:buFont typeface="+mj-lt"/>
              <a:buAutoNum type="romanUcPeriod"/>
              <a:defRPr/>
            </a:pPr>
            <a:endParaRPr lang="en-US" sz="2800" dirty="0" smtClean="0">
              <a:latin typeface="Times New Roman" pitchFamily="18" charset="0"/>
              <a:cs typeface="Times New Roman" pitchFamily="18" charset="0"/>
            </a:endParaRPr>
          </a:p>
          <a:p>
            <a:pPr marL="63500" lvl="8" indent="0" algn="just">
              <a:buFont typeface="+mj-lt"/>
              <a:buAutoNum type="romanUcPeriod"/>
              <a:defRPr/>
            </a:pPr>
            <a:r>
              <a:rPr lang="en-US" sz="2800" dirty="0" smtClean="0">
                <a:latin typeface="Times New Roman" pitchFamily="18" charset="0"/>
                <a:cs typeface="Times New Roman" pitchFamily="18" charset="0"/>
              </a:rPr>
              <a:t> Experimental Run – Its one of those particular combination.</a:t>
            </a:r>
          </a:p>
          <a:p>
            <a:pPr marL="63500" lvl="8" indent="0" algn="just">
              <a:buFont typeface="+mj-lt"/>
              <a:buAutoNum type="romanUcPeriod"/>
              <a:defRPr/>
            </a:pPr>
            <a:endParaRPr lang="en-US" sz="2800" dirty="0" smtClean="0">
              <a:latin typeface="Times New Roman" pitchFamily="18" charset="0"/>
              <a:cs typeface="Times New Roman" pitchFamily="18" charset="0"/>
            </a:endParaRPr>
          </a:p>
          <a:p>
            <a:pPr marL="63500" lvl="8" indent="0" algn="just">
              <a:buFont typeface="+mj-lt"/>
              <a:buAutoNum type="romanUcPeriod"/>
              <a:defRPr/>
            </a:pPr>
            <a:r>
              <a:rPr lang="en-US" sz="2800" dirty="0" smtClean="0">
                <a:latin typeface="Times New Roman" pitchFamily="18" charset="0"/>
                <a:cs typeface="Times New Roman" pitchFamily="18" charset="0"/>
              </a:rPr>
              <a:t> Experimental Design (Design Matrix) – It is nothing but group of treatments combinations or collection of experiments to be run.</a:t>
            </a:r>
          </a:p>
          <a:p>
            <a:pPr marL="63500" lvl="8" indent="0" algn="just">
              <a:buFont typeface="+mj-lt"/>
              <a:buAutoNum type="romanUcPeriod"/>
              <a:defRPr/>
            </a:pPr>
            <a:endParaRPr lang="en-US" sz="2800" dirty="0" smtClean="0">
              <a:latin typeface="Times New Roman" pitchFamily="18" charset="0"/>
              <a:cs typeface="Times New Roman" pitchFamily="18" charset="0"/>
            </a:endParaRPr>
          </a:p>
          <a:p>
            <a:pPr marL="63500" lvl="8" indent="0" algn="just">
              <a:buFont typeface="+mj-lt"/>
              <a:buAutoNum type="romanUcPeriod"/>
              <a:defRPr/>
            </a:pPr>
            <a:r>
              <a:rPr lang="en-US" sz="2800" dirty="0" smtClean="0">
                <a:latin typeface="Times New Roman" pitchFamily="18" charset="0"/>
                <a:cs typeface="Times New Roman" pitchFamily="18" charset="0"/>
              </a:rPr>
              <a:t> Factor Space or Experimental Region – Defined by factor setting .</a:t>
            </a:r>
            <a:endParaRPr lang="en-US" dirty="0" smtClean="0"/>
          </a:p>
          <a:p>
            <a:pPr marL="850900" lvl="8" indent="0">
              <a:buNone/>
              <a:defRPr/>
            </a:pPr>
            <a:endParaRPr lang="en-US" dirty="0" smtClean="0"/>
          </a:p>
          <a:p>
            <a:pPr marL="4171950" lvl="8" indent="-514350">
              <a:defRPr/>
            </a:pPr>
            <a:endParaRPr lang="en-US" dirty="0" smtClean="0"/>
          </a:p>
          <a:p>
            <a:pPr marL="4171950" lvl="8" indent="-514350">
              <a:buFont typeface="+mj-lt"/>
              <a:buAutoNum type="romanUcPeriod"/>
              <a:defRPr/>
            </a:pPr>
            <a:endParaRPr lang="en-US" dirty="0" smtClean="0"/>
          </a:p>
          <a:p>
            <a:pPr marL="4171950" lvl="8" indent="-514350">
              <a:buFont typeface="+mj-lt"/>
              <a:buAutoNum type="romanUcPeriod"/>
              <a:defRPr/>
            </a:pP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1.3	Significance of alloy design</a:t>
            </a:r>
            <a:endParaRPr lang="en-US" dirty="0"/>
          </a:p>
        </p:txBody>
      </p:sp>
      <p:sp>
        <p:nvSpPr>
          <p:cNvPr id="6" name="Content Placeholder 5"/>
          <p:cNvSpPr>
            <a:spLocks noGrp="1"/>
          </p:cNvSpPr>
          <p:nvPr>
            <p:ph idx="1"/>
          </p:nvPr>
        </p:nvSpPr>
        <p:spPr/>
        <p:txBody>
          <a:bodyPr/>
          <a:lstStyle/>
          <a:p>
            <a:pPr algn="just"/>
            <a:r>
              <a:rPr lang="en-US" dirty="0" smtClean="0"/>
              <a:t>Alloy design is a metallurgical problem in which</a:t>
            </a:r>
          </a:p>
          <a:p>
            <a:pPr algn="just">
              <a:buNone/>
            </a:pPr>
            <a:r>
              <a:rPr lang="en-US" dirty="0" smtClean="0"/>
              <a:t>	-a selection of basic elements are combined and fabricated </a:t>
            </a:r>
          </a:p>
          <a:p>
            <a:pPr algn="just">
              <a:buNone/>
            </a:pPr>
            <a:r>
              <a:rPr lang="en-US" dirty="0" smtClean="0"/>
              <a:t>	-resulting in an alloy, that displays the set of desired characteristics</a:t>
            </a:r>
          </a:p>
          <a:p>
            <a:pPr algn="just">
              <a:buNone/>
            </a:pPr>
            <a:r>
              <a:rPr lang="en-US" dirty="0" smtClean="0"/>
              <a:t>		-e.g., fracture toughness, stress corrosion 		cracking (SCC).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dirty="0" smtClean="0">
                <a:solidFill>
                  <a:schemeClr val="tx1"/>
                </a:solidFill>
              </a:rPr>
              <a:t>1.1	Concept of alloy design </a:t>
            </a:r>
            <a:br>
              <a:rPr lang="en-US" dirty="0" smtClean="0">
                <a:solidFill>
                  <a:schemeClr val="tx1"/>
                </a:solidFill>
              </a:rPr>
            </a:br>
            <a:endParaRPr lang="en-US" dirty="0"/>
          </a:p>
        </p:txBody>
      </p:sp>
      <p:sp>
        <p:nvSpPr>
          <p:cNvPr id="3" name="Content Placeholder 2"/>
          <p:cNvSpPr>
            <a:spLocks noGrp="1"/>
          </p:cNvSpPr>
          <p:nvPr>
            <p:ph idx="1"/>
          </p:nvPr>
        </p:nvSpPr>
        <p:spPr>
          <a:xfrm>
            <a:off x="228600" y="1295400"/>
            <a:ext cx="8763000" cy="5334000"/>
          </a:xfrm>
        </p:spPr>
        <p:txBody>
          <a:bodyPr>
            <a:noAutofit/>
          </a:bodyPr>
          <a:lstStyle/>
          <a:p>
            <a:r>
              <a:rPr lang="en-US" u="sng" dirty="0" smtClean="0"/>
              <a:t>Introduction</a:t>
            </a:r>
          </a:p>
          <a:p>
            <a:pPr algn="just"/>
            <a:r>
              <a:rPr lang="en-US" dirty="0" smtClean="0"/>
              <a:t>Selection of appropriate materials for mechanical design is an ever-increasing challenge </a:t>
            </a:r>
          </a:p>
          <a:p>
            <a:pPr algn="just">
              <a:buNone/>
            </a:pPr>
            <a:r>
              <a:rPr lang="en-US" dirty="0" smtClean="0"/>
              <a:t>	-as performance demands continue to push the limits of the mechanical properties that can be achieved with available materials. </a:t>
            </a:r>
          </a:p>
          <a:p>
            <a:pPr algn="just"/>
            <a:r>
              <a:rPr lang="en-US" dirty="0" smtClean="0"/>
              <a:t>Also, the range of materials being considered for design applications continues to increase beyond a single material type.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Autofit/>
          </a:bodyPr>
          <a:lstStyle/>
          <a:p>
            <a:pPr algn="just"/>
            <a:r>
              <a:rPr lang="en-US" dirty="0" smtClean="0"/>
              <a:t>It is a combinatorially explosive problem dependent</a:t>
            </a:r>
          </a:p>
          <a:p>
            <a:pPr algn="just">
              <a:buNone/>
            </a:pPr>
            <a:r>
              <a:rPr lang="en-US" dirty="0" smtClean="0"/>
              <a:t>	-upon the </a:t>
            </a:r>
            <a:r>
              <a:rPr lang="en-US" dirty="0" smtClean="0">
                <a:solidFill>
                  <a:srgbClr val="FF0000"/>
                </a:solidFill>
              </a:rPr>
              <a:t>choice and amounts </a:t>
            </a:r>
            <a:r>
              <a:rPr lang="en-US" dirty="0" smtClean="0"/>
              <a:t>of elemental constituents of the composition, and </a:t>
            </a:r>
          </a:p>
          <a:p>
            <a:pPr algn="just">
              <a:buNone/>
            </a:pPr>
            <a:r>
              <a:rPr lang="en-US" dirty="0" smtClean="0"/>
              <a:t>	-upon the selection, parameterization and sequencing of </a:t>
            </a:r>
            <a:r>
              <a:rPr lang="en-US" dirty="0" smtClean="0">
                <a:solidFill>
                  <a:srgbClr val="FF0000"/>
                </a:solidFill>
              </a:rPr>
              <a:t>processing</a:t>
            </a:r>
            <a:r>
              <a:rPr lang="en-US" dirty="0" smtClean="0"/>
              <a:t> steps.</a:t>
            </a:r>
          </a:p>
          <a:p>
            <a:pPr algn="just"/>
            <a:r>
              <a:rPr lang="en-US" dirty="0" smtClean="0"/>
              <a:t>The quest for a new alloy is usually driven by new product requirements.</a:t>
            </a:r>
          </a:p>
          <a:p>
            <a:pPr algn="just"/>
            <a:r>
              <a:rPr lang="en-US" dirty="0" smtClean="0"/>
              <a:t>Once the metallurgical expert receives the set of requirements for a new alloy,</a:t>
            </a:r>
          </a:p>
          <a:p>
            <a:pPr algn="just">
              <a:buNone/>
            </a:pPr>
            <a:r>
              <a:rPr lang="en-US" dirty="0" smtClean="0"/>
              <a:t>	-he/she begins a </a:t>
            </a:r>
            <a:r>
              <a:rPr lang="en-US" dirty="0" smtClean="0">
                <a:solidFill>
                  <a:srgbClr val="FF0000"/>
                </a:solidFill>
              </a:rPr>
              <a:t>search</a:t>
            </a:r>
            <a:r>
              <a:rPr lang="en-US" dirty="0" smtClean="0"/>
              <a:t> in the literature for an </a:t>
            </a:r>
            <a:r>
              <a:rPr lang="en-US" dirty="0" smtClean="0">
                <a:solidFill>
                  <a:srgbClr val="FF0000"/>
                </a:solidFill>
              </a:rPr>
              <a:t>existing alloy </a:t>
            </a:r>
            <a:r>
              <a:rPr lang="en-US" dirty="0" smtClean="0"/>
              <a:t>that satisfy them.</a:t>
            </a:r>
          </a:p>
          <a:p>
            <a:pPr lvl="1"/>
            <a:endParaRPr lang="en-US" sz="3200" dirty="0" smtClean="0"/>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dirty="0" smtClean="0"/>
              <a:t>If such an alloy is not known, </a:t>
            </a:r>
          </a:p>
          <a:p>
            <a:pPr algn="just">
              <a:buNone/>
            </a:pPr>
            <a:r>
              <a:rPr lang="en-US" dirty="0" smtClean="0"/>
              <a:t>	-the expert may draw upon experiential, heuristic, and theory-based knowledge</a:t>
            </a:r>
          </a:p>
          <a:p>
            <a:pPr algn="just">
              <a:buNone/>
            </a:pPr>
            <a:r>
              <a:rPr lang="en-US" dirty="0" smtClean="0"/>
              <a:t>	-in order to suggest a set of new alloys  that might exhibit the desired 	 characteristics. </a:t>
            </a:r>
          </a:p>
          <a:p>
            <a:pPr algn="just"/>
            <a:r>
              <a:rPr lang="en-US" dirty="0" smtClean="0"/>
              <a:t>A number of issues arise in the construction of a system to aid in the design of alloys.</a:t>
            </a:r>
          </a:p>
          <a:p>
            <a:pPr algn="just"/>
            <a:r>
              <a:rPr lang="en-US" dirty="0" smtClean="0"/>
              <a:t>Theoretically one should be able to determine the </a:t>
            </a:r>
            <a:r>
              <a:rPr lang="en-US" dirty="0" smtClean="0">
                <a:solidFill>
                  <a:srgbClr val="FF0000"/>
                </a:solidFill>
              </a:rPr>
              <a:t>properties of an alloy from its microstructure</a:t>
            </a:r>
            <a:r>
              <a:rPr lang="en-US" dirty="0" smtClean="0"/>
              <a:t>.</a:t>
            </a:r>
          </a:p>
          <a:p>
            <a:pPr algn="just">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248400"/>
          </a:xfrm>
        </p:spPr>
        <p:txBody>
          <a:bodyPr>
            <a:noAutofit/>
          </a:bodyPr>
          <a:lstStyle/>
          <a:p>
            <a:pPr algn="just"/>
            <a:r>
              <a:rPr lang="en-US" sz="2800" dirty="0" smtClean="0"/>
              <a:t>Practically, the theories are incomplete, </a:t>
            </a:r>
          </a:p>
          <a:p>
            <a:pPr algn="just">
              <a:buNone/>
            </a:pPr>
            <a:r>
              <a:rPr lang="en-US" sz="2800" dirty="0" smtClean="0"/>
              <a:t>	-requiring the addition of experiential knowledge to fill gaps.</a:t>
            </a:r>
          </a:p>
          <a:p>
            <a:pPr algn="just"/>
            <a:r>
              <a:rPr lang="en-US" sz="2800" dirty="0" smtClean="0"/>
              <a:t>As a result, there exist</a:t>
            </a:r>
          </a:p>
          <a:p>
            <a:pPr algn="just">
              <a:buNone/>
            </a:pPr>
            <a:r>
              <a:rPr lang="en-US" sz="2800" dirty="0" smtClean="0"/>
              <a:t>	-</a:t>
            </a:r>
            <a:r>
              <a:rPr lang="en-US" sz="2800" i="1" dirty="0" smtClean="0"/>
              <a:t>multiple partial models of alloy design </a:t>
            </a:r>
          </a:p>
          <a:p>
            <a:pPr algn="just">
              <a:buNone/>
            </a:pPr>
            <a:r>
              <a:rPr lang="en-US" sz="2800" dirty="0" smtClean="0"/>
              <a:t>	-that relate:</a:t>
            </a:r>
          </a:p>
          <a:p>
            <a:pPr lvl="1" algn="just">
              <a:buFont typeface="Wingdings" pitchFamily="2" charset="2"/>
              <a:buChar char="Ø"/>
            </a:pPr>
            <a:r>
              <a:rPr lang="en-US" dirty="0" smtClean="0"/>
              <a:t>composition to alloy properties</a:t>
            </a:r>
          </a:p>
          <a:p>
            <a:pPr lvl="1" algn="just">
              <a:buFont typeface="Wingdings" pitchFamily="2" charset="2"/>
              <a:buChar char="Ø"/>
            </a:pPr>
            <a:r>
              <a:rPr lang="en-US" dirty="0" smtClean="0"/>
              <a:t>thermal-mechanical processing to alloy properties </a:t>
            </a:r>
          </a:p>
          <a:p>
            <a:pPr lvl="1" algn="just">
              <a:buFont typeface="Wingdings" pitchFamily="2" charset="2"/>
              <a:buChar char="Ø"/>
            </a:pPr>
            <a:r>
              <a:rPr lang="en-US" dirty="0" smtClean="0"/>
              <a:t>micro-structure to alloy properties</a:t>
            </a:r>
          </a:p>
          <a:p>
            <a:pPr lvl="1" algn="just">
              <a:buFont typeface="Wingdings" pitchFamily="2" charset="2"/>
              <a:buChar char="Ø"/>
            </a:pPr>
            <a:r>
              <a:rPr lang="en-US" dirty="0" smtClean="0"/>
              <a:t>composition to micro-structure, and</a:t>
            </a:r>
          </a:p>
          <a:p>
            <a:pPr lvl="1" algn="just">
              <a:buFont typeface="Wingdings" pitchFamily="2" charset="2"/>
              <a:buChar char="Ø"/>
            </a:pPr>
            <a:r>
              <a:rPr lang="en-US" dirty="0" smtClean="0"/>
              <a:t>thermal-mechanical processing to micro-structure.</a:t>
            </a:r>
            <a:r>
              <a:rPr lang="en-US" sz="3200" dirty="0" smtClean="0"/>
              <a:t>	</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525963"/>
          </a:xfrm>
        </p:spPr>
        <p:txBody>
          <a:bodyPr>
            <a:normAutofit lnSpcReduction="10000"/>
          </a:bodyPr>
          <a:lstStyle/>
          <a:p>
            <a:pPr algn="just">
              <a:buNone/>
            </a:pPr>
            <a:r>
              <a:rPr lang="en-US" b="1" dirty="0" smtClean="0"/>
              <a:t>2.1  Single Phase, Dual Phase and Multiphase   </a:t>
            </a:r>
          </a:p>
          <a:p>
            <a:pPr>
              <a:buNone/>
            </a:pPr>
            <a:r>
              <a:rPr lang="en-US" b="1" dirty="0" smtClean="0"/>
              <a:t>        Materials</a:t>
            </a:r>
          </a:p>
          <a:p>
            <a:endParaRPr lang="en-US" b="1" dirty="0" smtClean="0"/>
          </a:p>
          <a:p>
            <a:pPr algn="just">
              <a:buNone/>
            </a:pPr>
            <a:r>
              <a:rPr lang="en-US" b="1" dirty="0" smtClean="0"/>
              <a:t>2.2  Effect of Matrix on properties of Materials</a:t>
            </a:r>
          </a:p>
          <a:p>
            <a:endParaRPr lang="en-US" b="1" dirty="0" smtClean="0"/>
          </a:p>
          <a:p>
            <a:pPr algn="just">
              <a:buNone/>
            </a:pPr>
            <a:r>
              <a:rPr lang="en-US" b="1" dirty="0" smtClean="0"/>
              <a:t>2.3  Effect of size, shape and distribution of     </a:t>
            </a:r>
          </a:p>
          <a:p>
            <a:pPr>
              <a:buNone/>
            </a:pPr>
            <a:r>
              <a:rPr lang="en-US" b="1" dirty="0" smtClean="0"/>
              <a:t>       second  phase on mechanical properties of  </a:t>
            </a:r>
          </a:p>
          <a:p>
            <a:pPr>
              <a:buNone/>
            </a:pPr>
            <a:r>
              <a:rPr lang="en-US" b="1" dirty="0" smtClean="0"/>
              <a:t>       alloys.</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smtClean="0">
                <a:solidFill>
                  <a:schemeClr val="tx1"/>
                </a:solidFill>
              </a:rPr>
              <a:t>2.1  </a:t>
            </a:r>
            <a:r>
              <a:rPr lang="en-US" sz="3600" b="1" u="sng" dirty="0" smtClean="0">
                <a:solidFill>
                  <a:schemeClr val="tx1"/>
                </a:solidFill>
              </a:rPr>
              <a:t>Single Phase, Dual Phase and Multiphase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t>
            </a:r>
            <a:r>
              <a:rPr lang="en-US" sz="3600" b="1" u="sng" dirty="0" smtClean="0">
                <a:solidFill>
                  <a:schemeClr val="tx1"/>
                </a:solidFill>
              </a:rPr>
              <a:t>Materials</a:t>
            </a:r>
            <a:r>
              <a:rPr lang="en-US" sz="3200" b="1" dirty="0" smtClean="0">
                <a:solidFill>
                  <a:schemeClr val="tx1"/>
                </a:solidFill>
              </a:rPr>
              <a:t/>
            </a:r>
            <a:br>
              <a:rPr lang="en-US" sz="3200" b="1" dirty="0" smtClean="0">
                <a:solidFill>
                  <a:schemeClr val="tx1"/>
                </a:solidFill>
              </a:rPr>
            </a:br>
            <a:endParaRPr lang="en-US" sz="3200" dirty="0"/>
          </a:p>
        </p:txBody>
      </p:sp>
      <p:sp>
        <p:nvSpPr>
          <p:cNvPr id="3" name="Content Placeholder 2"/>
          <p:cNvSpPr>
            <a:spLocks noGrp="1"/>
          </p:cNvSpPr>
          <p:nvPr>
            <p:ph idx="1"/>
          </p:nvPr>
        </p:nvSpPr>
        <p:spPr>
          <a:xfrm>
            <a:off x="457200" y="1600200"/>
            <a:ext cx="8229600" cy="4724400"/>
          </a:xfrm>
        </p:spPr>
        <p:txBody>
          <a:bodyPr>
            <a:normAutofit fontScale="92500"/>
          </a:bodyPr>
          <a:lstStyle/>
          <a:p>
            <a:pPr algn="just"/>
            <a:r>
              <a:rPr lang="en-US" sz="2800" u="sng" dirty="0" smtClean="0"/>
              <a:t>DEFINITIONS</a:t>
            </a:r>
          </a:p>
          <a:p>
            <a:pPr algn="just"/>
            <a:r>
              <a:rPr lang="en-US" sz="2800" b="1" i="1" dirty="0"/>
              <a:t>System: </a:t>
            </a:r>
            <a:r>
              <a:rPr lang="en-US" sz="2800" b="1" i="1" dirty="0" smtClean="0"/>
              <a:t>          </a:t>
            </a:r>
            <a:r>
              <a:rPr lang="en-US" sz="2800" dirty="0" smtClean="0"/>
              <a:t>The </a:t>
            </a:r>
            <a:r>
              <a:rPr lang="en-US" sz="2800" dirty="0"/>
              <a:t>material under consideration, with its</a:t>
            </a:r>
          </a:p>
          <a:p>
            <a:pPr algn="just">
              <a:buNone/>
            </a:pPr>
            <a:r>
              <a:rPr lang="en-US" sz="2800" dirty="0" smtClean="0"/>
              <a:t>		                   immediate environment</a:t>
            </a:r>
          </a:p>
          <a:p>
            <a:pPr algn="just"/>
            <a:r>
              <a:rPr lang="en-US" sz="2800" b="1" i="1" dirty="0"/>
              <a:t>Phase: </a:t>
            </a:r>
            <a:r>
              <a:rPr lang="en-US" sz="2800" b="1" i="1" dirty="0" smtClean="0"/>
              <a:t>            </a:t>
            </a:r>
            <a:r>
              <a:rPr lang="en-US" sz="2800" dirty="0" smtClean="0"/>
              <a:t>Any </a:t>
            </a:r>
            <a:r>
              <a:rPr lang="en-US" sz="2800" dirty="0"/>
              <a:t>portion of a system that is physically</a:t>
            </a:r>
          </a:p>
          <a:p>
            <a:pPr algn="just">
              <a:buNone/>
            </a:pPr>
            <a:r>
              <a:rPr lang="en-US" sz="2800" dirty="0" smtClean="0"/>
              <a:t>		                  homogeneous </a:t>
            </a:r>
            <a:r>
              <a:rPr lang="en-US" sz="2800" dirty="0"/>
              <a:t>and bounded by a </a:t>
            </a:r>
            <a:r>
              <a:rPr lang="en-US" sz="2800" dirty="0" smtClean="0"/>
              <a:t>surface</a:t>
            </a:r>
          </a:p>
          <a:p>
            <a:pPr algn="just"/>
            <a:r>
              <a:rPr lang="en-US" sz="2800" b="1" i="1" dirty="0"/>
              <a:t>Components: </a:t>
            </a:r>
            <a:r>
              <a:rPr lang="en-US" sz="2800" dirty="0"/>
              <a:t>The pure elements or compounds that </a:t>
            </a:r>
            <a:r>
              <a:rPr lang="en-US" sz="2800" dirty="0" smtClean="0"/>
              <a:t>  </a:t>
            </a:r>
          </a:p>
          <a:p>
            <a:pPr algn="just">
              <a:buNone/>
            </a:pPr>
            <a:r>
              <a:rPr lang="en-US" sz="2800" dirty="0"/>
              <a:t> </a:t>
            </a:r>
            <a:r>
              <a:rPr lang="en-US" sz="2800" dirty="0" smtClean="0"/>
              <a:t>                             make up </a:t>
            </a:r>
            <a:r>
              <a:rPr lang="en-US" sz="2800" dirty="0"/>
              <a:t>the material under </a:t>
            </a:r>
            <a:r>
              <a:rPr lang="en-US" sz="2800" dirty="0" smtClean="0"/>
              <a:t>consideration</a:t>
            </a:r>
          </a:p>
          <a:p>
            <a:pPr algn="just">
              <a:buNone/>
            </a:pPr>
            <a:r>
              <a:rPr lang="en-US" sz="2800" dirty="0" smtClean="0"/>
              <a:t>			     2 </a:t>
            </a:r>
            <a:r>
              <a:rPr lang="en-US" sz="2800" dirty="0"/>
              <a:t>components: </a:t>
            </a:r>
            <a:r>
              <a:rPr lang="en-US" sz="2800" b="1" i="1" dirty="0"/>
              <a:t>binary </a:t>
            </a:r>
            <a:r>
              <a:rPr lang="en-US" sz="2800" dirty="0" smtClean="0"/>
              <a:t>system </a:t>
            </a:r>
          </a:p>
          <a:p>
            <a:pPr algn="just">
              <a:buNone/>
            </a:pPr>
            <a:r>
              <a:rPr lang="en-US" sz="2800" dirty="0"/>
              <a:t>	</a:t>
            </a:r>
            <a:r>
              <a:rPr lang="en-US" sz="2800" dirty="0" smtClean="0"/>
              <a:t>		     3 </a:t>
            </a:r>
            <a:r>
              <a:rPr lang="en-US" sz="2800" dirty="0"/>
              <a:t>components</a:t>
            </a:r>
            <a:r>
              <a:rPr lang="en-US" sz="2800" b="1" i="1" dirty="0"/>
              <a:t>: </a:t>
            </a:r>
            <a:r>
              <a:rPr lang="en-US" sz="2800" b="1" i="1" dirty="0" smtClean="0"/>
              <a:t>ternary</a:t>
            </a:r>
            <a:r>
              <a:rPr lang="en-US" sz="2800" i="1" dirty="0" smtClean="0"/>
              <a:t>; </a:t>
            </a:r>
            <a:r>
              <a:rPr lang="en-US" sz="2800" dirty="0" smtClean="0"/>
              <a:t>etc</a:t>
            </a:r>
            <a:r>
              <a:rPr lang="en-US" sz="2800" dirty="0"/>
              <a:t>.</a:t>
            </a:r>
            <a:endParaRPr lang="en-US" sz="2800" u="sn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800" dirty="0"/>
              <a:t>Examples of systems, phases, and components</a:t>
            </a:r>
            <a:r>
              <a:rPr lang="en-US" sz="2800" dirty="0" smtClean="0"/>
              <a:t>:</a:t>
            </a:r>
          </a:p>
          <a:p>
            <a:r>
              <a:rPr lang="en-US" sz="2800" dirty="0"/>
              <a:t>Water-ethanol </a:t>
            </a:r>
            <a:r>
              <a:rPr lang="en-US" sz="2800" dirty="0" smtClean="0"/>
              <a:t>solution:</a:t>
            </a:r>
            <a:r>
              <a:rPr lang="en-US" sz="2800" dirty="0"/>
              <a:t>2 </a:t>
            </a:r>
            <a:r>
              <a:rPr lang="en-US" sz="2800" dirty="0" smtClean="0"/>
              <a:t>components </a:t>
            </a:r>
          </a:p>
          <a:p>
            <a:pPr>
              <a:buNone/>
            </a:pPr>
            <a:r>
              <a:rPr lang="en-US" sz="2800" dirty="0" smtClean="0"/>
              <a:t>					-(H</a:t>
            </a:r>
            <a:r>
              <a:rPr lang="en-US" sz="2800" baseline="-25000" dirty="0" smtClean="0"/>
              <a:t>2</a:t>
            </a:r>
            <a:r>
              <a:rPr lang="en-US" sz="2800" dirty="0" smtClean="0"/>
              <a:t> O &amp; C </a:t>
            </a:r>
            <a:r>
              <a:rPr lang="en-US" sz="2800" baseline="-25000" dirty="0" smtClean="0"/>
              <a:t>2</a:t>
            </a:r>
            <a:r>
              <a:rPr lang="en-US" sz="2800" dirty="0" smtClean="0"/>
              <a:t> H</a:t>
            </a:r>
            <a:r>
              <a:rPr lang="en-US" sz="2800" baseline="-25000" dirty="0" smtClean="0"/>
              <a:t>5</a:t>
            </a:r>
            <a:r>
              <a:rPr lang="en-US" sz="2800" dirty="0" smtClean="0"/>
              <a:t> OH)</a:t>
            </a:r>
          </a:p>
          <a:p>
            <a:pPr>
              <a:buNone/>
            </a:pPr>
            <a:r>
              <a:rPr lang="en-US" sz="2800" dirty="0" smtClean="0"/>
              <a:t>					-1 phase (solution)</a:t>
            </a:r>
          </a:p>
          <a:p>
            <a:pPr>
              <a:buNone/>
            </a:pPr>
            <a:r>
              <a:rPr lang="en-US" sz="2800" dirty="0" smtClean="0"/>
              <a:t>  </a:t>
            </a:r>
          </a:p>
          <a:p>
            <a:r>
              <a:rPr lang="en-US" sz="2800" dirty="0"/>
              <a:t>Ice </a:t>
            </a:r>
            <a:r>
              <a:rPr lang="en-US" sz="2800" dirty="0" smtClean="0"/>
              <a:t>water			:</a:t>
            </a:r>
            <a:r>
              <a:rPr lang="en-US" sz="2800" dirty="0"/>
              <a:t>1 component (</a:t>
            </a:r>
            <a:r>
              <a:rPr lang="en-US" sz="2800" dirty="0" smtClean="0"/>
              <a:t>H</a:t>
            </a:r>
            <a:r>
              <a:rPr lang="en-US" sz="2800" baseline="-25000" dirty="0" smtClean="0"/>
              <a:t>2</a:t>
            </a:r>
            <a:r>
              <a:rPr lang="en-US" sz="2800" dirty="0" smtClean="0"/>
              <a:t> O)</a:t>
            </a:r>
          </a:p>
          <a:p>
            <a:pPr>
              <a:buNone/>
            </a:pPr>
            <a:r>
              <a:rPr lang="en-US" sz="2800" dirty="0" smtClean="0"/>
              <a:t>					-2 </a:t>
            </a:r>
            <a:r>
              <a:rPr lang="en-US" sz="2800" dirty="0"/>
              <a:t>phases (ice &amp; water</a:t>
            </a:r>
            <a:r>
              <a:rPr lang="en-US" sz="2800" dirty="0" smtClean="0"/>
              <a:t>)</a:t>
            </a:r>
          </a:p>
          <a:p>
            <a:r>
              <a:rPr lang="en-US" sz="2800" dirty="0"/>
              <a:t>Air</a:t>
            </a:r>
          </a:p>
          <a:p>
            <a:pPr>
              <a:buNone/>
            </a:pPr>
            <a:r>
              <a:rPr lang="en-US" sz="2800" dirty="0"/>
              <a:t>(dry &amp; particulate-free</a:t>
            </a:r>
            <a:r>
              <a:rPr lang="en-US" sz="2800" dirty="0" smtClean="0"/>
              <a:t>)	:</a:t>
            </a:r>
            <a:r>
              <a:rPr lang="en-US" sz="2800" dirty="0"/>
              <a:t>many </a:t>
            </a:r>
            <a:r>
              <a:rPr lang="en-US" sz="2800" dirty="0" smtClean="0"/>
              <a:t>components</a:t>
            </a:r>
          </a:p>
          <a:p>
            <a:pPr>
              <a:buNone/>
            </a:pPr>
            <a:r>
              <a:rPr lang="en-US" sz="2800" dirty="0" smtClean="0"/>
              <a:t>				        	-1 </a:t>
            </a:r>
            <a:r>
              <a:rPr lang="en-US" sz="2800" dirty="0"/>
              <a:t>phase</a:t>
            </a:r>
            <a:endParaRPr lang="en-US" sz="2800" dirty="0" smtClean="0"/>
          </a:p>
          <a:p>
            <a:pPr lvl="8"/>
            <a:endParaRPr lang="en-US"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2800" b="1" i="1" dirty="0"/>
              <a:t>Equilibrium</a:t>
            </a:r>
            <a:r>
              <a:rPr lang="en-US" sz="2800" b="1" i="1" dirty="0" smtClean="0"/>
              <a:t>: </a:t>
            </a:r>
          </a:p>
          <a:p>
            <a:pPr algn="just">
              <a:buNone/>
            </a:pPr>
            <a:r>
              <a:rPr lang="en-US" sz="2800" b="1" i="1" dirty="0"/>
              <a:t>	</a:t>
            </a:r>
            <a:r>
              <a:rPr lang="en-US" sz="2800" b="1" i="1" dirty="0" smtClean="0"/>
              <a:t>-</a:t>
            </a:r>
            <a:r>
              <a:rPr lang="en-US" sz="2800" dirty="0" smtClean="0"/>
              <a:t>A </a:t>
            </a:r>
            <a:r>
              <a:rPr lang="en-US" sz="2800" dirty="0"/>
              <a:t>condition in which the characteristics </a:t>
            </a:r>
            <a:r>
              <a:rPr lang="en-US" sz="2800" dirty="0" smtClean="0"/>
              <a:t> of a system </a:t>
            </a:r>
            <a:r>
              <a:rPr lang="en-US" sz="2800" dirty="0"/>
              <a:t>do not change with </a:t>
            </a:r>
            <a:r>
              <a:rPr lang="en-US" sz="2800" dirty="0" smtClean="0"/>
              <a:t>time</a:t>
            </a:r>
          </a:p>
          <a:p>
            <a:pPr algn="just">
              <a:buNone/>
            </a:pPr>
            <a:endParaRPr lang="en-US" sz="2800" dirty="0" smtClean="0"/>
          </a:p>
          <a:p>
            <a:r>
              <a:rPr lang="en-US" sz="2800" b="1" i="1" dirty="0"/>
              <a:t>Phase diagram</a:t>
            </a:r>
            <a:r>
              <a:rPr lang="en-US" sz="2800" b="1" i="1" dirty="0" smtClean="0"/>
              <a:t>: </a:t>
            </a:r>
          </a:p>
          <a:p>
            <a:pPr algn="just">
              <a:buNone/>
            </a:pPr>
            <a:r>
              <a:rPr lang="en-US" sz="2800" b="1" i="1" dirty="0"/>
              <a:t>	</a:t>
            </a:r>
            <a:r>
              <a:rPr lang="en-US" sz="2800" b="1" i="1" dirty="0" smtClean="0"/>
              <a:t>-</a:t>
            </a:r>
            <a:r>
              <a:rPr lang="en-US" sz="2800" dirty="0" smtClean="0"/>
              <a:t>a </a:t>
            </a:r>
            <a:r>
              <a:rPr lang="en-US" sz="2800" b="1" i="1" dirty="0" smtClean="0"/>
              <a:t>map </a:t>
            </a:r>
            <a:r>
              <a:rPr lang="en-US" sz="2800" dirty="0"/>
              <a:t>that tells which phases are </a:t>
            </a:r>
            <a:r>
              <a:rPr lang="en-US" sz="2800" dirty="0" smtClean="0"/>
              <a:t>present in </a:t>
            </a:r>
            <a:r>
              <a:rPr lang="en-US" sz="2800" dirty="0"/>
              <a:t>a system at equilibrium under specified </a:t>
            </a:r>
            <a:r>
              <a:rPr lang="en-US" sz="2800" dirty="0" smtClean="0"/>
              <a:t>conditions (</a:t>
            </a:r>
            <a:r>
              <a:rPr lang="en-US" sz="2800" i="1" dirty="0"/>
              <a:t>e.g. of temperature, overall composition, pressure)</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sz="2800" dirty="0" smtClean="0"/>
              <a:t>In materials science, the word "phase" usually refers to the particular arrangement of atoms in a material.</a:t>
            </a:r>
          </a:p>
          <a:p>
            <a:pPr algn="just"/>
            <a:r>
              <a:rPr lang="en-US" sz="2800" dirty="0" smtClean="0"/>
              <a:t> For example, the atoms in a piece of </a:t>
            </a:r>
            <a:r>
              <a:rPr lang="en-US" sz="2800" dirty="0" smtClean="0">
                <a:solidFill>
                  <a:srgbClr val="FF0000"/>
                </a:solidFill>
              </a:rPr>
              <a:t>iron</a:t>
            </a:r>
            <a:r>
              <a:rPr lang="en-US" sz="2800" dirty="0" smtClean="0"/>
              <a:t> can form different </a:t>
            </a:r>
            <a:r>
              <a:rPr lang="en-US" sz="2800" smtClean="0"/>
              <a:t>arrangements, depending </a:t>
            </a:r>
            <a:r>
              <a:rPr lang="en-US" sz="2800" dirty="0" smtClean="0"/>
              <a:t>on its temperature and purity. </a:t>
            </a:r>
          </a:p>
          <a:p>
            <a:pPr algn="just"/>
            <a:r>
              <a:rPr lang="en-US" sz="2800" dirty="0" smtClean="0"/>
              <a:t>A piece of iron that contains a mixture of these phases could be called a two-phase material. </a:t>
            </a:r>
          </a:p>
          <a:p>
            <a:pPr algn="just"/>
            <a:r>
              <a:rPr lang="en-US" sz="2800" dirty="0" smtClean="0"/>
              <a:t>A fiber reinforced piece of plastic (</a:t>
            </a:r>
            <a:r>
              <a:rPr lang="en-US" sz="2800" dirty="0" smtClean="0">
                <a:solidFill>
                  <a:srgbClr val="FF0000"/>
                </a:solidFill>
              </a:rPr>
              <a:t>FRP</a:t>
            </a:r>
            <a:r>
              <a:rPr lang="en-US" sz="2800" dirty="0" smtClean="0"/>
              <a:t>) could be called a two-phase or two-component material, one "phase" is the fibers, and the other "phase" is the plastic into which the fibers are embedded.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sz="2800" dirty="0" smtClean="0">
                <a:solidFill>
                  <a:srgbClr val="FF0000"/>
                </a:solidFill>
              </a:rPr>
              <a:t>Solder</a:t>
            </a:r>
            <a:r>
              <a:rPr lang="en-US" sz="2800" dirty="0" smtClean="0"/>
              <a:t> is Tin and Lead. </a:t>
            </a:r>
          </a:p>
          <a:p>
            <a:pPr algn="just"/>
            <a:r>
              <a:rPr lang="en-US" sz="2800" dirty="0" smtClean="0"/>
              <a:t>When melted it's a single-phase liquid solution, but as solids they are insoluble in each other, so when it freezes it's microscopically a two-phase metal. </a:t>
            </a:r>
          </a:p>
          <a:p>
            <a:pPr algn="just"/>
            <a:r>
              <a:rPr lang="en-US" sz="2800" dirty="0" smtClean="0"/>
              <a:t>Sand and cement is a two-phase building material.</a:t>
            </a:r>
          </a:p>
          <a:p>
            <a:pPr algn="just"/>
            <a:r>
              <a:rPr lang="en-US" sz="2800" dirty="0" smtClean="0"/>
              <a:t>Epoxy-Fiberglass PC board is a two-phase material.</a:t>
            </a:r>
          </a:p>
          <a:p>
            <a:pPr algn="just"/>
            <a:r>
              <a:rPr lang="en-US" sz="2800" dirty="0" smtClean="0"/>
              <a:t>Everything you would consider a "composite material" has two or more phases in it.</a:t>
            </a:r>
          </a:p>
          <a:p>
            <a:pPr algn="just"/>
            <a:r>
              <a:rPr lang="en-US" sz="2800" i="1" u="sng" dirty="0" smtClean="0"/>
              <a:t>Dual Phase </a:t>
            </a:r>
            <a:r>
              <a:rPr lang="en-US" sz="2800" u="sng" dirty="0" smtClean="0"/>
              <a:t>(Two Phase) Materials</a:t>
            </a:r>
            <a:r>
              <a:rPr lang="en-US" sz="2800" dirty="0" smtClean="0"/>
              <a:t>:</a:t>
            </a:r>
          </a:p>
          <a:p>
            <a:pPr algn="just">
              <a:buNone/>
            </a:pPr>
            <a:r>
              <a:rPr lang="en-US" sz="2800" dirty="0" smtClean="0"/>
              <a:t>	-A material in which two different phases are present and grains or crystals of two different materials can be found.</a:t>
            </a:r>
          </a:p>
          <a:p>
            <a:pPr algn="just"/>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a:r>
              <a:rPr lang="en-US" sz="2800" b="1" u="sng" dirty="0" smtClean="0"/>
              <a:t>Dual-phase steel</a:t>
            </a:r>
            <a:r>
              <a:rPr lang="en-US" sz="2800" u="sng" dirty="0" smtClean="0"/>
              <a:t> (</a:t>
            </a:r>
            <a:r>
              <a:rPr lang="en-US" sz="2800" b="1" u="sng" dirty="0" smtClean="0"/>
              <a:t>DPS</a:t>
            </a:r>
            <a:r>
              <a:rPr lang="en-US" sz="2800" u="sng" dirty="0" smtClean="0"/>
              <a:t>) </a:t>
            </a:r>
            <a:r>
              <a:rPr lang="en-US" sz="2800" dirty="0" smtClean="0"/>
              <a:t>is a high-strength </a:t>
            </a:r>
            <a:r>
              <a:rPr lang="en-US" sz="2800" dirty="0" smtClean="0">
                <a:hlinkClick r:id="rId2" tooltip="Steel"/>
              </a:rPr>
              <a:t>steel</a:t>
            </a:r>
            <a:r>
              <a:rPr lang="en-US" sz="2800" dirty="0" smtClean="0"/>
              <a:t> that has a </a:t>
            </a:r>
            <a:r>
              <a:rPr lang="en-US" sz="2800" dirty="0" smtClean="0">
                <a:hlinkClick r:id="rId3" tooltip="Ferrite (iron)"/>
              </a:rPr>
              <a:t>ferrite</a:t>
            </a:r>
            <a:r>
              <a:rPr lang="en-US" sz="2800" dirty="0" smtClean="0"/>
              <a:t> and </a:t>
            </a:r>
            <a:r>
              <a:rPr lang="en-US" sz="2800" dirty="0" err="1" smtClean="0">
                <a:hlinkClick r:id="rId4" tooltip="Martensite"/>
              </a:rPr>
              <a:t>martensitic</a:t>
            </a:r>
            <a:r>
              <a:rPr lang="en-US" sz="2800" dirty="0" smtClean="0"/>
              <a:t> microstructure.</a:t>
            </a:r>
          </a:p>
          <a:p>
            <a:pPr algn="just"/>
            <a:r>
              <a:rPr lang="en-US" sz="2800" dirty="0" smtClean="0"/>
              <a:t>DUAL-PHASE STEELS are a new class of high-strength low alloy (HSLA) steels. </a:t>
            </a:r>
          </a:p>
          <a:p>
            <a:pPr algn="just"/>
            <a:r>
              <a:rPr lang="en-US" sz="2800" dirty="0" smtClean="0"/>
              <a:t>This class is characterized by a tensile strength value of approximately 550 </a:t>
            </a:r>
            <a:r>
              <a:rPr lang="en-US" sz="2800" dirty="0" err="1" smtClean="0"/>
              <a:t>MPa</a:t>
            </a:r>
            <a:r>
              <a:rPr lang="en-US" sz="2800" dirty="0" smtClean="0"/>
              <a:t> (80 </a:t>
            </a:r>
            <a:r>
              <a:rPr lang="en-US" sz="2800" dirty="0" err="1" smtClean="0"/>
              <a:t>ksi</a:t>
            </a:r>
            <a:r>
              <a:rPr lang="en-US" sz="2800" dirty="0" smtClean="0"/>
              <a:t>) and by a microstructure consisting of about 20% hard </a:t>
            </a:r>
            <a:r>
              <a:rPr lang="en-US" sz="2800" dirty="0" err="1" smtClean="0"/>
              <a:t>martensite</a:t>
            </a:r>
            <a:r>
              <a:rPr lang="en-US" sz="2800" dirty="0" smtClean="0"/>
              <a:t> particles dispersed in a soft ductile ferrite matrix. </a:t>
            </a:r>
          </a:p>
          <a:p>
            <a:pPr algn="just"/>
            <a:r>
              <a:rPr lang="en-US" sz="2800" dirty="0" smtClean="0"/>
              <a:t>The term dual phase refers to the predominance in the microstructure of two phases, ferrite and </a:t>
            </a:r>
            <a:r>
              <a:rPr lang="en-US" sz="2800" dirty="0" err="1" smtClean="0"/>
              <a:t>martensite</a:t>
            </a:r>
            <a:endParaRPr lang="en-US" sz="2800" dirty="0" smtClean="0"/>
          </a:p>
          <a:p>
            <a:r>
              <a:rPr lang="en-US" sz="2800" dirty="0" smtClean="0"/>
              <a:t> (Fig. 2.1 ). </a:t>
            </a:r>
          </a:p>
          <a:p>
            <a:pPr algn="just"/>
            <a:r>
              <a:rPr lang="en-US" sz="2800" dirty="0" smtClean="0"/>
              <a:t>However, small amounts of other phases, such as </a:t>
            </a:r>
            <a:r>
              <a:rPr lang="en-US" sz="2800" dirty="0" err="1" smtClean="0"/>
              <a:t>bainite</a:t>
            </a:r>
            <a:r>
              <a:rPr lang="en-US" sz="2800" dirty="0" smtClean="0"/>
              <a:t>, </a:t>
            </a:r>
            <a:r>
              <a:rPr lang="en-US" sz="2800" dirty="0" err="1" smtClean="0"/>
              <a:t>pearlite</a:t>
            </a:r>
            <a:r>
              <a:rPr lang="en-US" sz="2800" dirty="0" smtClean="0"/>
              <a:t>, or retained austenite, may also be present.</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just"/>
            <a:r>
              <a:rPr lang="en-US" dirty="0" smtClean="0"/>
              <a:t>For example,</a:t>
            </a:r>
          </a:p>
          <a:p>
            <a:pPr algn="just">
              <a:buNone/>
            </a:pPr>
            <a:r>
              <a:rPr lang="en-US" dirty="0" smtClean="0"/>
              <a:t>	-in automobile production, </a:t>
            </a:r>
          </a:p>
          <a:p>
            <a:pPr algn="just">
              <a:buNone/>
            </a:pPr>
            <a:r>
              <a:rPr lang="en-US" dirty="0" smtClean="0"/>
              <a:t>	-the weight/strength properties for </a:t>
            </a:r>
          </a:p>
          <a:p>
            <a:pPr algn="just">
              <a:buNone/>
            </a:pPr>
            <a:r>
              <a:rPr lang="en-US" dirty="0" smtClean="0"/>
              <a:t>	-steel, cast iron, aluminum, magnesium, metal-matrix composites, and many other materials </a:t>
            </a:r>
          </a:p>
          <a:p>
            <a:pPr algn="just">
              <a:buNone/>
            </a:pPr>
            <a:r>
              <a:rPr lang="en-US" dirty="0" smtClean="0"/>
              <a:t>	-are vitally important considerations </a:t>
            </a:r>
          </a:p>
          <a:p>
            <a:pPr algn="just">
              <a:buNone/>
            </a:pPr>
            <a:r>
              <a:rPr lang="en-US" dirty="0" smtClean="0"/>
              <a:t>	during the initial design process for the various production components</a:t>
            </a:r>
          </a:p>
          <a:p>
            <a:pPr algn="just">
              <a:buNone/>
            </a:pPr>
            <a:r>
              <a:rPr lang="en-US" dirty="0" smtClean="0"/>
              <a:t>	that are utilized in manufacturing and assembly.</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2800" dirty="0" smtClean="0"/>
              <a:t>Their advantages are as follows:</a:t>
            </a:r>
          </a:p>
          <a:p>
            <a:pPr>
              <a:buNone/>
            </a:pPr>
            <a:r>
              <a:rPr lang="en-US" sz="2800" dirty="0" smtClean="0"/>
              <a:t>		-Low yield strength</a:t>
            </a:r>
          </a:p>
          <a:p>
            <a:pPr>
              <a:buNone/>
            </a:pPr>
            <a:r>
              <a:rPr lang="en-US" sz="2800" dirty="0" smtClean="0"/>
              <a:t>		-Low yield to tensile strength ratio </a:t>
            </a:r>
          </a:p>
          <a:p>
            <a:pPr>
              <a:buNone/>
            </a:pPr>
            <a:r>
              <a:rPr lang="en-US" sz="2800" dirty="0" smtClean="0"/>
              <a:t>		 (</a:t>
            </a:r>
            <a:r>
              <a:rPr lang="en-US" sz="2800" dirty="0" smtClean="0">
                <a:hlinkClick r:id="rId2" tooltip="Yield strength"/>
              </a:rPr>
              <a:t>yield strength</a:t>
            </a:r>
            <a:r>
              <a:rPr lang="en-US" sz="2800" dirty="0" smtClean="0"/>
              <a:t> / </a:t>
            </a:r>
            <a:r>
              <a:rPr lang="en-US" sz="2800" dirty="0" smtClean="0">
                <a:hlinkClick r:id="rId3" tooltip="Tensile strength"/>
              </a:rPr>
              <a:t>tensile strength</a:t>
            </a:r>
            <a:r>
              <a:rPr lang="en-US" sz="2800" dirty="0" smtClean="0"/>
              <a:t> = 0.5)</a:t>
            </a:r>
          </a:p>
          <a:p>
            <a:pPr>
              <a:buNone/>
            </a:pPr>
            <a:r>
              <a:rPr lang="en-US" sz="2800" dirty="0" smtClean="0"/>
              <a:t>		-High initial strain hardening rates</a:t>
            </a:r>
          </a:p>
          <a:p>
            <a:pPr>
              <a:buNone/>
            </a:pPr>
            <a:r>
              <a:rPr lang="en-US" sz="2800" dirty="0" smtClean="0"/>
              <a:t>		-Good uniform elongation</a:t>
            </a:r>
          </a:p>
          <a:p>
            <a:pPr>
              <a:buNone/>
            </a:pPr>
            <a:r>
              <a:rPr lang="en-US" sz="2800" dirty="0" smtClean="0"/>
              <a:t>		-A high strain rate sensitivity (the faster it is 	 	 crushed the more energy it absorbs)</a:t>
            </a:r>
          </a:p>
          <a:p>
            <a:pPr>
              <a:buNone/>
            </a:pPr>
            <a:r>
              <a:rPr lang="en-US" sz="2800" dirty="0" smtClean="0"/>
              <a:t>		-Good fatigue resistance</a:t>
            </a:r>
          </a:p>
          <a:p>
            <a:pPr algn="just"/>
            <a:r>
              <a:rPr lang="en-US" sz="2800" dirty="0" smtClean="0"/>
              <a:t>Due to these properties DPS is often used for automotive body panels, wheels, and bumpers.</a:t>
            </a:r>
          </a:p>
          <a:p>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943600"/>
          </a:xfrm>
        </p:spPr>
        <p:txBody>
          <a:bodyPr>
            <a:normAutofit lnSpcReduction="10000"/>
          </a:bodyPr>
          <a:lstStyle/>
          <a:p>
            <a:pPr algn="just"/>
            <a:r>
              <a:rPr lang="en-US" sz="2800" i="1" u="sng" dirty="0" smtClean="0"/>
              <a:t>Multiphase</a:t>
            </a:r>
            <a:r>
              <a:rPr lang="en-US" sz="2800" u="sng" dirty="0" smtClean="0"/>
              <a:t> (Polyphase ) materials</a:t>
            </a:r>
            <a:r>
              <a:rPr lang="en-US" sz="2800" dirty="0" smtClean="0"/>
              <a:t>:</a:t>
            </a:r>
          </a:p>
          <a:p>
            <a:pPr algn="just">
              <a:buNone/>
            </a:pPr>
            <a:r>
              <a:rPr lang="en-US" sz="2800" dirty="0" smtClean="0"/>
              <a:t>	- A material in which two or more phases are present.</a:t>
            </a:r>
          </a:p>
          <a:p>
            <a:pPr algn="just"/>
            <a:r>
              <a:rPr lang="en-US" sz="2800" dirty="0" smtClean="0"/>
              <a:t>Multiphase materials occur in many fields of natural and engineering science, industry, and daily life. </a:t>
            </a:r>
          </a:p>
          <a:p>
            <a:pPr algn="just"/>
            <a:r>
              <a:rPr lang="en-US" sz="2800" dirty="0" smtClean="0"/>
              <a:t>Biological materials such as blood or cell suspensions, pharmaceutical or food products, inorganic materials such as concrete, drilling mud, printing inks, and multicomponent metal melts.</a:t>
            </a:r>
          </a:p>
          <a:p>
            <a:pPr algn="just"/>
            <a:r>
              <a:rPr kumimoji="1" lang="en-US" altLang="zh-CN" sz="2800" u="sng" dirty="0" smtClean="0"/>
              <a:t>Composite Materials</a:t>
            </a:r>
            <a:endParaRPr kumimoji="1" lang="en-US" altLang="zh-CN" sz="2800" u="sng" dirty="0" smtClean="0">
              <a:latin typeface="Times New Roman" pitchFamily="18" charset="0"/>
            </a:endParaRPr>
          </a:p>
          <a:p>
            <a:pPr>
              <a:lnSpc>
                <a:spcPct val="150000"/>
              </a:lnSpc>
            </a:pPr>
            <a:r>
              <a:rPr lang="en-US" altLang="zh-CN" sz="2800" dirty="0" smtClean="0"/>
              <a:t>A </a:t>
            </a:r>
            <a:r>
              <a:rPr lang="en-US" altLang="zh-CN" sz="2800" i="1" dirty="0" smtClean="0"/>
              <a:t>multiphase</a:t>
            </a:r>
            <a:r>
              <a:rPr lang="en-US" altLang="zh-CN" sz="2800" dirty="0" smtClean="0"/>
              <a:t> material that is artificially made, and </a:t>
            </a:r>
          </a:p>
          <a:p>
            <a:pPr algn="just">
              <a:lnSpc>
                <a:spcPct val="150000"/>
              </a:lnSpc>
            </a:pPr>
            <a:r>
              <a:rPr lang="en-US" altLang="zh-CN" sz="2800" dirty="0" smtClean="0"/>
              <a:t>The constituent phases must be </a:t>
            </a:r>
            <a:r>
              <a:rPr lang="en-US" altLang="zh-CN" sz="2800" u="sng" dirty="0" smtClean="0"/>
              <a:t>chemically dissimilar</a:t>
            </a:r>
            <a:r>
              <a:rPr lang="en-US" altLang="zh-CN" sz="2800" dirty="0" smtClean="0"/>
              <a:t> and </a:t>
            </a:r>
            <a:r>
              <a:rPr lang="en-US" altLang="zh-CN" sz="2800" u="sng" dirty="0" smtClean="0"/>
              <a:t>separated by a distinct interface</a:t>
            </a:r>
            <a:r>
              <a:rPr lang="en-US" altLang="zh-CN" sz="2800" dirty="0" smtClean="0"/>
              <a:t>.</a:t>
            </a:r>
          </a:p>
          <a:p>
            <a:pPr algn="just"/>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l"/>
            <a:r>
              <a:rPr lang="en-US" sz="2800" u="sng" dirty="0"/>
              <a:t>Definitions and Nomenclature</a:t>
            </a:r>
          </a:p>
        </p:txBody>
      </p:sp>
      <p:sp>
        <p:nvSpPr>
          <p:cNvPr id="70659" name="Rectangle 3"/>
          <p:cNvSpPr>
            <a:spLocks noGrp="1" noChangeArrowheads="1"/>
          </p:cNvSpPr>
          <p:nvPr>
            <p:ph type="body" idx="1"/>
          </p:nvPr>
        </p:nvSpPr>
        <p:spPr/>
        <p:txBody>
          <a:bodyPr>
            <a:normAutofit lnSpcReduction="10000"/>
          </a:bodyPr>
          <a:lstStyle/>
          <a:p>
            <a:pPr algn="just"/>
            <a:r>
              <a:rPr lang="en-US" sz="2400" dirty="0"/>
              <a:t>Composite (c): A multi-phase material that exhibits a significant proportion of the properties of the constituent phases such that a better combination of desirable properties is realized.</a:t>
            </a:r>
          </a:p>
          <a:p>
            <a:pPr algn="just"/>
            <a:r>
              <a:rPr lang="en-US" sz="2400" dirty="0"/>
              <a:t>Matrix (m): The continuous phase that surrounds the other constituents and binds them into a composite material. </a:t>
            </a:r>
          </a:p>
          <a:p>
            <a:pPr algn="just"/>
            <a:r>
              <a:rPr lang="en-US" sz="2400" dirty="0"/>
              <a:t>Dispersed Phase: The discontinuous, or discrete phase that adds reinforcement to the composite.</a:t>
            </a:r>
          </a:p>
          <a:p>
            <a:pPr algn="just"/>
            <a:r>
              <a:rPr lang="en-US" sz="2400" dirty="0"/>
              <a:t>Particle (p):A relatively short globular or spherical dispersed phase.</a:t>
            </a:r>
          </a:p>
          <a:p>
            <a:pPr algn="just"/>
            <a:r>
              <a:rPr lang="en-US" sz="2400" dirty="0" err="1"/>
              <a:t>Fibre</a:t>
            </a:r>
            <a:r>
              <a:rPr lang="en-US" sz="2400" dirty="0"/>
              <a:t> (f): A reinforcement, typically cylindrical, with a diameter smaller than its length.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73400" y="3382963"/>
            <a:ext cx="228600" cy="381000"/>
          </a:xfrm>
          <a:prstGeom prst="rect">
            <a:avLst/>
          </a:prstGeom>
          <a:solidFill>
            <a:srgbClr val="FFCCCC"/>
          </a:solidFill>
          <a:ln w="9525">
            <a:noFill/>
            <a:miter lim="800000"/>
            <a:headEnd/>
            <a:tailEnd/>
          </a:ln>
          <a:effectLst/>
        </p:spPr>
        <p:txBody>
          <a:bodyPr wrap="none" anchor="ctr"/>
          <a:lstStyle/>
          <a:p>
            <a:endParaRPr lang="en-US"/>
          </a:p>
        </p:txBody>
      </p:sp>
      <p:sp>
        <p:nvSpPr>
          <p:cNvPr id="43011" name="Rectangle 3"/>
          <p:cNvSpPr>
            <a:spLocks noChangeArrowheads="1"/>
          </p:cNvSpPr>
          <p:nvPr/>
        </p:nvSpPr>
        <p:spPr bwMode="auto">
          <a:xfrm>
            <a:off x="3886200" y="3382963"/>
            <a:ext cx="228600" cy="381000"/>
          </a:xfrm>
          <a:prstGeom prst="rect">
            <a:avLst/>
          </a:prstGeom>
          <a:solidFill>
            <a:srgbClr val="CCECFF"/>
          </a:solidFill>
          <a:ln w="9525">
            <a:noFill/>
            <a:miter lim="800000"/>
            <a:headEnd/>
            <a:tailEnd/>
          </a:ln>
          <a:effectLst/>
        </p:spPr>
        <p:txBody>
          <a:bodyPr wrap="none" anchor="ctr"/>
          <a:lstStyle/>
          <a:p>
            <a:endParaRPr lang="en-US"/>
          </a:p>
        </p:txBody>
      </p:sp>
      <p:sp>
        <p:nvSpPr>
          <p:cNvPr id="43012" name="Rectangle 4"/>
          <p:cNvSpPr>
            <a:spLocks noChangeArrowheads="1"/>
          </p:cNvSpPr>
          <p:nvPr/>
        </p:nvSpPr>
        <p:spPr bwMode="auto">
          <a:xfrm>
            <a:off x="4686300" y="3382963"/>
            <a:ext cx="228600" cy="381000"/>
          </a:xfrm>
          <a:prstGeom prst="rect">
            <a:avLst/>
          </a:prstGeom>
          <a:solidFill>
            <a:srgbClr val="99FF99"/>
          </a:solidFill>
          <a:ln w="9525">
            <a:noFill/>
            <a:miter lim="800000"/>
            <a:headEnd/>
            <a:tailEnd/>
          </a:ln>
          <a:effectLst/>
        </p:spPr>
        <p:txBody>
          <a:bodyPr wrap="none" anchor="ctr"/>
          <a:lstStyle/>
          <a:p>
            <a:endParaRPr lang="en-US"/>
          </a:p>
        </p:txBody>
      </p:sp>
      <p:sp>
        <p:nvSpPr>
          <p:cNvPr id="43014" name="Rectangle 6"/>
          <p:cNvSpPr>
            <a:spLocks noChangeArrowheads="1"/>
          </p:cNvSpPr>
          <p:nvPr/>
        </p:nvSpPr>
        <p:spPr bwMode="auto">
          <a:xfrm>
            <a:off x="533400" y="762000"/>
            <a:ext cx="4972130" cy="1046440"/>
          </a:xfrm>
          <a:prstGeom prst="rect">
            <a:avLst/>
          </a:prstGeom>
          <a:noFill/>
          <a:ln w="9525">
            <a:noFill/>
            <a:miter lim="800000"/>
            <a:headEnd/>
            <a:tailEnd/>
          </a:ln>
        </p:spPr>
        <p:txBody>
          <a:bodyPr wrap="none" lIns="0" tIns="0" rIns="0" bIns="0">
            <a:spAutoFit/>
          </a:bodyPr>
          <a:lstStyle/>
          <a:p>
            <a:pPr eaLnBrk="0" hangingPunct="0"/>
            <a:r>
              <a:rPr lang="en-US" sz="2400" dirty="0">
                <a:latin typeface="Arial Rounded MT Bold" pitchFamily="34" charset="0"/>
              </a:rPr>
              <a:t>•  Composites:</a:t>
            </a:r>
          </a:p>
          <a:p>
            <a:pPr eaLnBrk="0" hangingPunct="0"/>
            <a:r>
              <a:rPr lang="en-US" sz="2200" dirty="0">
                <a:latin typeface="Arial Rounded MT Bold" pitchFamily="34" charset="0"/>
              </a:rPr>
              <a:t>    --Multiphase material w/significant</a:t>
            </a:r>
          </a:p>
          <a:p>
            <a:pPr eaLnBrk="0" hangingPunct="0"/>
            <a:r>
              <a:rPr lang="en-US" sz="2200" dirty="0">
                <a:latin typeface="Arial Rounded MT Bold" pitchFamily="34" charset="0"/>
              </a:rPr>
              <a:t>        proportions of ea. phase.</a:t>
            </a:r>
          </a:p>
        </p:txBody>
      </p:sp>
      <p:sp>
        <p:nvSpPr>
          <p:cNvPr id="43015" name="Rectangle 7"/>
          <p:cNvSpPr>
            <a:spLocks noChangeArrowheads="1"/>
          </p:cNvSpPr>
          <p:nvPr/>
        </p:nvSpPr>
        <p:spPr bwMode="auto">
          <a:xfrm>
            <a:off x="533400" y="1768475"/>
            <a:ext cx="4815934" cy="2000548"/>
          </a:xfrm>
          <a:prstGeom prst="rect">
            <a:avLst/>
          </a:prstGeom>
          <a:noFill/>
          <a:ln w="9525">
            <a:noFill/>
            <a:miter lim="800000"/>
            <a:headEnd/>
            <a:tailEnd/>
          </a:ln>
        </p:spPr>
        <p:txBody>
          <a:bodyPr wrap="none" lIns="0" tIns="0" rIns="0" bIns="0">
            <a:spAutoFit/>
          </a:bodyPr>
          <a:lstStyle/>
          <a:p>
            <a:pPr eaLnBrk="0" hangingPunct="0"/>
            <a:r>
              <a:rPr lang="en-US" sz="2400" dirty="0">
                <a:latin typeface="Arial Rounded MT Bold" pitchFamily="34" charset="0"/>
              </a:rPr>
              <a:t>•  Matrix:</a:t>
            </a:r>
          </a:p>
          <a:p>
            <a:pPr eaLnBrk="0" hangingPunct="0"/>
            <a:r>
              <a:rPr lang="en-US" sz="2200" dirty="0">
                <a:latin typeface="Arial Rounded MT Bold" pitchFamily="34" charset="0"/>
              </a:rPr>
              <a:t>    --The continuous phase</a:t>
            </a:r>
          </a:p>
          <a:p>
            <a:pPr eaLnBrk="0" hangingPunct="0"/>
            <a:r>
              <a:rPr lang="en-US" sz="2200" dirty="0">
                <a:latin typeface="Arial Rounded MT Bold" pitchFamily="34" charset="0"/>
              </a:rPr>
              <a:t>    --Purpose is to:</a:t>
            </a:r>
          </a:p>
          <a:p>
            <a:pPr eaLnBrk="0" hangingPunct="0"/>
            <a:r>
              <a:rPr lang="en-US" sz="2000" dirty="0">
                <a:latin typeface="Arial Rounded MT Bold" pitchFamily="34" charset="0"/>
              </a:rPr>
              <a:t>         transfer stress to other phases</a:t>
            </a:r>
          </a:p>
          <a:p>
            <a:pPr eaLnBrk="0" hangingPunct="0"/>
            <a:r>
              <a:rPr lang="en-US" sz="2000" dirty="0">
                <a:latin typeface="Arial Rounded MT Bold" pitchFamily="34" charset="0"/>
              </a:rPr>
              <a:t>         protect phases from environment</a:t>
            </a:r>
          </a:p>
          <a:p>
            <a:pPr eaLnBrk="0" hangingPunct="0"/>
            <a:r>
              <a:rPr lang="en-US" sz="2200" dirty="0">
                <a:latin typeface="Arial Rounded MT Bold" pitchFamily="34" charset="0"/>
              </a:rPr>
              <a:t>    --Classification:  MMC, CMC, PMC</a:t>
            </a:r>
            <a:endParaRPr lang="en-US" sz="2000" dirty="0">
              <a:latin typeface="Arial Rounded MT Bold" pitchFamily="34" charset="0"/>
            </a:endParaRPr>
          </a:p>
        </p:txBody>
      </p:sp>
      <p:sp>
        <p:nvSpPr>
          <p:cNvPr id="43016" name="Rectangle 8"/>
          <p:cNvSpPr>
            <a:spLocks noChangeArrowheads="1"/>
          </p:cNvSpPr>
          <p:nvPr/>
        </p:nvSpPr>
        <p:spPr bwMode="auto">
          <a:xfrm>
            <a:off x="533400" y="4298950"/>
            <a:ext cx="7235250" cy="1969770"/>
          </a:xfrm>
          <a:prstGeom prst="rect">
            <a:avLst/>
          </a:prstGeom>
          <a:noFill/>
          <a:ln w="9525">
            <a:noFill/>
            <a:miter lim="800000"/>
            <a:headEnd/>
            <a:tailEnd/>
          </a:ln>
        </p:spPr>
        <p:txBody>
          <a:bodyPr wrap="none" lIns="0" tIns="0" rIns="0" bIns="0">
            <a:spAutoFit/>
          </a:bodyPr>
          <a:lstStyle/>
          <a:p>
            <a:pPr eaLnBrk="0" hangingPunct="0"/>
            <a:r>
              <a:rPr lang="en-US" sz="2400" dirty="0">
                <a:latin typeface="Arial Rounded MT Bold" pitchFamily="34" charset="0"/>
              </a:rPr>
              <a:t>•  Dispersed phase:</a:t>
            </a:r>
          </a:p>
          <a:p>
            <a:pPr eaLnBrk="0" hangingPunct="0"/>
            <a:r>
              <a:rPr lang="en-US" sz="2200" dirty="0">
                <a:latin typeface="Arial Rounded MT Bold" pitchFamily="34" charset="0"/>
              </a:rPr>
              <a:t>    --Purpose: enhance matrix properties.</a:t>
            </a:r>
          </a:p>
          <a:p>
            <a:pPr eaLnBrk="0" hangingPunct="0"/>
            <a:r>
              <a:rPr lang="en-US" sz="2000" dirty="0">
                <a:latin typeface="Arial Rounded MT Bold" pitchFamily="34" charset="0"/>
              </a:rPr>
              <a:t>         MMC:  increase </a:t>
            </a:r>
            <a:r>
              <a:rPr lang="en-US" sz="2000" dirty="0" err="1">
                <a:latin typeface="Symbol" pitchFamily="18" charset="2"/>
              </a:rPr>
              <a:t>s</a:t>
            </a:r>
            <a:r>
              <a:rPr lang="en-US" sz="2400" baseline="-4000" dirty="0" err="1">
                <a:latin typeface="Arial Rounded MT Bold" pitchFamily="34" charset="0"/>
              </a:rPr>
              <a:t>y</a:t>
            </a:r>
            <a:r>
              <a:rPr lang="en-US" sz="2000" dirty="0">
                <a:latin typeface="Arial Rounded MT Bold" pitchFamily="34" charset="0"/>
              </a:rPr>
              <a:t>, TS, creep resist.</a:t>
            </a:r>
          </a:p>
          <a:p>
            <a:pPr eaLnBrk="0" hangingPunct="0"/>
            <a:r>
              <a:rPr lang="en-US" sz="2000" dirty="0">
                <a:latin typeface="Arial Rounded MT Bold" pitchFamily="34" charset="0"/>
              </a:rPr>
              <a:t>         CMC:  increase </a:t>
            </a:r>
            <a:r>
              <a:rPr lang="en-US" sz="2000" dirty="0" err="1">
                <a:latin typeface="Arial Rounded MT Bold" pitchFamily="34" charset="0"/>
              </a:rPr>
              <a:t>Kc</a:t>
            </a:r>
            <a:endParaRPr lang="en-US" sz="2000" dirty="0">
              <a:latin typeface="Arial Rounded MT Bold" pitchFamily="34" charset="0"/>
            </a:endParaRPr>
          </a:p>
          <a:p>
            <a:pPr eaLnBrk="0" hangingPunct="0"/>
            <a:r>
              <a:rPr lang="en-US" sz="2000" dirty="0">
                <a:latin typeface="Arial Rounded MT Bold" pitchFamily="34" charset="0"/>
              </a:rPr>
              <a:t>         PMC:  increase E, </a:t>
            </a:r>
            <a:r>
              <a:rPr lang="en-US" sz="2000" dirty="0" err="1">
                <a:latin typeface="Symbol" pitchFamily="18" charset="2"/>
              </a:rPr>
              <a:t>s</a:t>
            </a:r>
            <a:r>
              <a:rPr lang="en-US" sz="2400" baseline="-4000" dirty="0" err="1">
                <a:latin typeface="Arial Rounded MT Bold" pitchFamily="34" charset="0"/>
              </a:rPr>
              <a:t>y</a:t>
            </a:r>
            <a:r>
              <a:rPr lang="en-US" sz="2000" dirty="0">
                <a:latin typeface="Arial Rounded MT Bold" pitchFamily="34" charset="0"/>
              </a:rPr>
              <a:t>, </a:t>
            </a:r>
            <a:r>
              <a:rPr lang="en-US" sz="2000" dirty="0" smtClean="0">
                <a:latin typeface="Arial Rounded MT Bold" pitchFamily="34" charset="0"/>
              </a:rPr>
              <a:t>TS.</a:t>
            </a:r>
            <a:endParaRPr lang="en-US" sz="2000" dirty="0">
              <a:latin typeface="Arial Rounded MT Bold" pitchFamily="34" charset="0"/>
            </a:endParaRPr>
          </a:p>
          <a:p>
            <a:pPr eaLnBrk="0" hangingPunct="0"/>
            <a:r>
              <a:rPr lang="en-US" sz="2200" dirty="0">
                <a:latin typeface="Arial Rounded MT Bold" pitchFamily="34" charset="0"/>
              </a:rPr>
              <a:t>    --Possible Classifications:  Particle, fiber, structural</a:t>
            </a:r>
          </a:p>
        </p:txBody>
      </p:sp>
      <p:sp>
        <p:nvSpPr>
          <p:cNvPr id="43017" name="Line 9"/>
          <p:cNvSpPr>
            <a:spLocks noChangeShapeType="1"/>
          </p:cNvSpPr>
          <p:nvPr/>
        </p:nvSpPr>
        <p:spPr bwMode="auto">
          <a:xfrm flipH="1">
            <a:off x="2514600" y="3763963"/>
            <a:ext cx="533400" cy="152400"/>
          </a:xfrm>
          <a:prstGeom prst="line">
            <a:avLst/>
          </a:prstGeom>
          <a:noFill/>
          <a:ln w="28575">
            <a:solidFill>
              <a:schemeClr val="tx1"/>
            </a:solidFill>
            <a:round/>
            <a:headEnd type="triangle" w="med" len="med"/>
            <a:tailEnd/>
          </a:ln>
          <a:effectLst/>
        </p:spPr>
        <p:txBody>
          <a:bodyPr wrap="none" anchor="ctr"/>
          <a:lstStyle/>
          <a:p>
            <a:endParaRPr lang="en-US"/>
          </a:p>
        </p:txBody>
      </p:sp>
      <p:sp>
        <p:nvSpPr>
          <p:cNvPr id="43018" name="Line 10"/>
          <p:cNvSpPr>
            <a:spLocks noChangeShapeType="1"/>
          </p:cNvSpPr>
          <p:nvPr/>
        </p:nvSpPr>
        <p:spPr bwMode="auto">
          <a:xfrm flipH="1">
            <a:off x="3581400" y="3763963"/>
            <a:ext cx="304800" cy="228600"/>
          </a:xfrm>
          <a:prstGeom prst="line">
            <a:avLst/>
          </a:prstGeom>
          <a:noFill/>
          <a:ln w="28575">
            <a:solidFill>
              <a:schemeClr val="tx1"/>
            </a:solidFill>
            <a:round/>
            <a:headEnd type="triangle" w="med" len="med"/>
            <a:tailEnd/>
          </a:ln>
          <a:effectLst/>
        </p:spPr>
        <p:txBody>
          <a:bodyPr wrap="none" anchor="ctr"/>
          <a:lstStyle/>
          <a:p>
            <a:endParaRPr lang="en-US"/>
          </a:p>
        </p:txBody>
      </p:sp>
      <p:sp>
        <p:nvSpPr>
          <p:cNvPr id="43019" name="Line 11"/>
          <p:cNvSpPr>
            <a:spLocks noChangeShapeType="1"/>
          </p:cNvSpPr>
          <p:nvPr/>
        </p:nvSpPr>
        <p:spPr bwMode="auto">
          <a:xfrm flipH="1">
            <a:off x="4419600" y="3763963"/>
            <a:ext cx="304800" cy="228600"/>
          </a:xfrm>
          <a:prstGeom prst="line">
            <a:avLst/>
          </a:prstGeom>
          <a:noFill/>
          <a:ln w="28575">
            <a:solidFill>
              <a:schemeClr val="tx1"/>
            </a:solidFill>
            <a:round/>
            <a:headEnd type="triangle" w="med" len="med"/>
            <a:tailEnd/>
          </a:ln>
          <a:effectLst/>
        </p:spPr>
        <p:txBody>
          <a:bodyPr wrap="none" anchor="ctr"/>
          <a:lstStyle/>
          <a:p>
            <a:endParaRPr lang="en-US"/>
          </a:p>
        </p:txBody>
      </p:sp>
      <p:sp>
        <p:nvSpPr>
          <p:cNvPr id="43020" name="Rectangle 12"/>
          <p:cNvSpPr>
            <a:spLocks noChangeArrowheads="1"/>
          </p:cNvSpPr>
          <p:nvPr/>
        </p:nvSpPr>
        <p:spPr bwMode="auto">
          <a:xfrm>
            <a:off x="1676400" y="3840163"/>
            <a:ext cx="939800" cy="427037"/>
          </a:xfrm>
          <a:prstGeom prst="rect">
            <a:avLst/>
          </a:prstGeom>
          <a:noFill/>
          <a:ln w="9525">
            <a:noFill/>
            <a:miter lim="800000"/>
            <a:headEnd/>
            <a:tailEnd/>
          </a:ln>
          <a:effectLst/>
        </p:spPr>
        <p:txBody>
          <a:bodyPr wrap="none">
            <a:spAutoFit/>
          </a:bodyPr>
          <a:lstStyle/>
          <a:p>
            <a:pPr eaLnBrk="0" hangingPunct="0"/>
            <a:r>
              <a:rPr lang="en-US" sz="2200" dirty="0">
                <a:latin typeface="Arial Rounded MT Bold" pitchFamily="34" charset="0"/>
              </a:rPr>
              <a:t>metal</a:t>
            </a:r>
          </a:p>
        </p:txBody>
      </p:sp>
      <p:sp>
        <p:nvSpPr>
          <p:cNvPr id="43021" name="Rectangle 13"/>
          <p:cNvSpPr>
            <a:spLocks noChangeArrowheads="1"/>
          </p:cNvSpPr>
          <p:nvPr/>
        </p:nvSpPr>
        <p:spPr bwMode="auto">
          <a:xfrm>
            <a:off x="2641600" y="3840163"/>
            <a:ext cx="1296988" cy="427037"/>
          </a:xfrm>
          <a:prstGeom prst="rect">
            <a:avLst/>
          </a:prstGeom>
          <a:noFill/>
          <a:ln w="9525">
            <a:noFill/>
            <a:miter lim="800000"/>
            <a:headEnd/>
            <a:tailEnd/>
          </a:ln>
          <a:effectLst/>
        </p:spPr>
        <p:txBody>
          <a:bodyPr wrap="none">
            <a:spAutoFit/>
          </a:bodyPr>
          <a:lstStyle/>
          <a:p>
            <a:pPr eaLnBrk="0" hangingPunct="0"/>
            <a:r>
              <a:rPr lang="en-US" sz="2200" dirty="0">
                <a:latin typeface="Arial Rounded MT Bold" pitchFamily="34" charset="0"/>
              </a:rPr>
              <a:t>ceramic</a:t>
            </a:r>
          </a:p>
        </p:txBody>
      </p:sp>
      <p:sp>
        <p:nvSpPr>
          <p:cNvPr id="43022" name="Rectangle 14"/>
          <p:cNvSpPr>
            <a:spLocks noChangeArrowheads="1"/>
          </p:cNvSpPr>
          <p:nvPr/>
        </p:nvSpPr>
        <p:spPr bwMode="auto">
          <a:xfrm>
            <a:off x="4037013" y="3840163"/>
            <a:ext cx="1290637" cy="427037"/>
          </a:xfrm>
          <a:prstGeom prst="rect">
            <a:avLst/>
          </a:prstGeom>
          <a:noFill/>
          <a:ln w="9525">
            <a:noFill/>
            <a:miter lim="800000"/>
            <a:headEnd/>
            <a:tailEnd/>
          </a:ln>
          <a:effectLst/>
        </p:spPr>
        <p:txBody>
          <a:bodyPr wrap="none">
            <a:spAutoFit/>
          </a:bodyPr>
          <a:lstStyle/>
          <a:p>
            <a:pPr eaLnBrk="0" hangingPunct="0"/>
            <a:r>
              <a:rPr lang="en-US" sz="2200" dirty="0">
                <a:latin typeface="Arial Rounded MT Bold" pitchFamily="34" charset="0"/>
              </a:rPr>
              <a:t>polymer</a:t>
            </a:r>
          </a:p>
        </p:txBody>
      </p:sp>
      <p:pic>
        <p:nvPicPr>
          <p:cNvPr id="43023" name="Picture 15"/>
          <p:cNvPicPr>
            <a:picLocks noChangeAspect="1" noChangeArrowheads="1"/>
          </p:cNvPicPr>
          <p:nvPr/>
        </p:nvPicPr>
        <p:blipFill>
          <a:blip r:embed="rId2"/>
          <a:srcRect/>
          <a:stretch>
            <a:fillRect/>
          </a:stretch>
        </p:blipFill>
        <p:spPr bwMode="auto">
          <a:xfrm>
            <a:off x="6096000" y="914400"/>
            <a:ext cx="2451100" cy="3822700"/>
          </a:xfrm>
          <a:prstGeom prst="rect">
            <a:avLst/>
          </a:prstGeom>
          <a:noFill/>
          <a:ln w="9525">
            <a:noFill/>
            <a:miter lim="800000"/>
            <a:headEnd/>
            <a:tailEnd/>
          </a:ln>
          <a:effectLst/>
        </p:spPr>
      </p:pic>
      <p:sp>
        <p:nvSpPr>
          <p:cNvPr id="43024" name="Rectangle 16"/>
          <p:cNvSpPr>
            <a:spLocks noChangeArrowheads="1"/>
          </p:cNvSpPr>
          <p:nvPr/>
        </p:nvSpPr>
        <p:spPr bwMode="auto">
          <a:xfrm>
            <a:off x="6096000" y="4800600"/>
            <a:ext cx="2590800" cy="1095375"/>
          </a:xfrm>
          <a:prstGeom prst="rect">
            <a:avLst/>
          </a:prstGeom>
          <a:noFill/>
          <a:ln w="9525">
            <a:noFill/>
            <a:miter lim="800000"/>
            <a:headEnd/>
            <a:tailEnd/>
          </a:ln>
        </p:spPr>
        <p:txBody>
          <a:bodyPr lIns="0" tIns="0" rIns="0" bIns="0">
            <a:spAutoFit/>
          </a:bodyPr>
          <a:lstStyle/>
          <a:p>
            <a:pPr eaLnBrk="0" hangingPunct="0"/>
            <a:r>
              <a:rPr lang="en-US" sz="1200" dirty="0">
                <a:solidFill>
                  <a:srgbClr val="000000"/>
                </a:solidFill>
                <a:latin typeface="Arial Rounded MT Bold" pitchFamily="34" charset="0"/>
              </a:rPr>
              <a:t>Reprinted with permission from</a:t>
            </a:r>
          </a:p>
          <a:p>
            <a:pPr eaLnBrk="0" hangingPunct="0"/>
            <a:r>
              <a:rPr lang="en-US" sz="1200" dirty="0">
                <a:solidFill>
                  <a:srgbClr val="000000"/>
                </a:solidFill>
                <a:latin typeface="Arial Rounded MT Bold" pitchFamily="34" charset="0"/>
              </a:rPr>
              <a:t>D. Hull and T.W. </a:t>
            </a:r>
            <a:r>
              <a:rPr lang="en-US" sz="1200" dirty="0" err="1">
                <a:solidFill>
                  <a:srgbClr val="000000"/>
                </a:solidFill>
                <a:latin typeface="Arial Rounded MT Bold" pitchFamily="34" charset="0"/>
              </a:rPr>
              <a:t>Clyne</a:t>
            </a:r>
            <a:r>
              <a:rPr lang="en-US" sz="1200" dirty="0">
                <a:solidFill>
                  <a:srgbClr val="000000"/>
                </a:solidFill>
                <a:latin typeface="Arial Rounded MT Bold" pitchFamily="34" charset="0"/>
              </a:rPr>
              <a:t>, </a:t>
            </a:r>
            <a:r>
              <a:rPr lang="en-US" sz="1200" i="1" dirty="0">
                <a:solidFill>
                  <a:srgbClr val="000000"/>
                </a:solidFill>
                <a:latin typeface="Arial Rounded MT Bold" pitchFamily="34" charset="0"/>
              </a:rPr>
              <a:t>An Introduction to Composite Materials</a:t>
            </a:r>
            <a:r>
              <a:rPr lang="en-US" sz="1200" dirty="0">
                <a:solidFill>
                  <a:srgbClr val="000000"/>
                </a:solidFill>
                <a:latin typeface="Arial Rounded MT Bold" pitchFamily="34" charset="0"/>
              </a:rPr>
              <a:t>, 2nd ed., Cambridge University Press, New York, 1996, Fig. 3.6, p. 47.</a:t>
            </a:r>
          </a:p>
        </p:txBody>
      </p:sp>
      <p:sp>
        <p:nvSpPr>
          <p:cNvPr id="43025" name="Rectangle 17"/>
          <p:cNvSpPr>
            <a:spLocks noGrp="1" noChangeArrowheads="1"/>
          </p:cNvSpPr>
          <p:nvPr>
            <p:ph type="title" idx="4294967295"/>
          </p:nvPr>
        </p:nvSpPr>
        <p:spPr>
          <a:xfrm>
            <a:off x="457200" y="274638"/>
            <a:ext cx="8229600" cy="639762"/>
          </a:xfrm>
        </p:spPr>
        <p:txBody>
          <a:bodyPr>
            <a:normAutofit/>
          </a:bodyPr>
          <a:lstStyle/>
          <a:p>
            <a:pPr algn="l"/>
            <a:r>
              <a:rPr lang="en-US" sz="2800" u="sng" dirty="0"/>
              <a:t>TERMINOLOGY/CLASSIFICATION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5" grpId="0"/>
      <p:bldP spid="43016" grpId="0"/>
      <p:bldP spid="43017" grpId="0" animBg="1"/>
      <p:bldP spid="43018" grpId="0" animBg="1"/>
      <p:bldP spid="43019" grpId="0" animBg="1"/>
      <p:bldP spid="430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04800" y="381000"/>
          <a:ext cx="8458200" cy="6076950"/>
        </p:xfrm>
        <a:graphic>
          <a:graphicData uri="http://schemas.openxmlformats.org/presentationml/2006/ole">
            <mc:AlternateContent xmlns:mc="http://schemas.openxmlformats.org/markup-compatibility/2006">
              <mc:Choice xmlns:v="urn:schemas-microsoft-com:vml" Requires="v">
                <p:oleObj spid="_x0000_s20483" name="Bitmap Image" r:id="rId3" imgW="10790476" imgH="7752381" progId="PBrush">
                  <p:embed/>
                </p:oleObj>
              </mc:Choice>
              <mc:Fallback>
                <p:oleObj name="Bitmap Image" r:id="rId3" imgW="10790476" imgH="7752381"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
                        <a:ext cx="8458200"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74638"/>
            <a:ext cx="8229600" cy="411162"/>
          </a:xfrm>
        </p:spPr>
        <p:txBody>
          <a:bodyPr>
            <a:normAutofit fontScale="90000"/>
          </a:bodyPr>
          <a:lstStyle/>
          <a:p>
            <a:pPr eaLnBrk="1" hangingPunct="1"/>
            <a:r>
              <a:rPr lang="en-US" sz="4000" smtClean="0"/>
              <a:t>Composite Survey: Particle-I</a:t>
            </a:r>
          </a:p>
        </p:txBody>
      </p:sp>
      <p:grpSp>
        <p:nvGrpSpPr>
          <p:cNvPr id="2" name="Group 3"/>
          <p:cNvGrpSpPr>
            <a:grpSpLocks/>
          </p:cNvGrpSpPr>
          <p:nvPr/>
        </p:nvGrpSpPr>
        <p:grpSpPr bwMode="auto">
          <a:xfrm>
            <a:off x="457200" y="1676400"/>
            <a:ext cx="8382000" cy="1725613"/>
            <a:chOff x="288" y="1056"/>
            <a:chExt cx="5280" cy="1087"/>
          </a:xfrm>
        </p:grpSpPr>
        <p:sp>
          <p:nvSpPr>
            <p:cNvPr id="19521" name="Rectangle 4"/>
            <p:cNvSpPr>
              <a:spLocks noChangeArrowheads="1"/>
            </p:cNvSpPr>
            <p:nvPr/>
          </p:nvSpPr>
          <p:spPr bwMode="auto">
            <a:xfrm>
              <a:off x="288" y="1056"/>
              <a:ext cx="1680" cy="211"/>
            </a:xfrm>
            <a:prstGeom prst="rect">
              <a:avLst/>
            </a:prstGeom>
            <a:noFill/>
            <a:ln w="9525">
              <a:noFill/>
              <a:miter lim="800000"/>
              <a:headEnd/>
              <a:tailEnd/>
            </a:ln>
          </p:spPr>
          <p:txBody>
            <a:bodyPr lIns="0" tIns="0" rIns="0" bIns="0">
              <a:spAutoFit/>
            </a:bodyPr>
            <a:lstStyle/>
            <a:p>
              <a:pPr eaLnBrk="0" hangingPunct="0"/>
              <a:r>
                <a:rPr lang="en-US" sz="2200"/>
                <a:t>•  Examples:</a:t>
              </a:r>
            </a:p>
          </p:txBody>
        </p:sp>
        <p:sp>
          <p:nvSpPr>
            <p:cNvPr id="19522" name="Rectangle 5"/>
            <p:cNvSpPr>
              <a:spLocks noChangeArrowheads="1"/>
            </p:cNvSpPr>
            <p:nvPr/>
          </p:nvSpPr>
          <p:spPr bwMode="auto">
            <a:xfrm>
              <a:off x="4608" y="1326"/>
              <a:ext cx="960" cy="690"/>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Adapted from Fig. 10.19, </a:t>
              </a:r>
              <a:r>
                <a:rPr lang="en-US" sz="1200" i="1">
                  <a:solidFill>
                    <a:srgbClr val="000000"/>
                  </a:solidFill>
                </a:rPr>
                <a:t>Callister 7e</a:t>
              </a:r>
              <a:r>
                <a:rPr lang="en-US" sz="1200">
                  <a:solidFill>
                    <a:srgbClr val="000000"/>
                  </a:solidFill>
                </a:rPr>
                <a:t>.  (Fig. 10.19 is copyright United States Steel Corporation, 1971.)</a:t>
              </a:r>
            </a:p>
          </p:txBody>
        </p:sp>
        <p:sp>
          <p:nvSpPr>
            <p:cNvPr id="19523" name="Rectangle 6"/>
            <p:cNvSpPr>
              <a:spLocks noChangeArrowheads="1"/>
            </p:cNvSpPr>
            <p:nvPr/>
          </p:nvSpPr>
          <p:spPr bwMode="auto">
            <a:xfrm>
              <a:off x="470" y="1279"/>
              <a:ext cx="997"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00"/>
                  </a:solidFill>
                </a:rPr>
                <a:t>- Spheroidite </a:t>
              </a:r>
              <a:endParaRPr lang="en-US" sz="2400"/>
            </a:p>
          </p:txBody>
        </p:sp>
        <p:sp>
          <p:nvSpPr>
            <p:cNvPr id="19524" name="Rectangle 7"/>
            <p:cNvSpPr>
              <a:spLocks noChangeArrowheads="1"/>
            </p:cNvSpPr>
            <p:nvPr/>
          </p:nvSpPr>
          <p:spPr bwMode="auto">
            <a:xfrm>
              <a:off x="470" y="1477"/>
              <a:ext cx="495"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00"/>
                  </a:solidFill>
                </a:rPr>
                <a:t>   steel</a:t>
              </a:r>
              <a:endParaRPr lang="en-US" sz="2400"/>
            </a:p>
          </p:txBody>
        </p:sp>
        <p:sp>
          <p:nvSpPr>
            <p:cNvPr id="19525" name="Rectangle 8"/>
            <p:cNvSpPr>
              <a:spLocks noChangeArrowheads="1"/>
            </p:cNvSpPr>
            <p:nvPr/>
          </p:nvSpPr>
          <p:spPr bwMode="auto">
            <a:xfrm>
              <a:off x="1511" y="1280"/>
              <a:ext cx="472"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matrix: </a:t>
              </a:r>
              <a:endParaRPr lang="en-US" sz="2400"/>
            </a:p>
          </p:txBody>
        </p:sp>
        <p:sp>
          <p:nvSpPr>
            <p:cNvPr id="19526" name="Rectangle 9"/>
            <p:cNvSpPr>
              <a:spLocks noChangeArrowheads="1"/>
            </p:cNvSpPr>
            <p:nvPr/>
          </p:nvSpPr>
          <p:spPr bwMode="auto">
            <a:xfrm>
              <a:off x="1511" y="1443"/>
              <a:ext cx="595"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ferrite (</a:t>
              </a:r>
              <a:r>
                <a:rPr lang="en-US">
                  <a:solidFill>
                    <a:srgbClr val="000000"/>
                  </a:solidFill>
                  <a:latin typeface="Symbol" pitchFamily="18" charset="2"/>
                </a:rPr>
                <a:t>a</a:t>
              </a:r>
              <a:r>
                <a:rPr lang="en-US">
                  <a:solidFill>
                    <a:srgbClr val="000000"/>
                  </a:solidFill>
                </a:rPr>
                <a:t>)</a:t>
              </a:r>
              <a:endParaRPr lang="en-US" sz="2400"/>
            </a:p>
          </p:txBody>
        </p:sp>
        <p:sp>
          <p:nvSpPr>
            <p:cNvPr id="19527" name="Rectangle 10"/>
            <p:cNvSpPr>
              <a:spLocks noChangeArrowheads="1"/>
            </p:cNvSpPr>
            <p:nvPr/>
          </p:nvSpPr>
          <p:spPr bwMode="auto">
            <a:xfrm>
              <a:off x="1511" y="1620"/>
              <a:ext cx="512"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(ductile)</a:t>
              </a:r>
              <a:endParaRPr lang="en-US" sz="2400"/>
            </a:p>
          </p:txBody>
        </p:sp>
        <p:sp>
          <p:nvSpPr>
            <p:cNvPr id="19528" name="Rectangle 11"/>
            <p:cNvSpPr>
              <a:spLocks noChangeArrowheads="1"/>
            </p:cNvSpPr>
            <p:nvPr/>
          </p:nvSpPr>
          <p:spPr bwMode="auto">
            <a:xfrm>
              <a:off x="3818" y="1266"/>
              <a:ext cx="61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particles: </a:t>
              </a:r>
              <a:endParaRPr lang="en-US" sz="2400"/>
            </a:p>
          </p:txBody>
        </p:sp>
        <p:sp>
          <p:nvSpPr>
            <p:cNvPr id="19529" name="Rectangle 12"/>
            <p:cNvSpPr>
              <a:spLocks noChangeArrowheads="1"/>
            </p:cNvSpPr>
            <p:nvPr/>
          </p:nvSpPr>
          <p:spPr bwMode="auto">
            <a:xfrm>
              <a:off x="3818" y="1429"/>
              <a:ext cx="624"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cementite</a:t>
              </a:r>
              <a:endParaRPr lang="en-US" sz="2400"/>
            </a:p>
          </p:txBody>
        </p:sp>
        <p:sp>
          <p:nvSpPr>
            <p:cNvPr id="19530" name="Rectangle 13"/>
            <p:cNvSpPr>
              <a:spLocks noChangeArrowheads="1"/>
            </p:cNvSpPr>
            <p:nvPr/>
          </p:nvSpPr>
          <p:spPr bwMode="auto">
            <a:xfrm>
              <a:off x="4504" y="1429"/>
              <a:ext cx="4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 </a:t>
              </a:r>
              <a:endParaRPr lang="en-US" sz="2400"/>
            </a:p>
          </p:txBody>
        </p:sp>
        <p:sp>
          <p:nvSpPr>
            <p:cNvPr id="19531" name="Rectangle 14"/>
            <p:cNvSpPr>
              <a:spLocks noChangeArrowheads="1"/>
            </p:cNvSpPr>
            <p:nvPr/>
          </p:nvSpPr>
          <p:spPr bwMode="auto">
            <a:xfrm>
              <a:off x="3818" y="1591"/>
              <a:ext cx="4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a:t>
              </a:r>
              <a:endParaRPr lang="en-US" sz="2400"/>
            </a:p>
          </p:txBody>
        </p:sp>
        <p:sp>
          <p:nvSpPr>
            <p:cNvPr id="19532" name="Rectangle 15"/>
            <p:cNvSpPr>
              <a:spLocks noChangeArrowheads="1"/>
            </p:cNvSpPr>
            <p:nvPr/>
          </p:nvSpPr>
          <p:spPr bwMode="auto">
            <a:xfrm>
              <a:off x="3867" y="1591"/>
              <a:ext cx="16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Fe</a:t>
              </a:r>
              <a:endParaRPr lang="en-US" sz="2400"/>
            </a:p>
          </p:txBody>
        </p:sp>
        <p:sp>
          <p:nvSpPr>
            <p:cNvPr id="19533" name="Rectangle 16"/>
            <p:cNvSpPr>
              <a:spLocks noChangeArrowheads="1"/>
            </p:cNvSpPr>
            <p:nvPr/>
          </p:nvSpPr>
          <p:spPr bwMode="auto">
            <a:xfrm>
              <a:off x="4037" y="1620"/>
              <a:ext cx="8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3</a:t>
              </a:r>
              <a:endParaRPr lang="en-US" sz="2400"/>
            </a:p>
          </p:txBody>
        </p:sp>
        <p:sp>
          <p:nvSpPr>
            <p:cNvPr id="19534" name="Rectangle 17"/>
            <p:cNvSpPr>
              <a:spLocks noChangeArrowheads="1"/>
            </p:cNvSpPr>
            <p:nvPr/>
          </p:nvSpPr>
          <p:spPr bwMode="auto">
            <a:xfrm>
              <a:off x="4122" y="1591"/>
              <a:ext cx="104"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a:t>
              </a:r>
              <a:endParaRPr lang="en-US" sz="2400"/>
            </a:p>
          </p:txBody>
        </p:sp>
        <p:sp>
          <p:nvSpPr>
            <p:cNvPr id="19535" name="Rectangle 18"/>
            <p:cNvSpPr>
              <a:spLocks noChangeArrowheads="1"/>
            </p:cNvSpPr>
            <p:nvPr/>
          </p:nvSpPr>
          <p:spPr bwMode="auto">
            <a:xfrm>
              <a:off x="4228" y="1591"/>
              <a:ext cx="8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 </a:t>
              </a:r>
              <a:endParaRPr lang="en-US" sz="2400"/>
            </a:p>
          </p:txBody>
        </p:sp>
        <p:sp>
          <p:nvSpPr>
            <p:cNvPr id="19536" name="Rectangle 19"/>
            <p:cNvSpPr>
              <a:spLocks noChangeArrowheads="1"/>
            </p:cNvSpPr>
            <p:nvPr/>
          </p:nvSpPr>
          <p:spPr bwMode="auto">
            <a:xfrm>
              <a:off x="3818" y="1797"/>
              <a:ext cx="44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(brittle)</a:t>
              </a:r>
              <a:endParaRPr lang="en-US" sz="2400"/>
            </a:p>
          </p:txBody>
        </p:sp>
        <p:pic>
          <p:nvPicPr>
            <p:cNvPr id="19537" name="Picture 20"/>
            <p:cNvPicPr>
              <a:picLocks noChangeAspect="1" noChangeArrowheads="1"/>
            </p:cNvPicPr>
            <p:nvPr/>
          </p:nvPicPr>
          <p:blipFill>
            <a:blip r:embed="rId3"/>
            <a:srcRect/>
            <a:stretch>
              <a:fillRect/>
            </a:stretch>
          </p:blipFill>
          <p:spPr bwMode="auto">
            <a:xfrm>
              <a:off x="2325" y="1279"/>
              <a:ext cx="1224" cy="715"/>
            </a:xfrm>
            <a:prstGeom prst="rect">
              <a:avLst/>
            </a:prstGeom>
            <a:noFill/>
            <a:ln w="9525">
              <a:noFill/>
              <a:miter lim="800000"/>
              <a:headEnd/>
              <a:tailEnd/>
            </a:ln>
          </p:spPr>
        </p:pic>
        <p:grpSp>
          <p:nvGrpSpPr>
            <p:cNvPr id="3" name="Group 21"/>
            <p:cNvGrpSpPr>
              <a:grpSpLocks/>
            </p:cNvGrpSpPr>
            <p:nvPr/>
          </p:nvGrpSpPr>
          <p:grpSpPr bwMode="auto">
            <a:xfrm>
              <a:off x="2134" y="1640"/>
              <a:ext cx="276" cy="170"/>
              <a:chOff x="2134" y="1640"/>
              <a:chExt cx="276" cy="170"/>
            </a:xfrm>
          </p:grpSpPr>
          <p:sp>
            <p:nvSpPr>
              <p:cNvPr id="19548" name="Freeform 22"/>
              <p:cNvSpPr>
                <a:spLocks/>
              </p:cNvSpPr>
              <p:nvPr/>
            </p:nvSpPr>
            <p:spPr bwMode="auto">
              <a:xfrm>
                <a:off x="2296" y="1711"/>
                <a:ext cx="114" cy="99"/>
              </a:xfrm>
              <a:custGeom>
                <a:avLst/>
                <a:gdLst>
                  <a:gd name="T0" fmla="*/ 114 w 114"/>
                  <a:gd name="T1" fmla="*/ 99 h 99"/>
                  <a:gd name="T2" fmla="*/ 0 w 114"/>
                  <a:gd name="T3" fmla="*/ 85 h 99"/>
                  <a:gd name="T4" fmla="*/ 57 w 114"/>
                  <a:gd name="T5" fmla="*/ 64 h 99"/>
                  <a:gd name="T6" fmla="*/ 50 w 114"/>
                  <a:gd name="T7" fmla="*/ 0 h 99"/>
                  <a:gd name="T8" fmla="*/ 114 w 114"/>
                  <a:gd name="T9" fmla="*/ 99 h 99"/>
                  <a:gd name="T10" fmla="*/ 0 60000 65536"/>
                  <a:gd name="T11" fmla="*/ 0 60000 65536"/>
                  <a:gd name="T12" fmla="*/ 0 60000 65536"/>
                  <a:gd name="T13" fmla="*/ 0 60000 65536"/>
                  <a:gd name="T14" fmla="*/ 0 60000 65536"/>
                  <a:gd name="T15" fmla="*/ 0 w 114"/>
                  <a:gd name="T16" fmla="*/ 0 h 99"/>
                  <a:gd name="T17" fmla="*/ 114 w 114"/>
                  <a:gd name="T18" fmla="*/ 99 h 99"/>
                </a:gdLst>
                <a:ahLst/>
                <a:cxnLst>
                  <a:cxn ang="T10">
                    <a:pos x="T0" y="T1"/>
                  </a:cxn>
                  <a:cxn ang="T11">
                    <a:pos x="T2" y="T3"/>
                  </a:cxn>
                  <a:cxn ang="T12">
                    <a:pos x="T4" y="T5"/>
                  </a:cxn>
                  <a:cxn ang="T13">
                    <a:pos x="T6" y="T7"/>
                  </a:cxn>
                  <a:cxn ang="T14">
                    <a:pos x="T8" y="T9"/>
                  </a:cxn>
                </a:cxnLst>
                <a:rect l="T15" t="T16" r="T17" b="T18"/>
                <a:pathLst>
                  <a:path w="114" h="99">
                    <a:moveTo>
                      <a:pt x="114" y="99"/>
                    </a:moveTo>
                    <a:lnTo>
                      <a:pt x="0" y="85"/>
                    </a:lnTo>
                    <a:lnTo>
                      <a:pt x="57" y="64"/>
                    </a:lnTo>
                    <a:lnTo>
                      <a:pt x="50" y="0"/>
                    </a:lnTo>
                    <a:lnTo>
                      <a:pt x="114" y="99"/>
                    </a:lnTo>
                    <a:close/>
                  </a:path>
                </a:pathLst>
              </a:custGeom>
              <a:solidFill>
                <a:srgbClr val="000000"/>
              </a:solidFill>
              <a:ln w="11113">
                <a:solidFill>
                  <a:srgbClr val="000000"/>
                </a:solidFill>
                <a:round/>
                <a:headEnd/>
                <a:tailEnd/>
              </a:ln>
            </p:spPr>
            <p:txBody>
              <a:bodyPr/>
              <a:lstStyle/>
              <a:p>
                <a:endParaRPr lang="en-US"/>
              </a:p>
            </p:txBody>
          </p:sp>
          <p:sp>
            <p:nvSpPr>
              <p:cNvPr id="19549" name="Line 23"/>
              <p:cNvSpPr>
                <a:spLocks noChangeShapeType="1"/>
              </p:cNvSpPr>
              <p:nvPr/>
            </p:nvSpPr>
            <p:spPr bwMode="auto">
              <a:xfrm>
                <a:off x="2134" y="1640"/>
                <a:ext cx="219" cy="135"/>
              </a:xfrm>
              <a:prstGeom prst="line">
                <a:avLst/>
              </a:prstGeom>
              <a:noFill/>
              <a:ln w="44450">
                <a:solidFill>
                  <a:srgbClr val="000000"/>
                </a:solidFill>
                <a:round/>
                <a:headEnd/>
                <a:tailEnd/>
              </a:ln>
            </p:spPr>
            <p:txBody>
              <a:bodyPr/>
              <a:lstStyle/>
              <a:p>
                <a:endParaRPr lang="en-US"/>
              </a:p>
            </p:txBody>
          </p:sp>
        </p:grpSp>
        <p:grpSp>
          <p:nvGrpSpPr>
            <p:cNvPr id="4" name="Group 24"/>
            <p:cNvGrpSpPr>
              <a:grpSpLocks/>
            </p:cNvGrpSpPr>
            <p:nvPr/>
          </p:nvGrpSpPr>
          <p:grpSpPr bwMode="auto">
            <a:xfrm>
              <a:off x="3450" y="1343"/>
              <a:ext cx="318" cy="99"/>
              <a:chOff x="3450" y="1343"/>
              <a:chExt cx="318" cy="99"/>
            </a:xfrm>
          </p:grpSpPr>
          <p:sp>
            <p:nvSpPr>
              <p:cNvPr id="19546" name="Freeform 25"/>
              <p:cNvSpPr>
                <a:spLocks/>
              </p:cNvSpPr>
              <p:nvPr/>
            </p:nvSpPr>
            <p:spPr bwMode="auto">
              <a:xfrm>
                <a:off x="3450" y="1343"/>
                <a:ext cx="113" cy="99"/>
              </a:xfrm>
              <a:custGeom>
                <a:avLst/>
                <a:gdLst>
                  <a:gd name="T0" fmla="*/ 0 w 113"/>
                  <a:gd name="T1" fmla="*/ 64 h 99"/>
                  <a:gd name="T2" fmla="*/ 99 w 113"/>
                  <a:gd name="T3" fmla="*/ 0 h 99"/>
                  <a:gd name="T4" fmla="*/ 71 w 113"/>
                  <a:gd name="T5" fmla="*/ 57 h 99"/>
                  <a:gd name="T6" fmla="*/ 113 w 113"/>
                  <a:gd name="T7" fmla="*/ 99 h 99"/>
                  <a:gd name="T8" fmla="*/ 0 w 113"/>
                  <a:gd name="T9" fmla="*/ 64 h 99"/>
                  <a:gd name="T10" fmla="*/ 0 60000 65536"/>
                  <a:gd name="T11" fmla="*/ 0 60000 65536"/>
                  <a:gd name="T12" fmla="*/ 0 60000 65536"/>
                  <a:gd name="T13" fmla="*/ 0 60000 65536"/>
                  <a:gd name="T14" fmla="*/ 0 60000 65536"/>
                  <a:gd name="T15" fmla="*/ 0 w 113"/>
                  <a:gd name="T16" fmla="*/ 0 h 99"/>
                  <a:gd name="T17" fmla="*/ 113 w 113"/>
                  <a:gd name="T18" fmla="*/ 99 h 99"/>
                </a:gdLst>
                <a:ahLst/>
                <a:cxnLst>
                  <a:cxn ang="T10">
                    <a:pos x="T0" y="T1"/>
                  </a:cxn>
                  <a:cxn ang="T11">
                    <a:pos x="T2" y="T3"/>
                  </a:cxn>
                  <a:cxn ang="T12">
                    <a:pos x="T4" y="T5"/>
                  </a:cxn>
                  <a:cxn ang="T13">
                    <a:pos x="T6" y="T7"/>
                  </a:cxn>
                  <a:cxn ang="T14">
                    <a:pos x="T8" y="T9"/>
                  </a:cxn>
                </a:cxnLst>
                <a:rect l="T15" t="T16" r="T17" b="T18"/>
                <a:pathLst>
                  <a:path w="113" h="99">
                    <a:moveTo>
                      <a:pt x="0" y="64"/>
                    </a:moveTo>
                    <a:lnTo>
                      <a:pt x="99" y="0"/>
                    </a:lnTo>
                    <a:lnTo>
                      <a:pt x="71" y="57"/>
                    </a:lnTo>
                    <a:lnTo>
                      <a:pt x="113" y="99"/>
                    </a:lnTo>
                    <a:lnTo>
                      <a:pt x="0" y="64"/>
                    </a:lnTo>
                    <a:close/>
                  </a:path>
                </a:pathLst>
              </a:custGeom>
              <a:solidFill>
                <a:srgbClr val="000000"/>
              </a:solidFill>
              <a:ln w="11113">
                <a:solidFill>
                  <a:srgbClr val="000000"/>
                </a:solidFill>
                <a:round/>
                <a:headEnd/>
                <a:tailEnd/>
              </a:ln>
            </p:spPr>
            <p:txBody>
              <a:bodyPr/>
              <a:lstStyle/>
              <a:p>
                <a:endParaRPr lang="en-US"/>
              </a:p>
            </p:txBody>
          </p:sp>
          <p:sp>
            <p:nvSpPr>
              <p:cNvPr id="19547" name="Line 26"/>
              <p:cNvSpPr>
                <a:spLocks noChangeShapeType="1"/>
              </p:cNvSpPr>
              <p:nvPr/>
            </p:nvSpPr>
            <p:spPr bwMode="auto">
              <a:xfrm flipV="1">
                <a:off x="3521" y="1371"/>
                <a:ext cx="247" cy="29"/>
              </a:xfrm>
              <a:prstGeom prst="line">
                <a:avLst/>
              </a:prstGeom>
              <a:noFill/>
              <a:ln w="33338">
                <a:solidFill>
                  <a:srgbClr val="000000"/>
                </a:solidFill>
                <a:round/>
                <a:headEnd/>
                <a:tailEnd/>
              </a:ln>
            </p:spPr>
            <p:txBody>
              <a:bodyPr/>
              <a:lstStyle/>
              <a:p>
                <a:endParaRPr lang="en-US"/>
              </a:p>
            </p:txBody>
          </p:sp>
        </p:grpSp>
        <p:grpSp>
          <p:nvGrpSpPr>
            <p:cNvPr id="5" name="Group 27"/>
            <p:cNvGrpSpPr>
              <a:grpSpLocks/>
            </p:cNvGrpSpPr>
            <p:nvPr/>
          </p:nvGrpSpPr>
          <p:grpSpPr bwMode="auto">
            <a:xfrm>
              <a:off x="2310" y="2001"/>
              <a:ext cx="1232" cy="71"/>
              <a:chOff x="2310" y="2001"/>
              <a:chExt cx="1232" cy="71"/>
            </a:xfrm>
          </p:grpSpPr>
          <p:sp>
            <p:nvSpPr>
              <p:cNvPr id="19543" name="Freeform 28"/>
              <p:cNvSpPr>
                <a:spLocks/>
              </p:cNvSpPr>
              <p:nvPr/>
            </p:nvSpPr>
            <p:spPr bwMode="auto">
              <a:xfrm>
                <a:off x="2310" y="2001"/>
                <a:ext cx="78" cy="71"/>
              </a:xfrm>
              <a:custGeom>
                <a:avLst/>
                <a:gdLst>
                  <a:gd name="T0" fmla="*/ 0 w 78"/>
                  <a:gd name="T1" fmla="*/ 36 h 71"/>
                  <a:gd name="T2" fmla="*/ 78 w 78"/>
                  <a:gd name="T3" fmla="*/ 0 h 71"/>
                  <a:gd name="T4" fmla="*/ 50 w 78"/>
                  <a:gd name="T5" fmla="*/ 36 h 71"/>
                  <a:gd name="T6" fmla="*/ 78 w 78"/>
                  <a:gd name="T7" fmla="*/ 71 h 71"/>
                  <a:gd name="T8" fmla="*/ 0 w 78"/>
                  <a:gd name="T9" fmla="*/ 36 h 71"/>
                  <a:gd name="T10" fmla="*/ 0 60000 65536"/>
                  <a:gd name="T11" fmla="*/ 0 60000 65536"/>
                  <a:gd name="T12" fmla="*/ 0 60000 65536"/>
                  <a:gd name="T13" fmla="*/ 0 60000 65536"/>
                  <a:gd name="T14" fmla="*/ 0 60000 65536"/>
                  <a:gd name="T15" fmla="*/ 0 w 78"/>
                  <a:gd name="T16" fmla="*/ 0 h 71"/>
                  <a:gd name="T17" fmla="*/ 78 w 78"/>
                  <a:gd name="T18" fmla="*/ 71 h 71"/>
                </a:gdLst>
                <a:ahLst/>
                <a:cxnLst>
                  <a:cxn ang="T10">
                    <a:pos x="T0" y="T1"/>
                  </a:cxn>
                  <a:cxn ang="T11">
                    <a:pos x="T2" y="T3"/>
                  </a:cxn>
                  <a:cxn ang="T12">
                    <a:pos x="T4" y="T5"/>
                  </a:cxn>
                  <a:cxn ang="T13">
                    <a:pos x="T6" y="T7"/>
                  </a:cxn>
                  <a:cxn ang="T14">
                    <a:pos x="T8" y="T9"/>
                  </a:cxn>
                </a:cxnLst>
                <a:rect l="T15" t="T16" r="T17" b="T18"/>
                <a:pathLst>
                  <a:path w="78" h="71">
                    <a:moveTo>
                      <a:pt x="0" y="36"/>
                    </a:moveTo>
                    <a:lnTo>
                      <a:pt x="78" y="0"/>
                    </a:lnTo>
                    <a:lnTo>
                      <a:pt x="50" y="36"/>
                    </a:lnTo>
                    <a:lnTo>
                      <a:pt x="78" y="71"/>
                    </a:lnTo>
                    <a:lnTo>
                      <a:pt x="0" y="36"/>
                    </a:lnTo>
                    <a:close/>
                  </a:path>
                </a:pathLst>
              </a:custGeom>
              <a:solidFill>
                <a:srgbClr val="000000"/>
              </a:solidFill>
              <a:ln w="11113">
                <a:solidFill>
                  <a:srgbClr val="000000"/>
                </a:solidFill>
                <a:round/>
                <a:headEnd/>
                <a:tailEnd/>
              </a:ln>
            </p:spPr>
            <p:txBody>
              <a:bodyPr/>
              <a:lstStyle/>
              <a:p>
                <a:endParaRPr lang="en-US"/>
              </a:p>
            </p:txBody>
          </p:sp>
          <p:sp>
            <p:nvSpPr>
              <p:cNvPr id="19544" name="Freeform 29"/>
              <p:cNvSpPr>
                <a:spLocks/>
              </p:cNvSpPr>
              <p:nvPr/>
            </p:nvSpPr>
            <p:spPr bwMode="auto">
              <a:xfrm>
                <a:off x="3464" y="2001"/>
                <a:ext cx="78" cy="71"/>
              </a:xfrm>
              <a:custGeom>
                <a:avLst/>
                <a:gdLst>
                  <a:gd name="T0" fmla="*/ 78 w 78"/>
                  <a:gd name="T1" fmla="*/ 36 h 71"/>
                  <a:gd name="T2" fmla="*/ 0 w 78"/>
                  <a:gd name="T3" fmla="*/ 71 h 71"/>
                  <a:gd name="T4" fmla="*/ 28 w 78"/>
                  <a:gd name="T5" fmla="*/ 36 h 71"/>
                  <a:gd name="T6" fmla="*/ 0 w 78"/>
                  <a:gd name="T7" fmla="*/ 0 h 71"/>
                  <a:gd name="T8" fmla="*/ 78 w 78"/>
                  <a:gd name="T9" fmla="*/ 36 h 71"/>
                  <a:gd name="T10" fmla="*/ 0 60000 65536"/>
                  <a:gd name="T11" fmla="*/ 0 60000 65536"/>
                  <a:gd name="T12" fmla="*/ 0 60000 65536"/>
                  <a:gd name="T13" fmla="*/ 0 60000 65536"/>
                  <a:gd name="T14" fmla="*/ 0 60000 65536"/>
                  <a:gd name="T15" fmla="*/ 0 w 78"/>
                  <a:gd name="T16" fmla="*/ 0 h 71"/>
                  <a:gd name="T17" fmla="*/ 78 w 78"/>
                  <a:gd name="T18" fmla="*/ 71 h 71"/>
                </a:gdLst>
                <a:ahLst/>
                <a:cxnLst>
                  <a:cxn ang="T10">
                    <a:pos x="T0" y="T1"/>
                  </a:cxn>
                  <a:cxn ang="T11">
                    <a:pos x="T2" y="T3"/>
                  </a:cxn>
                  <a:cxn ang="T12">
                    <a:pos x="T4" y="T5"/>
                  </a:cxn>
                  <a:cxn ang="T13">
                    <a:pos x="T6" y="T7"/>
                  </a:cxn>
                  <a:cxn ang="T14">
                    <a:pos x="T8" y="T9"/>
                  </a:cxn>
                </a:cxnLst>
                <a:rect l="T15" t="T16" r="T17" b="T18"/>
                <a:pathLst>
                  <a:path w="78" h="71">
                    <a:moveTo>
                      <a:pt x="78" y="36"/>
                    </a:moveTo>
                    <a:lnTo>
                      <a:pt x="0" y="71"/>
                    </a:lnTo>
                    <a:lnTo>
                      <a:pt x="28" y="36"/>
                    </a:lnTo>
                    <a:lnTo>
                      <a:pt x="0" y="0"/>
                    </a:lnTo>
                    <a:lnTo>
                      <a:pt x="78" y="36"/>
                    </a:lnTo>
                    <a:close/>
                  </a:path>
                </a:pathLst>
              </a:custGeom>
              <a:solidFill>
                <a:srgbClr val="000000"/>
              </a:solidFill>
              <a:ln w="11113">
                <a:solidFill>
                  <a:srgbClr val="000000"/>
                </a:solidFill>
                <a:round/>
                <a:headEnd/>
                <a:tailEnd/>
              </a:ln>
            </p:spPr>
            <p:txBody>
              <a:bodyPr/>
              <a:lstStyle/>
              <a:p>
                <a:endParaRPr lang="en-US"/>
              </a:p>
            </p:txBody>
          </p:sp>
          <p:sp>
            <p:nvSpPr>
              <p:cNvPr id="19545" name="Line 30"/>
              <p:cNvSpPr>
                <a:spLocks noChangeShapeType="1"/>
              </p:cNvSpPr>
              <p:nvPr/>
            </p:nvSpPr>
            <p:spPr bwMode="auto">
              <a:xfrm>
                <a:off x="2360" y="2037"/>
                <a:ext cx="1132" cy="1"/>
              </a:xfrm>
              <a:prstGeom prst="line">
                <a:avLst/>
              </a:prstGeom>
              <a:noFill/>
              <a:ln w="11113">
                <a:solidFill>
                  <a:srgbClr val="000000"/>
                </a:solidFill>
                <a:round/>
                <a:headEnd/>
                <a:tailEnd/>
              </a:ln>
            </p:spPr>
            <p:txBody>
              <a:bodyPr/>
              <a:lstStyle/>
              <a:p>
                <a:endParaRPr lang="en-US"/>
              </a:p>
            </p:txBody>
          </p:sp>
        </p:grpSp>
        <p:sp>
          <p:nvSpPr>
            <p:cNvPr id="19541" name="Rectangle 31"/>
            <p:cNvSpPr>
              <a:spLocks noChangeArrowheads="1"/>
            </p:cNvSpPr>
            <p:nvPr/>
          </p:nvSpPr>
          <p:spPr bwMode="auto">
            <a:xfrm>
              <a:off x="2735" y="1931"/>
              <a:ext cx="375" cy="212"/>
            </a:xfrm>
            <a:prstGeom prst="rect">
              <a:avLst/>
            </a:prstGeom>
            <a:solidFill>
              <a:srgbClr val="FFFFFF"/>
            </a:solidFill>
            <a:ln w="9525">
              <a:noFill/>
              <a:miter lim="800000"/>
              <a:headEnd/>
              <a:tailEnd/>
            </a:ln>
          </p:spPr>
          <p:txBody>
            <a:bodyPr/>
            <a:lstStyle/>
            <a:p>
              <a:endParaRPr lang="en-US"/>
            </a:p>
          </p:txBody>
        </p:sp>
        <p:sp>
          <p:nvSpPr>
            <p:cNvPr id="19542" name="Rectangle 32"/>
            <p:cNvSpPr>
              <a:spLocks noChangeArrowheads="1"/>
            </p:cNvSpPr>
            <p:nvPr/>
          </p:nvSpPr>
          <p:spPr bwMode="auto">
            <a:xfrm>
              <a:off x="2735" y="1931"/>
              <a:ext cx="383"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60</a:t>
              </a:r>
              <a:r>
                <a:rPr lang="en-US" sz="900">
                  <a:solidFill>
                    <a:srgbClr val="000000"/>
                  </a:solidFill>
                </a:rPr>
                <a:t> </a:t>
              </a:r>
              <a:r>
                <a:rPr lang="en-US">
                  <a:solidFill>
                    <a:srgbClr val="000000"/>
                  </a:solidFill>
                  <a:latin typeface="Symbol" pitchFamily="18" charset="2"/>
                </a:rPr>
                <a:t>m</a:t>
              </a:r>
              <a:r>
                <a:rPr lang="en-US">
                  <a:solidFill>
                    <a:srgbClr val="000000"/>
                  </a:solidFill>
                </a:rPr>
                <a:t>m</a:t>
              </a:r>
              <a:endParaRPr lang="en-US" sz="900"/>
            </a:p>
          </p:txBody>
        </p:sp>
      </p:grpSp>
      <p:grpSp>
        <p:nvGrpSpPr>
          <p:cNvPr id="6" name="Group 33"/>
          <p:cNvGrpSpPr>
            <a:grpSpLocks/>
          </p:cNvGrpSpPr>
          <p:nvPr/>
        </p:nvGrpSpPr>
        <p:grpSpPr bwMode="auto">
          <a:xfrm>
            <a:off x="723900" y="3568700"/>
            <a:ext cx="8115300" cy="1552575"/>
            <a:chOff x="456" y="2248"/>
            <a:chExt cx="5112" cy="978"/>
          </a:xfrm>
        </p:grpSpPr>
        <p:sp>
          <p:nvSpPr>
            <p:cNvPr id="19492" name="Rectangle 34"/>
            <p:cNvSpPr>
              <a:spLocks noChangeArrowheads="1"/>
            </p:cNvSpPr>
            <p:nvPr/>
          </p:nvSpPr>
          <p:spPr bwMode="auto">
            <a:xfrm>
              <a:off x="4608" y="2248"/>
              <a:ext cx="960" cy="690"/>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Adapted from Fig. 16.4, </a:t>
              </a:r>
              <a:r>
                <a:rPr lang="en-US" sz="1200" i="1">
                  <a:solidFill>
                    <a:srgbClr val="000000"/>
                  </a:solidFill>
                </a:rPr>
                <a:t>Callister 7e</a:t>
              </a:r>
              <a:r>
                <a:rPr lang="en-US" sz="1200">
                  <a:solidFill>
                    <a:srgbClr val="000000"/>
                  </a:solidFill>
                </a:rPr>
                <a:t>.  (Fig. 16.4 is courtesy Carboloy Systems, Department, General Electric Company.)</a:t>
              </a:r>
            </a:p>
          </p:txBody>
        </p:sp>
        <p:sp>
          <p:nvSpPr>
            <p:cNvPr id="19493" name="Rectangle 35"/>
            <p:cNvSpPr>
              <a:spLocks noChangeArrowheads="1"/>
            </p:cNvSpPr>
            <p:nvPr/>
          </p:nvSpPr>
          <p:spPr bwMode="auto">
            <a:xfrm>
              <a:off x="456" y="2284"/>
              <a:ext cx="738"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00"/>
                  </a:solidFill>
                </a:rPr>
                <a:t>- WC/Co  </a:t>
              </a:r>
              <a:endParaRPr lang="en-US" sz="2400"/>
            </a:p>
          </p:txBody>
        </p:sp>
        <p:sp>
          <p:nvSpPr>
            <p:cNvPr id="19494" name="Rectangle 36"/>
            <p:cNvSpPr>
              <a:spLocks noChangeArrowheads="1"/>
            </p:cNvSpPr>
            <p:nvPr/>
          </p:nvSpPr>
          <p:spPr bwMode="auto">
            <a:xfrm>
              <a:off x="456" y="2482"/>
              <a:ext cx="924"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00"/>
                  </a:solidFill>
                </a:rPr>
                <a:t>   cemented </a:t>
              </a:r>
              <a:endParaRPr lang="en-US" sz="2400"/>
            </a:p>
          </p:txBody>
        </p:sp>
        <p:sp>
          <p:nvSpPr>
            <p:cNvPr id="19495" name="Rectangle 37"/>
            <p:cNvSpPr>
              <a:spLocks noChangeArrowheads="1"/>
            </p:cNvSpPr>
            <p:nvPr/>
          </p:nvSpPr>
          <p:spPr bwMode="auto">
            <a:xfrm>
              <a:off x="456" y="2681"/>
              <a:ext cx="691"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00"/>
                  </a:solidFill>
                </a:rPr>
                <a:t>   carbide</a:t>
              </a:r>
              <a:endParaRPr lang="en-US" sz="2400"/>
            </a:p>
          </p:txBody>
        </p:sp>
        <p:sp>
          <p:nvSpPr>
            <p:cNvPr id="19496" name="Rectangle 38"/>
            <p:cNvSpPr>
              <a:spLocks noChangeArrowheads="1"/>
            </p:cNvSpPr>
            <p:nvPr/>
          </p:nvSpPr>
          <p:spPr bwMode="auto">
            <a:xfrm>
              <a:off x="1511" y="2285"/>
              <a:ext cx="472"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matrix: </a:t>
              </a:r>
              <a:endParaRPr lang="en-US" sz="2400"/>
            </a:p>
          </p:txBody>
        </p:sp>
        <p:sp>
          <p:nvSpPr>
            <p:cNvPr id="19497" name="Rectangle 39"/>
            <p:cNvSpPr>
              <a:spLocks noChangeArrowheads="1"/>
            </p:cNvSpPr>
            <p:nvPr/>
          </p:nvSpPr>
          <p:spPr bwMode="auto">
            <a:xfrm>
              <a:off x="1511" y="2448"/>
              <a:ext cx="424"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cobalt </a:t>
              </a:r>
              <a:endParaRPr lang="en-US" sz="2400"/>
            </a:p>
          </p:txBody>
        </p:sp>
        <p:sp>
          <p:nvSpPr>
            <p:cNvPr id="19498" name="Rectangle 40"/>
            <p:cNvSpPr>
              <a:spLocks noChangeArrowheads="1"/>
            </p:cNvSpPr>
            <p:nvPr/>
          </p:nvSpPr>
          <p:spPr bwMode="auto">
            <a:xfrm>
              <a:off x="1511" y="2611"/>
              <a:ext cx="512"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(ductile)</a:t>
              </a:r>
              <a:endParaRPr lang="en-US" sz="2400"/>
            </a:p>
          </p:txBody>
        </p:sp>
        <p:sp>
          <p:nvSpPr>
            <p:cNvPr id="19499" name="Rectangle 41"/>
            <p:cNvSpPr>
              <a:spLocks noChangeArrowheads="1"/>
            </p:cNvSpPr>
            <p:nvPr/>
          </p:nvSpPr>
          <p:spPr bwMode="auto">
            <a:xfrm>
              <a:off x="3839" y="2292"/>
              <a:ext cx="61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particles: </a:t>
              </a:r>
              <a:endParaRPr lang="en-US" sz="2400"/>
            </a:p>
          </p:txBody>
        </p:sp>
        <p:sp>
          <p:nvSpPr>
            <p:cNvPr id="19500" name="Rectangle 42"/>
            <p:cNvSpPr>
              <a:spLocks noChangeArrowheads="1"/>
            </p:cNvSpPr>
            <p:nvPr/>
          </p:nvSpPr>
          <p:spPr bwMode="auto">
            <a:xfrm>
              <a:off x="3839" y="2455"/>
              <a:ext cx="28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WC </a:t>
              </a:r>
              <a:endParaRPr lang="en-US" sz="2400"/>
            </a:p>
          </p:txBody>
        </p:sp>
        <p:sp>
          <p:nvSpPr>
            <p:cNvPr id="19501" name="Rectangle 43"/>
            <p:cNvSpPr>
              <a:spLocks noChangeArrowheads="1"/>
            </p:cNvSpPr>
            <p:nvPr/>
          </p:nvSpPr>
          <p:spPr bwMode="auto">
            <a:xfrm>
              <a:off x="3839" y="2618"/>
              <a:ext cx="48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(brittle, </a:t>
              </a:r>
              <a:endParaRPr lang="en-US" sz="2400"/>
            </a:p>
          </p:txBody>
        </p:sp>
        <p:sp>
          <p:nvSpPr>
            <p:cNvPr id="19502" name="Rectangle 44"/>
            <p:cNvSpPr>
              <a:spLocks noChangeArrowheads="1"/>
            </p:cNvSpPr>
            <p:nvPr/>
          </p:nvSpPr>
          <p:spPr bwMode="auto">
            <a:xfrm>
              <a:off x="3839" y="2780"/>
              <a:ext cx="33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hard)</a:t>
              </a:r>
              <a:endParaRPr lang="en-US" sz="2400"/>
            </a:p>
          </p:txBody>
        </p:sp>
        <p:pic>
          <p:nvPicPr>
            <p:cNvPr id="19503" name="Picture 45"/>
            <p:cNvPicPr>
              <a:picLocks noChangeAspect="1" noChangeArrowheads="1"/>
            </p:cNvPicPr>
            <p:nvPr/>
          </p:nvPicPr>
          <p:blipFill>
            <a:blip r:embed="rId4"/>
            <a:srcRect/>
            <a:stretch>
              <a:fillRect/>
            </a:stretch>
          </p:blipFill>
          <p:spPr bwMode="auto">
            <a:xfrm>
              <a:off x="2303" y="2334"/>
              <a:ext cx="1274" cy="764"/>
            </a:xfrm>
            <a:prstGeom prst="rect">
              <a:avLst/>
            </a:prstGeom>
            <a:noFill/>
            <a:ln w="9525">
              <a:noFill/>
              <a:miter lim="800000"/>
              <a:headEnd/>
              <a:tailEnd/>
            </a:ln>
          </p:spPr>
        </p:pic>
        <p:grpSp>
          <p:nvGrpSpPr>
            <p:cNvPr id="7" name="Group 46"/>
            <p:cNvGrpSpPr>
              <a:grpSpLocks/>
            </p:cNvGrpSpPr>
            <p:nvPr/>
          </p:nvGrpSpPr>
          <p:grpSpPr bwMode="auto">
            <a:xfrm>
              <a:off x="2006" y="2518"/>
              <a:ext cx="899" cy="396"/>
              <a:chOff x="2006" y="2518"/>
              <a:chExt cx="899" cy="396"/>
            </a:xfrm>
          </p:grpSpPr>
          <p:sp>
            <p:nvSpPr>
              <p:cNvPr id="19519" name="Freeform 47"/>
              <p:cNvSpPr>
                <a:spLocks/>
              </p:cNvSpPr>
              <p:nvPr/>
            </p:nvSpPr>
            <p:spPr bwMode="auto">
              <a:xfrm>
                <a:off x="2785" y="2822"/>
                <a:ext cx="120" cy="92"/>
              </a:xfrm>
              <a:custGeom>
                <a:avLst/>
                <a:gdLst>
                  <a:gd name="T0" fmla="*/ 120 w 120"/>
                  <a:gd name="T1" fmla="*/ 92 h 92"/>
                  <a:gd name="T2" fmla="*/ 0 w 120"/>
                  <a:gd name="T3" fmla="*/ 92 h 92"/>
                  <a:gd name="T4" fmla="*/ 56 w 120"/>
                  <a:gd name="T5" fmla="*/ 64 h 92"/>
                  <a:gd name="T6" fmla="*/ 42 w 120"/>
                  <a:gd name="T7" fmla="*/ 0 h 92"/>
                  <a:gd name="T8" fmla="*/ 120 w 120"/>
                  <a:gd name="T9" fmla="*/ 92 h 92"/>
                  <a:gd name="T10" fmla="*/ 0 60000 65536"/>
                  <a:gd name="T11" fmla="*/ 0 60000 65536"/>
                  <a:gd name="T12" fmla="*/ 0 60000 65536"/>
                  <a:gd name="T13" fmla="*/ 0 60000 65536"/>
                  <a:gd name="T14" fmla="*/ 0 60000 65536"/>
                  <a:gd name="T15" fmla="*/ 0 w 120"/>
                  <a:gd name="T16" fmla="*/ 0 h 92"/>
                  <a:gd name="T17" fmla="*/ 120 w 120"/>
                  <a:gd name="T18" fmla="*/ 92 h 92"/>
                </a:gdLst>
                <a:ahLst/>
                <a:cxnLst>
                  <a:cxn ang="T10">
                    <a:pos x="T0" y="T1"/>
                  </a:cxn>
                  <a:cxn ang="T11">
                    <a:pos x="T2" y="T3"/>
                  </a:cxn>
                  <a:cxn ang="T12">
                    <a:pos x="T4" y="T5"/>
                  </a:cxn>
                  <a:cxn ang="T13">
                    <a:pos x="T6" y="T7"/>
                  </a:cxn>
                  <a:cxn ang="T14">
                    <a:pos x="T8" y="T9"/>
                  </a:cxn>
                </a:cxnLst>
                <a:rect l="T15" t="T16" r="T17" b="T18"/>
                <a:pathLst>
                  <a:path w="120" h="92">
                    <a:moveTo>
                      <a:pt x="120" y="92"/>
                    </a:moveTo>
                    <a:lnTo>
                      <a:pt x="0" y="92"/>
                    </a:lnTo>
                    <a:lnTo>
                      <a:pt x="56" y="64"/>
                    </a:lnTo>
                    <a:lnTo>
                      <a:pt x="42" y="0"/>
                    </a:lnTo>
                    <a:lnTo>
                      <a:pt x="120" y="92"/>
                    </a:lnTo>
                    <a:close/>
                  </a:path>
                </a:pathLst>
              </a:custGeom>
              <a:solidFill>
                <a:srgbClr val="000000"/>
              </a:solidFill>
              <a:ln w="11113">
                <a:solidFill>
                  <a:srgbClr val="000000"/>
                </a:solidFill>
                <a:round/>
                <a:headEnd/>
                <a:tailEnd/>
              </a:ln>
            </p:spPr>
            <p:txBody>
              <a:bodyPr/>
              <a:lstStyle/>
              <a:p>
                <a:endParaRPr lang="en-US"/>
              </a:p>
            </p:txBody>
          </p:sp>
          <p:sp>
            <p:nvSpPr>
              <p:cNvPr id="19520" name="Line 48"/>
              <p:cNvSpPr>
                <a:spLocks noChangeShapeType="1"/>
              </p:cNvSpPr>
              <p:nvPr/>
            </p:nvSpPr>
            <p:spPr bwMode="auto">
              <a:xfrm>
                <a:off x="2006" y="2518"/>
                <a:ext cx="835" cy="368"/>
              </a:xfrm>
              <a:prstGeom prst="line">
                <a:avLst/>
              </a:prstGeom>
              <a:noFill/>
              <a:ln w="33338">
                <a:solidFill>
                  <a:srgbClr val="000000"/>
                </a:solidFill>
                <a:round/>
                <a:headEnd/>
                <a:tailEnd/>
              </a:ln>
            </p:spPr>
            <p:txBody>
              <a:bodyPr/>
              <a:lstStyle/>
              <a:p>
                <a:endParaRPr lang="en-US"/>
              </a:p>
            </p:txBody>
          </p:sp>
        </p:grpSp>
        <p:grpSp>
          <p:nvGrpSpPr>
            <p:cNvPr id="8" name="Group 49"/>
            <p:cNvGrpSpPr>
              <a:grpSpLocks/>
            </p:cNvGrpSpPr>
            <p:nvPr/>
          </p:nvGrpSpPr>
          <p:grpSpPr bwMode="auto">
            <a:xfrm>
              <a:off x="3287" y="2433"/>
              <a:ext cx="503" cy="326"/>
              <a:chOff x="3287" y="2433"/>
              <a:chExt cx="503" cy="326"/>
            </a:xfrm>
          </p:grpSpPr>
          <p:sp>
            <p:nvSpPr>
              <p:cNvPr id="19517" name="Freeform 50"/>
              <p:cNvSpPr>
                <a:spLocks/>
              </p:cNvSpPr>
              <p:nvPr/>
            </p:nvSpPr>
            <p:spPr bwMode="auto">
              <a:xfrm>
                <a:off x="3287" y="2660"/>
                <a:ext cx="113" cy="99"/>
              </a:xfrm>
              <a:custGeom>
                <a:avLst/>
                <a:gdLst>
                  <a:gd name="T0" fmla="*/ 0 w 113"/>
                  <a:gd name="T1" fmla="*/ 99 h 99"/>
                  <a:gd name="T2" fmla="*/ 64 w 113"/>
                  <a:gd name="T3" fmla="*/ 0 h 99"/>
                  <a:gd name="T4" fmla="*/ 57 w 113"/>
                  <a:gd name="T5" fmla="*/ 63 h 99"/>
                  <a:gd name="T6" fmla="*/ 113 w 113"/>
                  <a:gd name="T7" fmla="*/ 85 h 99"/>
                  <a:gd name="T8" fmla="*/ 0 w 113"/>
                  <a:gd name="T9" fmla="*/ 99 h 99"/>
                  <a:gd name="T10" fmla="*/ 0 60000 65536"/>
                  <a:gd name="T11" fmla="*/ 0 60000 65536"/>
                  <a:gd name="T12" fmla="*/ 0 60000 65536"/>
                  <a:gd name="T13" fmla="*/ 0 60000 65536"/>
                  <a:gd name="T14" fmla="*/ 0 60000 65536"/>
                  <a:gd name="T15" fmla="*/ 0 w 113"/>
                  <a:gd name="T16" fmla="*/ 0 h 99"/>
                  <a:gd name="T17" fmla="*/ 113 w 113"/>
                  <a:gd name="T18" fmla="*/ 99 h 99"/>
                </a:gdLst>
                <a:ahLst/>
                <a:cxnLst>
                  <a:cxn ang="T10">
                    <a:pos x="T0" y="T1"/>
                  </a:cxn>
                  <a:cxn ang="T11">
                    <a:pos x="T2" y="T3"/>
                  </a:cxn>
                  <a:cxn ang="T12">
                    <a:pos x="T4" y="T5"/>
                  </a:cxn>
                  <a:cxn ang="T13">
                    <a:pos x="T6" y="T7"/>
                  </a:cxn>
                  <a:cxn ang="T14">
                    <a:pos x="T8" y="T9"/>
                  </a:cxn>
                </a:cxnLst>
                <a:rect l="T15" t="T16" r="T17" b="T18"/>
                <a:pathLst>
                  <a:path w="113" h="99">
                    <a:moveTo>
                      <a:pt x="0" y="99"/>
                    </a:moveTo>
                    <a:lnTo>
                      <a:pt x="64" y="0"/>
                    </a:lnTo>
                    <a:lnTo>
                      <a:pt x="57" y="63"/>
                    </a:lnTo>
                    <a:lnTo>
                      <a:pt x="113" y="85"/>
                    </a:lnTo>
                    <a:lnTo>
                      <a:pt x="0" y="99"/>
                    </a:lnTo>
                    <a:close/>
                  </a:path>
                </a:pathLst>
              </a:custGeom>
              <a:solidFill>
                <a:srgbClr val="000000"/>
              </a:solidFill>
              <a:ln w="11113">
                <a:solidFill>
                  <a:srgbClr val="000000"/>
                </a:solidFill>
                <a:round/>
                <a:headEnd/>
                <a:tailEnd/>
              </a:ln>
            </p:spPr>
            <p:txBody>
              <a:bodyPr/>
              <a:lstStyle/>
              <a:p>
                <a:endParaRPr lang="en-US"/>
              </a:p>
            </p:txBody>
          </p:sp>
          <p:sp>
            <p:nvSpPr>
              <p:cNvPr id="19518" name="Line 51"/>
              <p:cNvSpPr>
                <a:spLocks noChangeShapeType="1"/>
              </p:cNvSpPr>
              <p:nvPr/>
            </p:nvSpPr>
            <p:spPr bwMode="auto">
              <a:xfrm flipV="1">
                <a:off x="3344" y="2433"/>
                <a:ext cx="446" cy="290"/>
              </a:xfrm>
              <a:prstGeom prst="line">
                <a:avLst/>
              </a:prstGeom>
              <a:noFill/>
              <a:ln w="44450">
                <a:solidFill>
                  <a:srgbClr val="000000"/>
                </a:solidFill>
                <a:round/>
                <a:headEnd/>
                <a:tailEnd/>
              </a:ln>
            </p:spPr>
            <p:txBody>
              <a:bodyPr/>
              <a:lstStyle/>
              <a:p>
                <a:endParaRPr lang="en-US"/>
              </a:p>
            </p:txBody>
          </p:sp>
        </p:grpSp>
        <p:sp>
          <p:nvSpPr>
            <p:cNvPr id="19506" name="Rectangle 52"/>
            <p:cNvSpPr>
              <a:spLocks noChangeArrowheads="1"/>
            </p:cNvSpPr>
            <p:nvPr/>
          </p:nvSpPr>
          <p:spPr bwMode="auto">
            <a:xfrm>
              <a:off x="1518" y="2787"/>
              <a:ext cx="96" cy="173"/>
            </a:xfrm>
            <a:prstGeom prst="rect">
              <a:avLst/>
            </a:prstGeom>
            <a:noFill/>
            <a:ln w="9525">
              <a:noFill/>
              <a:miter lim="800000"/>
              <a:headEnd/>
              <a:tailEnd/>
            </a:ln>
          </p:spPr>
          <p:txBody>
            <a:bodyPr wrap="none" lIns="0" tIns="0" rIns="0" bIns="0">
              <a:spAutoFit/>
            </a:bodyPr>
            <a:lstStyle/>
            <a:p>
              <a:pPr eaLnBrk="0" hangingPunct="0"/>
              <a:r>
                <a:rPr lang="en-US" i="1">
                  <a:solidFill>
                    <a:srgbClr val="000000"/>
                  </a:solidFill>
                </a:rPr>
                <a:t>V</a:t>
              </a:r>
              <a:endParaRPr lang="en-US" sz="2400" i="1"/>
            </a:p>
          </p:txBody>
        </p:sp>
        <p:sp>
          <p:nvSpPr>
            <p:cNvPr id="19507" name="Rectangle 53"/>
            <p:cNvSpPr>
              <a:spLocks noChangeArrowheads="1"/>
            </p:cNvSpPr>
            <p:nvPr/>
          </p:nvSpPr>
          <p:spPr bwMode="auto">
            <a:xfrm>
              <a:off x="1617" y="2816"/>
              <a:ext cx="120" cy="173"/>
            </a:xfrm>
            <a:prstGeom prst="rect">
              <a:avLst/>
            </a:prstGeom>
            <a:noFill/>
            <a:ln w="9525">
              <a:noFill/>
              <a:miter lim="800000"/>
              <a:headEnd/>
              <a:tailEnd/>
            </a:ln>
          </p:spPr>
          <p:txBody>
            <a:bodyPr wrap="none" lIns="0" tIns="0" rIns="0" bIns="0">
              <a:spAutoFit/>
            </a:bodyPr>
            <a:lstStyle/>
            <a:p>
              <a:pPr eaLnBrk="0" hangingPunct="0"/>
              <a:r>
                <a:rPr lang="en-US" i="1">
                  <a:solidFill>
                    <a:srgbClr val="000000"/>
                  </a:solidFill>
                </a:rPr>
                <a:t>m</a:t>
              </a:r>
              <a:endParaRPr lang="en-US" sz="2400" i="1"/>
            </a:p>
          </p:txBody>
        </p:sp>
        <p:sp>
          <p:nvSpPr>
            <p:cNvPr id="19508" name="Rectangle 54"/>
            <p:cNvSpPr>
              <a:spLocks noChangeArrowheads="1"/>
            </p:cNvSpPr>
            <p:nvPr/>
          </p:nvSpPr>
          <p:spPr bwMode="auto">
            <a:xfrm>
              <a:off x="1744" y="2787"/>
              <a:ext cx="4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a:t>
              </a:r>
              <a:endParaRPr lang="en-US" sz="2400"/>
            </a:p>
          </p:txBody>
        </p:sp>
        <p:sp>
          <p:nvSpPr>
            <p:cNvPr id="19509" name="Rectangle 55"/>
            <p:cNvSpPr>
              <a:spLocks noChangeArrowheads="1"/>
            </p:cNvSpPr>
            <p:nvPr/>
          </p:nvSpPr>
          <p:spPr bwMode="auto">
            <a:xfrm>
              <a:off x="1787" y="2787"/>
              <a:ext cx="4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 </a:t>
              </a:r>
              <a:endParaRPr lang="en-US" sz="2400"/>
            </a:p>
          </p:txBody>
        </p:sp>
        <p:sp>
          <p:nvSpPr>
            <p:cNvPr id="19510" name="Rectangle 56"/>
            <p:cNvSpPr>
              <a:spLocks noChangeArrowheads="1"/>
            </p:cNvSpPr>
            <p:nvPr/>
          </p:nvSpPr>
          <p:spPr bwMode="auto">
            <a:xfrm>
              <a:off x="1518" y="2993"/>
              <a:ext cx="687" cy="23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5-12 vol%!</a:t>
              </a:r>
              <a:endParaRPr lang="en-US" sz="2400"/>
            </a:p>
          </p:txBody>
        </p:sp>
        <p:grpSp>
          <p:nvGrpSpPr>
            <p:cNvPr id="9" name="Group 57"/>
            <p:cNvGrpSpPr>
              <a:grpSpLocks/>
            </p:cNvGrpSpPr>
            <p:nvPr/>
          </p:nvGrpSpPr>
          <p:grpSpPr bwMode="auto">
            <a:xfrm>
              <a:off x="2360" y="3084"/>
              <a:ext cx="1238" cy="71"/>
              <a:chOff x="2360" y="3084"/>
              <a:chExt cx="1238" cy="71"/>
            </a:xfrm>
          </p:grpSpPr>
          <p:sp>
            <p:nvSpPr>
              <p:cNvPr id="19514" name="Freeform 58"/>
              <p:cNvSpPr>
                <a:spLocks/>
              </p:cNvSpPr>
              <p:nvPr/>
            </p:nvSpPr>
            <p:spPr bwMode="auto">
              <a:xfrm>
                <a:off x="2360" y="3084"/>
                <a:ext cx="78" cy="71"/>
              </a:xfrm>
              <a:custGeom>
                <a:avLst/>
                <a:gdLst>
                  <a:gd name="T0" fmla="*/ 0 w 78"/>
                  <a:gd name="T1" fmla="*/ 36 h 71"/>
                  <a:gd name="T2" fmla="*/ 78 w 78"/>
                  <a:gd name="T3" fmla="*/ 0 h 71"/>
                  <a:gd name="T4" fmla="*/ 50 w 78"/>
                  <a:gd name="T5" fmla="*/ 36 h 71"/>
                  <a:gd name="T6" fmla="*/ 78 w 78"/>
                  <a:gd name="T7" fmla="*/ 71 h 71"/>
                  <a:gd name="T8" fmla="*/ 0 w 78"/>
                  <a:gd name="T9" fmla="*/ 36 h 71"/>
                  <a:gd name="T10" fmla="*/ 0 60000 65536"/>
                  <a:gd name="T11" fmla="*/ 0 60000 65536"/>
                  <a:gd name="T12" fmla="*/ 0 60000 65536"/>
                  <a:gd name="T13" fmla="*/ 0 60000 65536"/>
                  <a:gd name="T14" fmla="*/ 0 60000 65536"/>
                  <a:gd name="T15" fmla="*/ 0 w 78"/>
                  <a:gd name="T16" fmla="*/ 0 h 71"/>
                  <a:gd name="T17" fmla="*/ 78 w 78"/>
                  <a:gd name="T18" fmla="*/ 71 h 71"/>
                </a:gdLst>
                <a:ahLst/>
                <a:cxnLst>
                  <a:cxn ang="T10">
                    <a:pos x="T0" y="T1"/>
                  </a:cxn>
                  <a:cxn ang="T11">
                    <a:pos x="T2" y="T3"/>
                  </a:cxn>
                  <a:cxn ang="T12">
                    <a:pos x="T4" y="T5"/>
                  </a:cxn>
                  <a:cxn ang="T13">
                    <a:pos x="T6" y="T7"/>
                  </a:cxn>
                  <a:cxn ang="T14">
                    <a:pos x="T8" y="T9"/>
                  </a:cxn>
                </a:cxnLst>
                <a:rect l="T15" t="T16" r="T17" b="T18"/>
                <a:pathLst>
                  <a:path w="78" h="71">
                    <a:moveTo>
                      <a:pt x="0" y="36"/>
                    </a:moveTo>
                    <a:lnTo>
                      <a:pt x="78" y="0"/>
                    </a:lnTo>
                    <a:lnTo>
                      <a:pt x="50" y="36"/>
                    </a:lnTo>
                    <a:lnTo>
                      <a:pt x="78" y="71"/>
                    </a:lnTo>
                    <a:lnTo>
                      <a:pt x="0" y="36"/>
                    </a:lnTo>
                    <a:close/>
                  </a:path>
                </a:pathLst>
              </a:custGeom>
              <a:solidFill>
                <a:srgbClr val="000000"/>
              </a:solidFill>
              <a:ln w="11113">
                <a:solidFill>
                  <a:srgbClr val="000000"/>
                </a:solidFill>
                <a:round/>
                <a:headEnd/>
                <a:tailEnd/>
              </a:ln>
            </p:spPr>
            <p:txBody>
              <a:bodyPr/>
              <a:lstStyle/>
              <a:p>
                <a:endParaRPr lang="en-US"/>
              </a:p>
            </p:txBody>
          </p:sp>
          <p:sp>
            <p:nvSpPr>
              <p:cNvPr id="19515" name="Freeform 59"/>
              <p:cNvSpPr>
                <a:spLocks/>
              </p:cNvSpPr>
              <p:nvPr/>
            </p:nvSpPr>
            <p:spPr bwMode="auto">
              <a:xfrm>
                <a:off x="3521" y="3084"/>
                <a:ext cx="77" cy="71"/>
              </a:xfrm>
              <a:custGeom>
                <a:avLst/>
                <a:gdLst>
                  <a:gd name="T0" fmla="*/ 77 w 77"/>
                  <a:gd name="T1" fmla="*/ 36 h 71"/>
                  <a:gd name="T2" fmla="*/ 0 w 77"/>
                  <a:gd name="T3" fmla="*/ 71 h 71"/>
                  <a:gd name="T4" fmla="*/ 28 w 77"/>
                  <a:gd name="T5" fmla="*/ 36 h 71"/>
                  <a:gd name="T6" fmla="*/ 0 w 77"/>
                  <a:gd name="T7" fmla="*/ 0 h 71"/>
                  <a:gd name="T8" fmla="*/ 77 w 77"/>
                  <a:gd name="T9" fmla="*/ 36 h 71"/>
                  <a:gd name="T10" fmla="*/ 0 60000 65536"/>
                  <a:gd name="T11" fmla="*/ 0 60000 65536"/>
                  <a:gd name="T12" fmla="*/ 0 60000 65536"/>
                  <a:gd name="T13" fmla="*/ 0 60000 65536"/>
                  <a:gd name="T14" fmla="*/ 0 60000 65536"/>
                  <a:gd name="T15" fmla="*/ 0 w 77"/>
                  <a:gd name="T16" fmla="*/ 0 h 71"/>
                  <a:gd name="T17" fmla="*/ 77 w 77"/>
                  <a:gd name="T18" fmla="*/ 71 h 71"/>
                </a:gdLst>
                <a:ahLst/>
                <a:cxnLst>
                  <a:cxn ang="T10">
                    <a:pos x="T0" y="T1"/>
                  </a:cxn>
                  <a:cxn ang="T11">
                    <a:pos x="T2" y="T3"/>
                  </a:cxn>
                  <a:cxn ang="T12">
                    <a:pos x="T4" y="T5"/>
                  </a:cxn>
                  <a:cxn ang="T13">
                    <a:pos x="T6" y="T7"/>
                  </a:cxn>
                  <a:cxn ang="T14">
                    <a:pos x="T8" y="T9"/>
                  </a:cxn>
                </a:cxnLst>
                <a:rect l="T15" t="T16" r="T17" b="T18"/>
                <a:pathLst>
                  <a:path w="77" h="71">
                    <a:moveTo>
                      <a:pt x="77" y="36"/>
                    </a:moveTo>
                    <a:lnTo>
                      <a:pt x="0" y="71"/>
                    </a:lnTo>
                    <a:lnTo>
                      <a:pt x="28" y="36"/>
                    </a:lnTo>
                    <a:lnTo>
                      <a:pt x="0" y="0"/>
                    </a:lnTo>
                    <a:lnTo>
                      <a:pt x="77" y="36"/>
                    </a:lnTo>
                    <a:close/>
                  </a:path>
                </a:pathLst>
              </a:custGeom>
              <a:solidFill>
                <a:srgbClr val="000000"/>
              </a:solidFill>
              <a:ln w="11113">
                <a:solidFill>
                  <a:srgbClr val="000000"/>
                </a:solidFill>
                <a:round/>
                <a:headEnd/>
                <a:tailEnd/>
              </a:ln>
            </p:spPr>
            <p:txBody>
              <a:bodyPr/>
              <a:lstStyle/>
              <a:p>
                <a:endParaRPr lang="en-US"/>
              </a:p>
            </p:txBody>
          </p:sp>
          <p:sp>
            <p:nvSpPr>
              <p:cNvPr id="19516" name="Line 60"/>
              <p:cNvSpPr>
                <a:spLocks noChangeShapeType="1"/>
              </p:cNvSpPr>
              <p:nvPr/>
            </p:nvSpPr>
            <p:spPr bwMode="auto">
              <a:xfrm>
                <a:off x="2410" y="3120"/>
                <a:ext cx="1139" cy="1"/>
              </a:xfrm>
              <a:prstGeom prst="line">
                <a:avLst/>
              </a:prstGeom>
              <a:noFill/>
              <a:ln w="11113">
                <a:solidFill>
                  <a:srgbClr val="000000"/>
                </a:solidFill>
                <a:round/>
                <a:headEnd/>
                <a:tailEnd/>
              </a:ln>
            </p:spPr>
            <p:txBody>
              <a:bodyPr/>
              <a:lstStyle/>
              <a:p>
                <a:endParaRPr lang="en-US"/>
              </a:p>
            </p:txBody>
          </p:sp>
        </p:grpSp>
        <p:sp>
          <p:nvSpPr>
            <p:cNvPr id="19512" name="Rectangle 61"/>
            <p:cNvSpPr>
              <a:spLocks noChangeArrowheads="1"/>
            </p:cNvSpPr>
            <p:nvPr/>
          </p:nvSpPr>
          <p:spPr bwMode="auto">
            <a:xfrm>
              <a:off x="2721" y="3013"/>
              <a:ext cx="460" cy="213"/>
            </a:xfrm>
            <a:prstGeom prst="rect">
              <a:avLst/>
            </a:prstGeom>
            <a:solidFill>
              <a:srgbClr val="FFFFFF"/>
            </a:solidFill>
            <a:ln w="9525">
              <a:noFill/>
              <a:miter lim="800000"/>
              <a:headEnd/>
              <a:tailEnd/>
            </a:ln>
          </p:spPr>
          <p:txBody>
            <a:bodyPr/>
            <a:lstStyle/>
            <a:p>
              <a:endParaRPr lang="en-US"/>
            </a:p>
          </p:txBody>
        </p:sp>
        <p:sp>
          <p:nvSpPr>
            <p:cNvPr id="19513" name="Rectangle 62"/>
            <p:cNvSpPr>
              <a:spLocks noChangeArrowheads="1"/>
            </p:cNvSpPr>
            <p:nvPr/>
          </p:nvSpPr>
          <p:spPr bwMode="auto">
            <a:xfrm>
              <a:off x="2721" y="3014"/>
              <a:ext cx="461"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600</a:t>
              </a:r>
              <a:r>
                <a:rPr lang="en-US" sz="800">
                  <a:solidFill>
                    <a:srgbClr val="000000"/>
                  </a:solidFill>
                </a:rPr>
                <a:t> </a:t>
              </a:r>
              <a:r>
                <a:rPr lang="en-US">
                  <a:solidFill>
                    <a:srgbClr val="000000"/>
                  </a:solidFill>
                  <a:latin typeface="Symbol" pitchFamily="18" charset="2"/>
                </a:rPr>
                <a:t>m</a:t>
              </a:r>
              <a:r>
                <a:rPr lang="en-US">
                  <a:solidFill>
                    <a:srgbClr val="000000"/>
                  </a:solidFill>
                </a:rPr>
                <a:t>m</a:t>
              </a:r>
              <a:endParaRPr lang="en-US" sz="2400"/>
            </a:p>
          </p:txBody>
        </p:sp>
      </p:grpSp>
      <p:grpSp>
        <p:nvGrpSpPr>
          <p:cNvPr id="10" name="Group 63"/>
          <p:cNvGrpSpPr>
            <a:grpSpLocks/>
          </p:cNvGrpSpPr>
          <p:nvPr/>
        </p:nvGrpSpPr>
        <p:grpSpPr bwMode="auto">
          <a:xfrm>
            <a:off x="712788" y="5153025"/>
            <a:ext cx="8126412" cy="1541463"/>
            <a:chOff x="449" y="3246"/>
            <a:chExt cx="5119" cy="971"/>
          </a:xfrm>
        </p:grpSpPr>
        <p:sp>
          <p:nvSpPr>
            <p:cNvPr id="19470" name="Rectangle 64"/>
            <p:cNvSpPr>
              <a:spLocks noChangeArrowheads="1"/>
            </p:cNvSpPr>
            <p:nvPr/>
          </p:nvSpPr>
          <p:spPr bwMode="auto">
            <a:xfrm>
              <a:off x="4608" y="3246"/>
              <a:ext cx="960" cy="575"/>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Adapted from Fig. 16.5, </a:t>
              </a:r>
              <a:r>
                <a:rPr lang="en-US" sz="1200" i="1">
                  <a:solidFill>
                    <a:srgbClr val="000000"/>
                  </a:solidFill>
                </a:rPr>
                <a:t>Callister 7e</a:t>
              </a:r>
              <a:r>
                <a:rPr lang="en-US" sz="1200">
                  <a:solidFill>
                    <a:srgbClr val="000000"/>
                  </a:solidFill>
                </a:rPr>
                <a:t>.  (Fig. 16.5 is courtesy Goodyear Tire and Rubber Company.)</a:t>
              </a:r>
            </a:p>
          </p:txBody>
        </p:sp>
        <p:sp>
          <p:nvSpPr>
            <p:cNvPr id="19471" name="Rectangle 65"/>
            <p:cNvSpPr>
              <a:spLocks noChangeArrowheads="1"/>
            </p:cNvSpPr>
            <p:nvPr/>
          </p:nvSpPr>
          <p:spPr bwMode="auto">
            <a:xfrm>
              <a:off x="449" y="3374"/>
              <a:ext cx="988"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00"/>
                  </a:solidFill>
                </a:rPr>
                <a:t>- Automobile </a:t>
              </a:r>
              <a:endParaRPr lang="en-US" sz="2400"/>
            </a:p>
          </p:txBody>
        </p:sp>
        <p:sp>
          <p:nvSpPr>
            <p:cNvPr id="19472" name="Rectangle 66"/>
            <p:cNvSpPr>
              <a:spLocks noChangeArrowheads="1"/>
            </p:cNvSpPr>
            <p:nvPr/>
          </p:nvSpPr>
          <p:spPr bwMode="auto">
            <a:xfrm>
              <a:off x="449" y="3572"/>
              <a:ext cx="457"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00"/>
                  </a:solidFill>
                </a:rPr>
                <a:t>   tires</a:t>
              </a:r>
              <a:endParaRPr lang="en-US" sz="2400"/>
            </a:p>
          </p:txBody>
        </p:sp>
        <p:sp>
          <p:nvSpPr>
            <p:cNvPr id="19473" name="Rectangle 67"/>
            <p:cNvSpPr>
              <a:spLocks noChangeArrowheads="1"/>
            </p:cNvSpPr>
            <p:nvPr/>
          </p:nvSpPr>
          <p:spPr bwMode="auto">
            <a:xfrm>
              <a:off x="1511" y="3375"/>
              <a:ext cx="472"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matrix: </a:t>
              </a:r>
              <a:endParaRPr lang="en-US" sz="2400"/>
            </a:p>
          </p:txBody>
        </p:sp>
        <p:sp>
          <p:nvSpPr>
            <p:cNvPr id="19474" name="Rectangle 68"/>
            <p:cNvSpPr>
              <a:spLocks noChangeArrowheads="1"/>
            </p:cNvSpPr>
            <p:nvPr/>
          </p:nvSpPr>
          <p:spPr bwMode="auto">
            <a:xfrm>
              <a:off x="1511" y="3538"/>
              <a:ext cx="45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rubber </a:t>
              </a:r>
              <a:endParaRPr lang="en-US" sz="2400"/>
            </a:p>
          </p:txBody>
        </p:sp>
        <p:sp>
          <p:nvSpPr>
            <p:cNvPr id="19475" name="Rectangle 69"/>
            <p:cNvSpPr>
              <a:spLocks noChangeArrowheads="1"/>
            </p:cNvSpPr>
            <p:nvPr/>
          </p:nvSpPr>
          <p:spPr bwMode="auto">
            <a:xfrm>
              <a:off x="1511" y="3700"/>
              <a:ext cx="712"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(compliant)</a:t>
              </a:r>
              <a:endParaRPr lang="en-US" sz="2400"/>
            </a:p>
          </p:txBody>
        </p:sp>
        <p:sp>
          <p:nvSpPr>
            <p:cNvPr id="19476" name="Rectangle 70"/>
            <p:cNvSpPr>
              <a:spLocks noChangeArrowheads="1"/>
            </p:cNvSpPr>
            <p:nvPr/>
          </p:nvSpPr>
          <p:spPr bwMode="auto">
            <a:xfrm>
              <a:off x="3853" y="3410"/>
              <a:ext cx="61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particles: </a:t>
              </a:r>
              <a:endParaRPr lang="en-US" sz="2400"/>
            </a:p>
          </p:txBody>
        </p:sp>
        <p:sp>
          <p:nvSpPr>
            <p:cNvPr id="19477" name="Rectangle 71"/>
            <p:cNvSpPr>
              <a:spLocks noChangeArrowheads="1"/>
            </p:cNvSpPr>
            <p:nvPr/>
          </p:nvSpPr>
          <p:spPr bwMode="auto">
            <a:xfrm>
              <a:off x="3853" y="3573"/>
              <a:ext cx="144"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 </a:t>
              </a:r>
              <a:endParaRPr lang="en-US" sz="2400"/>
            </a:p>
          </p:txBody>
        </p:sp>
        <p:sp>
          <p:nvSpPr>
            <p:cNvPr id="19478" name="Rectangle 72"/>
            <p:cNvSpPr>
              <a:spLocks noChangeArrowheads="1"/>
            </p:cNvSpPr>
            <p:nvPr/>
          </p:nvSpPr>
          <p:spPr bwMode="auto">
            <a:xfrm>
              <a:off x="3853" y="3736"/>
              <a:ext cx="44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(stiffer)</a:t>
              </a:r>
              <a:endParaRPr lang="en-US" sz="2400"/>
            </a:p>
          </p:txBody>
        </p:sp>
        <p:pic>
          <p:nvPicPr>
            <p:cNvPr id="19479" name="Picture 73"/>
            <p:cNvPicPr>
              <a:picLocks noChangeAspect="1" noChangeArrowheads="1"/>
            </p:cNvPicPr>
            <p:nvPr/>
          </p:nvPicPr>
          <p:blipFill>
            <a:blip r:embed="rId5"/>
            <a:srcRect/>
            <a:stretch>
              <a:fillRect/>
            </a:stretch>
          </p:blipFill>
          <p:spPr bwMode="auto">
            <a:xfrm>
              <a:off x="2310" y="3396"/>
              <a:ext cx="1239" cy="750"/>
            </a:xfrm>
            <a:prstGeom prst="rect">
              <a:avLst/>
            </a:prstGeom>
            <a:noFill/>
            <a:ln w="9525">
              <a:noFill/>
              <a:miter lim="800000"/>
              <a:headEnd/>
              <a:tailEnd/>
            </a:ln>
          </p:spPr>
        </p:pic>
        <p:grpSp>
          <p:nvGrpSpPr>
            <p:cNvPr id="11" name="Group 74"/>
            <p:cNvGrpSpPr>
              <a:grpSpLocks/>
            </p:cNvGrpSpPr>
            <p:nvPr/>
          </p:nvGrpSpPr>
          <p:grpSpPr bwMode="auto">
            <a:xfrm>
              <a:off x="2049" y="3509"/>
              <a:ext cx="622" cy="290"/>
              <a:chOff x="2049" y="3509"/>
              <a:chExt cx="622" cy="290"/>
            </a:xfrm>
          </p:grpSpPr>
          <p:sp>
            <p:nvSpPr>
              <p:cNvPr id="19490" name="Freeform 75"/>
              <p:cNvSpPr>
                <a:spLocks/>
              </p:cNvSpPr>
              <p:nvPr/>
            </p:nvSpPr>
            <p:spPr bwMode="auto">
              <a:xfrm>
                <a:off x="2551" y="3707"/>
                <a:ext cx="120" cy="92"/>
              </a:xfrm>
              <a:custGeom>
                <a:avLst/>
                <a:gdLst>
                  <a:gd name="T0" fmla="*/ 120 w 120"/>
                  <a:gd name="T1" fmla="*/ 92 h 92"/>
                  <a:gd name="T2" fmla="*/ 0 w 120"/>
                  <a:gd name="T3" fmla="*/ 92 h 92"/>
                  <a:gd name="T4" fmla="*/ 57 w 120"/>
                  <a:gd name="T5" fmla="*/ 64 h 92"/>
                  <a:gd name="T6" fmla="*/ 43 w 120"/>
                  <a:gd name="T7" fmla="*/ 0 h 92"/>
                  <a:gd name="T8" fmla="*/ 120 w 120"/>
                  <a:gd name="T9" fmla="*/ 92 h 92"/>
                  <a:gd name="T10" fmla="*/ 0 60000 65536"/>
                  <a:gd name="T11" fmla="*/ 0 60000 65536"/>
                  <a:gd name="T12" fmla="*/ 0 60000 65536"/>
                  <a:gd name="T13" fmla="*/ 0 60000 65536"/>
                  <a:gd name="T14" fmla="*/ 0 60000 65536"/>
                  <a:gd name="T15" fmla="*/ 0 w 120"/>
                  <a:gd name="T16" fmla="*/ 0 h 92"/>
                  <a:gd name="T17" fmla="*/ 120 w 120"/>
                  <a:gd name="T18" fmla="*/ 92 h 92"/>
                </a:gdLst>
                <a:ahLst/>
                <a:cxnLst>
                  <a:cxn ang="T10">
                    <a:pos x="T0" y="T1"/>
                  </a:cxn>
                  <a:cxn ang="T11">
                    <a:pos x="T2" y="T3"/>
                  </a:cxn>
                  <a:cxn ang="T12">
                    <a:pos x="T4" y="T5"/>
                  </a:cxn>
                  <a:cxn ang="T13">
                    <a:pos x="T6" y="T7"/>
                  </a:cxn>
                  <a:cxn ang="T14">
                    <a:pos x="T8" y="T9"/>
                  </a:cxn>
                </a:cxnLst>
                <a:rect l="T15" t="T16" r="T17" b="T18"/>
                <a:pathLst>
                  <a:path w="120" h="92">
                    <a:moveTo>
                      <a:pt x="120" y="92"/>
                    </a:moveTo>
                    <a:lnTo>
                      <a:pt x="0" y="92"/>
                    </a:lnTo>
                    <a:lnTo>
                      <a:pt x="57" y="64"/>
                    </a:lnTo>
                    <a:lnTo>
                      <a:pt x="43" y="0"/>
                    </a:lnTo>
                    <a:lnTo>
                      <a:pt x="120" y="92"/>
                    </a:lnTo>
                    <a:close/>
                  </a:path>
                </a:pathLst>
              </a:custGeom>
              <a:solidFill>
                <a:srgbClr val="000000"/>
              </a:solidFill>
              <a:ln w="11113">
                <a:solidFill>
                  <a:srgbClr val="000000"/>
                </a:solidFill>
                <a:round/>
                <a:headEnd/>
                <a:tailEnd/>
              </a:ln>
            </p:spPr>
            <p:txBody>
              <a:bodyPr/>
              <a:lstStyle/>
              <a:p>
                <a:endParaRPr lang="en-US"/>
              </a:p>
            </p:txBody>
          </p:sp>
          <p:sp>
            <p:nvSpPr>
              <p:cNvPr id="19491" name="Line 76"/>
              <p:cNvSpPr>
                <a:spLocks noChangeShapeType="1"/>
              </p:cNvSpPr>
              <p:nvPr/>
            </p:nvSpPr>
            <p:spPr bwMode="auto">
              <a:xfrm>
                <a:off x="2049" y="3509"/>
                <a:ext cx="559" cy="262"/>
              </a:xfrm>
              <a:prstGeom prst="line">
                <a:avLst/>
              </a:prstGeom>
              <a:noFill/>
              <a:ln w="33338">
                <a:solidFill>
                  <a:srgbClr val="000000"/>
                </a:solidFill>
                <a:round/>
                <a:headEnd/>
                <a:tailEnd/>
              </a:ln>
            </p:spPr>
            <p:txBody>
              <a:bodyPr/>
              <a:lstStyle/>
              <a:p>
                <a:endParaRPr lang="en-US"/>
              </a:p>
            </p:txBody>
          </p:sp>
        </p:grpSp>
        <p:grpSp>
          <p:nvGrpSpPr>
            <p:cNvPr id="12" name="Group 77"/>
            <p:cNvGrpSpPr>
              <a:grpSpLocks/>
            </p:cNvGrpSpPr>
            <p:nvPr/>
          </p:nvGrpSpPr>
          <p:grpSpPr bwMode="auto">
            <a:xfrm>
              <a:off x="3506" y="3516"/>
              <a:ext cx="312" cy="163"/>
              <a:chOff x="3506" y="3516"/>
              <a:chExt cx="312" cy="163"/>
            </a:xfrm>
          </p:grpSpPr>
          <p:sp>
            <p:nvSpPr>
              <p:cNvPr id="19488" name="Freeform 78"/>
              <p:cNvSpPr>
                <a:spLocks/>
              </p:cNvSpPr>
              <p:nvPr/>
            </p:nvSpPr>
            <p:spPr bwMode="auto">
              <a:xfrm>
                <a:off x="3506" y="3587"/>
                <a:ext cx="121" cy="92"/>
              </a:xfrm>
              <a:custGeom>
                <a:avLst/>
                <a:gdLst>
                  <a:gd name="T0" fmla="*/ 0 w 121"/>
                  <a:gd name="T1" fmla="*/ 92 h 92"/>
                  <a:gd name="T2" fmla="*/ 71 w 121"/>
                  <a:gd name="T3" fmla="*/ 0 h 92"/>
                  <a:gd name="T4" fmla="*/ 64 w 121"/>
                  <a:gd name="T5" fmla="*/ 56 h 92"/>
                  <a:gd name="T6" fmla="*/ 121 w 121"/>
                  <a:gd name="T7" fmla="*/ 85 h 92"/>
                  <a:gd name="T8" fmla="*/ 0 w 121"/>
                  <a:gd name="T9" fmla="*/ 92 h 92"/>
                  <a:gd name="T10" fmla="*/ 0 60000 65536"/>
                  <a:gd name="T11" fmla="*/ 0 60000 65536"/>
                  <a:gd name="T12" fmla="*/ 0 60000 65536"/>
                  <a:gd name="T13" fmla="*/ 0 60000 65536"/>
                  <a:gd name="T14" fmla="*/ 0 60000 65536"/>
                  <a:gd name="T15" fmla="*/ 0 w 121"/>
                  <a:gd name="T16" fmla="*/ 0 h 92"/>
                  <a:gd name="T17" fmla="*/ 121 w 121"/>
                  <a:gd name="T18" fmla="*/ 92 h 92"/>
                </a:gdLst>
                <a:ahLst/>
                <a:cxnLst>
                  <a:cxn ang="T10">
                    <a:pos x="T0" y="T1"/>
                  </a:cxn>
                  <a:cxn ang="T11">
                    <a:pos x="T2" y="T3"/>
                  </a:cxn>
                  <a:cxn ang="T12">
                    <a:pos x="T4" y="T5"/>
                  </a:cxn>
                  <a:cxn ang="T13">
                    <a:pos x="T6" y="T7"/>
                  </a:cxn>
                  <a:cxn ang="T14">
                    <a:pos x="T8" y="T9"/>
                  </a:cxn>
                </a:cxnLst>
                <a:rect l="T15" t="T16" r="T17" b="T18"/>
                <a:pathLst>
                  <a:path w="121" h="92">
                    <a:moveTo>
                      <a:pt x="0" y="92"/>
                    </a:moveTo>
                    <a:lnTo>
                      <a:pt x="71" y="0"/>
                    </a:lnTo>
                    <a:lnTo>
                      <a:pt x="64" y="56"/>
                    </a:lnTo>
                    <a:lnTo>
                      <a:pt x="121" y="85"/>
                    </a:lnTo>
                    <a:lnTo>
                      <a:pt x="0" y="92"/>
                    </a:lnTo>
                    <a:close/>
                  </a:path>
                </a:pathLst>
              </a:custGeom>
              <a:solidFill>
                <a:srgbClr val="000000"/>
              </a:solidFill>
              <a:ln w="11113">
                <a:solidFill>
                  <a:srgbClr val="000000"/>
                </a:solidFill>
                <a:round/>
                <a:headEnd/>
                <a:tailEnd/>
              </a:ln>
            </p:spPr>
            <p:txBody>
              <a:bodyPr/>
              <a:lstStyle/>
              <a:p>
                <a:endParaRPr lang="en-US"/>
              </a:p>
            </p:txBody>
          </p:sp>
          <p:sp>
            <p:nvSpPr>
              <p:cNvPr id="19489" name="Line 79"/>
              <p:cNvSpPr>
                <a:spLocks noChangeShapeType="1"/>
              </p:cNvSpPr>
              <p:nvPr/>
            </p:nvSpPr>
            <p:spPr bwMode="auto">
              <a:xfrm flipV="1">
                <a:off x="3570" y="3516"/>
                <a:ext cx="248" cy="127"/>
              </a:xfrm>
              <a:prstGeom prst="line">
                <a:avLst/>
              </a:prstGeom>
              <a:noFill/>
              <a:ln w="44450">
                <a:solidFill>
                  <a:srgbClr val="000000"/>
                </a:solidFill>
                <a:round/>
                <a:headEnd/>
                <a:tailEnd/>
              </a:ln>
            </p:spPr>
            <p:txBody>
              <a:bodyPr/>
              <a:lstStyle/>
              <a:p>
                <a:endParaRPr lang="en-US"/>
              </a:p>
            </p:txBody>
          </p:sp>
        </p:grpSp>
        <p:grpSp>
          <p:nvGrpSpPr>
            <p:cNvPr id="13" name="Group 80"/>
            <p:cNvGrpSpPr>
              <a:grpSpLocks/>
            </p:cNvGrpSpPr>
            <p:nvPr/>
          </p:nvGrpSpPr>
          <p:grpSpPr bwMode="auto">
            <a:xfrm>
              <a:off x="2346" y="4082"/>
              <a:ext cx="1231" cy="71"/>
              <a:chOff x="2346" y="4082"/>
              <a:chExt cx="1231" cy="71"/>
            </a:xfrm>
          </p:grpSpPr>
          <p:sp>
            <p:nvSpPr>
              <p:cNvPr id="19485" name="Freeform 81"/>
              <p:cNvSpPr>
                <a:spLocks/>
              </p:cNvSpPr>
              <p:nvPr/>
            </p:nvSpPr>
            <p:spPr bwMode="auto">
              <a:xfrm>
                <a:off x="2346" y="4082"/>
                <a:ext cx="78" cy="71"/>
              </a:xfrm>
              <a:custGeom>
                <a:avLst/>
                <a:gdLst>
                  <a:gd name="T0" fmla="*/ 0 w 78"/>
                  <a:gd name="T1" fmla="*/ 36 h 71"/>
                  <a:gd name="T2" fmla="*/ 78 w 78"/>
                  <a:gd name="T3" fmla="*/ 0 h 71"/>
                  <a:gd name="T4" fmla="*/ 49 w 78"/>
                  <a:gd name="T5" fmla="*/ 36 h 71"/>
                  <a:gd name="T6" fmla="*/ 78 w 78"/>
                  <a:gd name="T7" fmla="*/ 71 h 71"/>
                  <a:gd name="T8" fmla="*/ 0 w 78"/>
                  <a:gd name="T9" fmla="*/ 36 h 71"/>
                  <a:gd name="T10" fmla="*/ 0 60000 65536"/>
                  <a:gd name="T11" fmla="*/ 0 60000 65536"/>
                  <a:gd name="T12" fmla="*/ 0 60000 65536"/>
                  <a:gd name="T13" fmla="*/ 0 60000 65536"/>
                  <a:gd name="T14" fmla="*/ 0 60000 65536"/>
                  <a:gd name="T15" fmla="*/ 0 w 78"/>
                  <a:gd name="T16" fmla="*/ 0 h 71"/>
                  <a:gd name="T17" fmla="*/ 78 w 78"/>
                  <a:gd name="T18" fmla="*/ 71 h 71"/>
                </a:gdLst>
                <a:ahLst/>
                <a:cxnLst>
                  <a:cxn ang="T10">
                    <a:pos x="T0" y="T1"/>
                  </a:cxn>
                  <a:cxn ang="T11">
                    <a:pos x="T2" y="T3"/>
                  </a:cxn>
                  <a:cxn ang="T12">
                    <a:pos x="T4" y="T5"/>
                  </a:cxn>
                  <a:cxn ang="T13">
                    <a:pos x="T6" y="T7"/>
                  </a:cxn>
                  <a:cxn ang="T14">
                    <a:pos x="T8" y="T9"/>
                  </a:cxn>
                </a:cxnLst>
                <a:rect l="T15" t="T16" r="T17" b="T18"/>
                <a:pathLst>
                  <a:path w="78" h="71">
                    <a:moveTo>
                      <a:pt x="0" y="36"/>
                    </a:moveTo>
                    <a:lnTo>
                      <a:pt x="78" y="0"/>
                    </a:lnTo>
                    <a:lnTo>
                      <a:pt x="49" y="36"/>
                    </a:lnTo>
                    <a:lnTo>
                      <a:pt x="78" y="71"/>
                    </a:lnTo>
                    <a:lnTo>
                      <a:pt x="0" y="36"/>
                    </a:lnTo>
                    <a:close/>
                  </a:path>
                </a:pathLst>
              </a:custGeom>
              <a:solidFill>
                <a:srgbClr val="000000"/>
              </a:solidFill>
              <a:ln w="11113">
                <a:solidFill>
                  <a:srgbClr val="000000"/>
                </a:solidFill>
                <a:round/>
                <a:headEnd/>
                <a:tailEnd/>
              </a:ln>
            </p:spPr>
            <p:txBody>
              <a:bodyPr/>
              <a:lstStyle/>
              <a:p>
                <a:endParaRPr lang="en-US"/>
              </a:p>
            </p:txBody>
          </p:sp>
          <p:sp>
            <p:nvSpPr>
              <p:cNvPr id="19486" name="Freeform 82"/>
              <p:cNvSpPr>
                <a:spLocks/>
              </p:cNvSpPr>
              <p:nvPr/>
            </p:nvSpPr>
            <p:spPr bwMode="auto">
              <a:xfrm>
                <a:off x="3499" y="4082"/>
                <a:ext cx="78" cy="71"/>
              </a:xfrm>
              <a:custGeom>
                <a:avLst/>
                <a:gdLst>
                  <a:gd name="T0" fmla="*/ 78 w 78"/>
                  <a:gd name="T1" fmla="*/ 36 h 71"/>
                  <a:gd name="T2" fmla="*/ 0 w 78"/>
                  <a:gd name="T3" fmla="*/ 71 h 71"/>
                  <a:gd name="T4" fmla="*/ 29 w 78"/>
                  <a:gd name="T5" fmla="*/ 36 h 71"/>
                  <a:gd name="T6" fmla="*/ 0 w 78"/>
                  <a:gd name="T7" fmla="*/ 0 h 71"/>
                  <a:gd name="T8" fmla="*/ 78 w 78"/>
                  <a:gd name="T9" fmla="*/ 36 h 71"/>
                  <a:gd name="T10" fmla="*/ 0 60000 65536"/>
                  <a:gd name="T11" fmla="*/ 0 60000 65536"/>
                  <a:gd name="T12" fmla="*/ 0 60000 65536"/>
                  <a:gd name="T13" fmla="*/ 0 60000 65536"/>
                  <a:gd name="T14" fmla="*/ 0 60000 65536"/>
                  <a:gd name="T15" fmla="*/ 0 w 78"/>
                  <a:gd name="T16" fmla="*/ 0 h 71"/>
                  <a:gd name="T17" fmla="*/ 78 w 78"/>
                  <a:gd name="T18" fmla="*/ 71 h 71"/>
                </a:gdLst>
                <a:ahLst/>
                <a:cxnLst>
                  <a:cxn ang="T10">
                    <a:pos x="T0" y="T1"/>
                  </a:cxn>
                  <a:cxn ang="T11">
                    <a:pos x="T2" y="T3"/>
                  </a:cxn>
                  <a:cxn ang="T12">
                    <a:pos x="T4" y="T5"/>
                  </a:cxn>
                  <a:cxn ang="T13">
                    <a:pos x="T6" y="T7"/>
                  </a:cxn>
                  <a:cxn ang="T14">
                    <a:pos x="T8" y="T9"/>
                  </a:cxn>
                </a:cxnLst>
                <a:rect l="T15" t="T16" r="T17" b="T18"/>
                <a:pathLst>
                  <a:path w="78" h="71">
                    <a:moveTo>
                      <a:pt x="78" y="36"/>
                    </a:moveTo>
                    <a:lnTo>
                      <a:pt x="0" y="71"/>
                    </a:lnTo>
                    <a:lnTo>
                      <a:pt x="29" y="36"/>
                    </a:lnTo>
                    <a:lnTo>
                      <a:pt x="0" y="0"/>
                    </a:lnTo>
                    <a:lnTo>
                      <a:pt x="78" y="36"/>
                    </a:lnTo>
                    <a:close/>
                  </a:path>
                </a:pathLst>
              </a:custGeom>
              <a:solidFill>
                <a:srgbClr val="000000"/>
              </a:solidFill>
              <a:ln w="11113">
                <a:solidFill>
                  <a:srgbClr val="000000"/>
                </a:solidFill>
                <a:round/>
                <a:headEnd/>
                <a:tailEnd/>
              </a:ln>
            </p:spPr>
            <p:txBody>
              <a:bodyPr/>
              <a:lstStyle/>
              <a:p>
                <a:endParaRPr lang="en-US"/>
              </a:p>
            </p:txBody>
          </p:sp>
          <p:sp>
            <p:nvSpPr>
              <p:cNvPr id="19487" name="Line 83"/>
              <p:cNvSpPr>
                <a:spLocks noChangeShapeType="1"/>
              </p:cNvSpPr>
              <p:nvPr/>
            </p:nvSpPr>
            <p:spPr bwMode="auto">
              <a:xfrm>
                <a:off x="2395" y="4118"/>
                <a:ext cx="1133" cy="1"/>
              </a:xfrm>
              <a:prstGeom prst="line">
                <a:avLst/>
              </a:prstGeom>
              <a:noFill/>
              <a:ln w="11113">
                <a:solidFill>
                  <a:srgbClr val="000000"/>
                </a:solidFill>
                <a:round/>
                <a:headEnd/>
                <a:tailEnd/>
              </a:ln>
            </p:spPr>
            <p:txBody>
              <a:bodyPr/>
              <a:lstStyle/>
              <a:p>
                <a:endParaRPr lang="en-US"/>
              </a:p>
            </p:txBody>
          </p:sp>
        </p:grpSp>
        <p:sp>
          <p:nvSpPr>
            <p:cNvPr id="19483" name="Rectangle 84"/>
            <p:cNvSpPr>
              <a:spLocks noChangeArrowheads="1"/>
            </p:cNvSpPr>
            <p:nvPr/>
          </p:nvSpPr>
          <p:spPr bwMode="auto">
            <a:xfrm>
              <a:off x="2707" y="4004"/>
              <a:ext cx="509" cy="213"/>
            </a:xfrm>
            <a:prstGeom prst="rect">
              <a:avLst/>
            </a:prstGeom>
            <a:solidFill>
              <a:srgbClr val="FFFFFF"/>
            </a:solidFill>
            <a:ln w="9525">
              <a:noFill/>
              <a:miter lim="800000"/>
              <a:headEnd/>
              <a:tailEnd/>
            </a:ln>
          </p:spPr>
          <p:txBody>
            <a:bodyPr/>
            <a:lstStyle/>
            <a:p>
              <a:endParaRPr lang="en-US"/>
            </a:p>
          </p:txBody>
        </p:sp>
        <p:sp>
          <p:nvSpPr>
            <p:cNvPr id="19484" name="Rectangle 85"/>
            <p:cNvSpPr>
              <a:spLocks noChangeArrowheads="1"/>
            </p:cNvSpPr>
            <p:nvPr/>
          </p:nvSpPr>
          <p:spPr bwMode="auto">
            <a:xfrm>
              <a:off x="2707" y="4005"/>
              <a:ext cx="501"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0.75</a:t>
              </a:r>
              <a:r>
                <a:rPr lang="en-US" sz="800">
                  <a:solidFill>
                    <a:srgbClr val="000000"/>
                  </a:solidFill>
                </a:rPr>
                <a:t> </a:t>
              </a:r>
              <a:r>
                <a:rPr lang="en-US">
                  <a:solidFill>
                    <a:srgbClr val="000000"/>
                  </a:solidFill>
                  <a:latin typeface="Symbol" pitchFamily="18" charset="2"/>
                </a:rPr>
                <a:t>m</a:t>
              </a:r>
              <a:r>
                <a:rPr lang="en-US">
                  <a:solidFill>
                    <a:srgbClr val="000000"/>
                  </a:solidFill>
                </a:rPr>
                <a:t>m</a:t>
              </a:r>
              <a:endParaRPr lang="en-US" sz="2400"/>
            </a:p>
          </p:txBody>
        </p:sp>
      </p:grpSp>
      <p:grpSp>
        <p:nvGrpSpPr>
          <p:cNvPr id="14" name="Group 86"/>
          <p:cNvGrpSpPr>
            <a:grpSpLocks/>
          </p:cNvGrpSpPr>
          <p:nvPr/>
        </p:nvGrpSpPr>
        <p:grpSpPr bwMode="auto">
          <a:xfrm>
            <a:off x="914400" y="939800"/>
            <a:ext cx="7310438" cy="703263"/>
            <a:chOff x="576" y="592"/>
            <a:chExt cx="4605" cy="443"/>
          </a:xfrm>
        </p:grpSpPr>
        <p:sp>
          <p:nvSpPr>
            <p:cNvPr id="19463" name="Rectangle 87"/>
            <p:cNvSpPr>
              <a:spLocks noChangeArrowheads="1"/>
            </p:cNvSpPr>
            <p:nvPr/>
          </p:nvSpPr>
          <p:spPr bwMode="auto">
            <a:xfrm>
              <a:off x="576" y="816"/>
              <a:ext cx="1680" cy="211"/>
            </a:xfrm>
            <a:prstGeom prst="rect">
              <a:avLst/>
            </a:prstGeom>
            <a:solidFill>
              <a:srgbClr val="CCECFF"/>
            </a:solidFill>
            <a:ln w="9525">
              <a:noFill/>
              <a:miter lim="800000"/>
              <a:headEnd/>
              <a:tailEnd/>
            </a:ln>
          </p:spPr>
          <p:txBody>
            <a:bodyPr lIns="0" tIns="0" rIns="0" bIns="0">
              <a:spAutoFit/>
            </a:bodyPr>
            <a:lstStyle/>
            <a:p>
              <a:pPr algn="ctr" eaLnBrk="0" hangingPunct="0"/>
              <a:r>
                <a:rPr lang="en-US" sz="2200"/>
                <a:t>Particle-reinforced</a:t>
              </a:r>
            </a:p>
          </p:txBody>
        </p:sp>
        <p:sp>
          <p:nvSpPr>
            <p:cNvPr id="19464" name="Line 88"/>
            <p:cNvSpPr>
              <a:spLocks noChangeShapeType="1"/>
            </p:cNvSpPr>
            <p:nvPr/>
          </p:nvSpPr>
          <p:spPr bwMode="auto">
            <a:xfrm flipV="1">
              <a:off x="3088" y="592"/>
              <a:ext cx="1" cy="200"/>
            </a:xfrm>
            <a:prstGeom prst="line">
              <a:avLst/>
            </a:prstGeom>
            <a:noFill/>
            <a:ln w="50800">
              <a:solidFill>
                <a:srgbClr val="000000"/>
              </a:solidFill>
              <a:round/>
              <a:headEnd/>
              <a:tailEnd/>
            </a:ln>
          </p:spPr>
          <p:txBody>
            <a:bodyPr/>
            <a:lstStyle/>
            <a:p>
              <a:endParaRPr lang="en-US"/>
            </a:p>
          </p:txBody>
        </p:sp>
        <p:sp>
          <p:nvSpPr>
            <p:cNvPr id="19465" name="Line 89"/>
            <p:cNvSpPr>
              <a:spLocks noChangeShapeType="1"/>
            </p:cNvSpPr>
            <p:nvPr/>
          </p:nvSpPr>
          <p:spPr bwMode="auto">
            <a:xfrm>
              <a:off x="1350" y="632"/>
              <a:ext cx="3480" cy="1"/>
            </a:xfrm>
            <a:prstGeom prst="line">
              <a:avLst/>
            </a:prstGeom>
            <a:noFill/>
            <a:ln w="50800">
              <a:solidFill>
                <a:srgbClr val="000000"/>
              </a:solidFill>
              <a:round/>
              <a:headEnd/>
              <a:tailEnd/>
            </a:ln>
          </p:spPr>
          <p:txBody>
            <a:bodyPr/>
            <a:lstStyle/>
            <a:p>
              <a:endParaRPr lang="en-US"/>
            </a:p>
          </p:txBody>
        </p:sp>
        <p:sp>
          <p:nvSpPr>
            <p:cNvPr id="19466" name="Line 90"/>
            <p:cNvSpPr>
              <a:spLocks noChangeShapeType="1"/>
            </p:cNvSpPr>
            <p:nvPr/>
          </p:nvSpPr>
          <p:spPr bwMode="auto">
            <a:xfrm flipV="1">
              <a:off x="1368" y="632"/>
              <a:ext cx="1" cy="168"/>
            </a:xfrm>
            <a:prstGeom prst="line">
              <a:avLst/>
            </a:prstGeom>
            <a:noFill/>
            <a:ln w="50800">
              <a:solidFill>
                <a:srgbClr val="000000"/>
              </a:solidFill>
              <a:round/>
              <a:headEnd/>
              <a:tailEnd/>
            </a:ln>
          </p:spPr>
          <p:txBody>
            <a:bodyPr/>
            <a:lstStyle/>
            <a:p>
              <a:endParaRPr lang="en-US"/>
            </a:p>
          </p:txBody>
        </p:sp>
        <p:sp>
          <p:nvSpPr>
            <p:cNvPr id="19467" name="Line 91"/>
            <p:cNvSpPr>
              <a:spLocks noChangeShapeType="1"/>
            </p:cNvSpPr>
            <p:nvPr/>
          </p:nvSpPr>
          <p:spPr bwMode="auto">
            <a:xfrm flipV="1">
              <a:off x="4814" y="632"/>
              <a:ext cx="1" cy="176"/>
            </a:xfrm>
            <a:prstGeom prst="line">
              <a:avLst/>
            </a:prstGeom>
            <a:noFill/>
            <a:ln w="50800">
              <a:solidFill>
                <a:srgbClr val="000000"/>
              </a:solidFill>
              <a:round/>
              <a:headEnd/>
              <a:tailEnd/>
            </a:ln>
          </p:spPr>
          <p:txBody>
            <a:bodyPr/>
            <a:lstStyle/>
            <a:p>
              <a:endParaRPr lang="en-US"/>
            </a:p>
          </p:txBody>
        </p:sp>
        <p:sp>
          <p:nvSpPr>
            <p:cNvPr id="19468" name="Rectangle 92"/>
            <p:cNvSpPr>
              <a:spLocks noChangeArrowheads="1"/>
            </p:cNvSpPr>
            <p:nvPr/>
          </p:nvSpPr>
          <p:spPr bwMode="auto">
            <a:xfrm>
              <a:off x="2520" y="824"/>
              <a:ext cx="1242" cy="211"/>
            </a:xfrm>
            <a:prstGeom prst="rect">
              <a:avLst/>
            </a:prstGeom>
            <a:noFill/>
            <a:ln w="9525">
              <a:noFill/>
              <a:miter lim="800000"/>
              <a:headEnd/>
              <a:tailEnd/>
            </a:ln>
          </p:spPr>
          <p:txBody>
            <a:bodyPr wrap="none" lIns="0" tIns="0" rIns="0" bIns="0">
              <a:spAutoFit/>
            </a:bodyPr>
            <a:lstStyle/>
            <a:p>
              <a:pPr eaLnBrk="0" hangingPunct="0"/>
              <a:r>
                <a:rPr lang="en-US" sz="2200">
                  <a:solidFill>
                    <a:srgbClr val="BBBBBB"/>
                  </a:solidFill>
                </a:rPr>
                <a:t>Fiber-reinforced</a:t>
              </a:r>
              <a:endParaRPr lang="en-US" sz="2400"/>
            </a:p>
          </p:txBody>
        </p:sp>
        <p:sp>
          <p:nvSpPr>
            <p:cNvPr id="19469" name="Rectangle 93"/>
            <p:cNvSpPr>
              <a:spLocks noChangeArrowheads="1"/>
            </p:cNvSpPr>
            <p:nvPr/>
          </p:nvSpPr>
          <p:spPr bwMode="auto">
            <a:xfrm>
              <a:off x="4428" y="824"/>
              <a:ext cx="753" cy="211"/>
            </a:xfrm>
            <a:prstGeom prst="rect">
              <a:avLst/>
            </a:prstGeom>
            <a:noFill/>
            <a:ln w="9525">
              <a:noFill/>
              <a:miter lim="800000"/>
              <a:headEnd/>
              <a:tailEnd/>
            </a:ln>
          </p:spPr>
          <p:txBody>
            <a:bodyPr wrap="none" lIns="0" tIns="0" rIns="0" bIns="0">
              <a:spAutoFit/>
            </a:bodyPr>
            <a:lstStyle/>
            <a:p>
              <a:pPr eaLnBrk="0" hangingPunct="0"/>
              <a:r>
                <a:rPr lang="en-US" sz="2200">
                  <a:solidFill>
                    <a:srgbClr val="BBBBBB"/>
                  </a:solidFill>
                </a:rPr>
                <a:t>Structural</a:t>
              </a: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609600" y="1600200"/>
            <a:ext cx="3460750" cy="365125"/>
          </a:xfrm>
          <a:prstGeom prst="rect">
            <a:avLst/>
          </a:prstGeom>
          <a:noFill/>
          <a:ln w="9525">
            <a:noFill/>
            <a:miter lim="800000"/>
            <a:headEnd/>
            <a:tailEnd/>
          </a:ln>
        </p:spPr>
        <p:txBody>
          <a:bodyPr wrap="none" lIns="0" tIns="0" rIns="0" bIns="0">
            <a:spAutoFit/>
          </a:bodyPr>
          <a:lstStyle/>
          <a:p>
            <a:pPr eaLnBrk="0" hangingPunct="0"/>
            <a:r>
              <a:rPr lang="en-US" sz="2400"/>
              <a:t>•  </a:t>
            </a:r>
            <a:r>
              <a:rPr lang="en-US" sz="2200">
                <a:solidFill>
                  <a:schemeClr val="accent2"/>
                </a:solidFill>
              </a:rPr>
              <a:t>Aligned Continuous</a:t>
            </a:r>
            <a:r>
              <a:rPr lang="en-US" sz="2200"/>
              <a:t> fibers</a:t>
            </a:r>
            <a:endParaRPr lang="en-US" sz="2400"/>
          </a:p>
        </p:txBody>
      </p:sp>
      <p:sp>
        <p:nvSpPr>
          <p:cNvPr id="8197" name="Rectangle 3"/>
          <p:cNvSpPr>
            <a:spLocks noChangeArrowheads="1"/>
          </p:cNvSpPr>
          <p:nvPr/>
        </p:nvSpPr>
        <p:spPr bwMode="auto">
          <a:xfrm>
            <a:off x="3657600" y="1143000"/>
            <a:ext cx="2667000" cy="381000"/>
          </a:xfrm>
          <a:prstGeom prst="rect">
            <a:avLst/>
          </a:prstGeom>
          <a:solidFill>
            <a:srgbClr val="CCECFF"/>
          </a:solidFill>
          <a:ln w="9525">
            <a:noFill/>
            <a:miter lim="800000"/>
            <a:headEnd/>
            <a:tailEnd/>
          </a:ln>
        </p:spPr>
        <p:txBody>
          <a:bodyPr wrap="none" anchor="ctr"/>
          <a:lstStyle/>
          <a:p>
            <a:endParaRPr lang="en-US"/>
          </a:p>
        </p:txBody>
      </p:sp>
      <p:sp>
        <p:nvSpPr>
          <p:cNvPr id="8198" name="Rectangle 4"/>
          <p:cNvSpPr>
            <a:spLocks noChangeArrowheads="1"/>
          </p:cNvSpPr>
          <p:nvPr/>
        </p:nvSpPr>
        <p:spPr bwMode="auto">
          <a:xfrm>
            <a:off x="609600" y="1905000"/>
            <a:ext cx="1581150" cy="365125"/>
          </a:xfrm>
          <a:prstGeom prst="rect">
            <a:avLst/>
          </a:prstGeom>
          <a:noFill/>
          <a:ln w="9525">
            <a:noFill/>
            <a:miter lim="800000"/>
            <a:headEnd/>
            <a:tailEnd/>
          </a:ln>
        </p:spPr>
        <p:txBody>
          <a:bodyPr wrap="none" lIns="0" tIns="0" rIns="0" bIns="0">
            <a:spAutoFit/>
          </a:bodyPr>
          <a:lstStyle/>
          <a:p>
            <a:pPr eaLnBrk="0" hangingPunct="0"/>
            <a:r>
              <a:rPr lang="en-US" sz="2400"/>
              <a:t>•  </a:t>
            </a:r>
            <a:r>
              <a:rPr lang="en-US" sz="2200"/>
              <a:t>Examples:</a:t>
            </a:r>
            <a:endParaRPr lang="en-US" sz="2400"/>
          </a:p>
        </p:txBody>
      </p:sp>
      <p:sp>
        <p:nvSpPr>
          <p:cNvPr id="8199" name="Rectangle 5"/>
          <p:cNvSpPr>
            <a:spLocks noChangeArrowheads="1"/>
          </p:cNvSpPr>
          <p:nvPr/>
        </p:nvSpPr>
        <p:spPr bwMode="auto">
          <a:xfrm>
            <a:off x="914400" y="5578475"/>
            <a:ext cx="2971800" cy="730250"/>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From W. Funk and E. Blank, “Creep deformation of Ni3Al-Mo in-situ composites", </a:t>
            </a:r>
            <a:r>
              <a:rPr lang="en-US" sz="1200" i="1">
                <a:solidFill>
                  <a:srgbClr val="000000"/>
                </a:solidFill>
              </a:rPr>
              <a:t>Metall. Trans. A</a:t>
            </a:r>
            <a:r>
              <a:rPr lang="en-US" sz="1200">
                <a:solidFill>
                  <a:srgbClr val="000000"/>
                </a:solidFill>
              </a:rPr>
              <a:t> Vol. 19(4), pp. 987-998, 1988.  Used with permission.</a:t>
            </a:r>
          </a:p>
        </p:txBody>
      </p:sp>
      <p:sp>
        <p:nvSpPr>
          <p:cNvPr id="8200" name="Rectangle 6"/>
          <p:cNvSpPr>
            <a:spLocks noChangeArrowheads="1"/>
          </p:cNvSpPr>
          <p:nvPr/>
        </p:nvSpPr>
        <p:spPr bwMode="auto">
          <a:xfrm>
            <a:off x="928688" y="2286000"/>
            <a:ext cx="2736850" cy="579438"/>
          </a:xfrm>
          <a:prstGeom prst="rect">
            <a:avLst/>
          </a:prstGeom>
          <a:noFill/>
          <a:ln w="9525">
            <a:noFill/>
            <a:miter lim="800000"/>
            <a:headEnd/>
            <a:tailEnd/>
          </a:ln>
        </p:spPr>
        <p:txBody>
          <a:bodyPr wrap="none" lIns="0" tIns="0" rIns="0" bIns="0">
            <a:spAutoFit/>
          </a:bodyPr>
          <a:lstStyle/>
          <a:p>
            <a:pPr eaLnBrk="0" hangingPunct="0"/>
            <a:r>
              <a:rPr lang="en-US" sz="2000"/>
              <a:t>-- </a:t>
            </a:r>
            <a:r>
              <a:rPr lang="en-US" sz="2000">
                <a:solidFill>
                  <a:srgbClr val="CC0000"/>
                </a:solidFill>
              </a:rPr>
              <a:t>Metal</a:t>
            </a:r>
            <a:r>
              <a:rPr lang="en-US" sz="2000"/>
              <a:t>:  </a:t>
            </a:r>
            <a:r>
              <a:rPr lang="en-US" sz="2000">
                <a:latin typeface="Symbol" pitchFamily="18" charset="2"/>
              </a:rPr>
              <a:t>g</a:t>
            </a:r>
            <a:r>
              <a:rPr lang="en-US" sz="2000"/>
              <a:t>'(Ni</a:t>
            </a:r>
            <a:r>
              <a:rPr lang="en-US" sz="2400" baseline="-6000"/>
              <a:t>3</a:t>
            </a:r>
            <a:r>
              <a:rPr lang="en-US" sz="2000"/>
              <a:t>Al)-</a:t>
            </a:r>
            <a:r>
              <a:rPr lang="en-US" sz="2000">
                <a:latin typeface="Symbol" pitchFamily="18" charset="2"/>
              </a:rPr>
              <a:t>a</a:t>
            </a:r>
            <a:r>
              <a:rPr lang="en-US" sz="2000"/>
              <a:t>(Mo)</a:t>
            </a:r>
          </a:p>
          <a:p>
            <a:pPr eaLnBrk="0" hangingPunct="0"/>
            <a:r>
              <a:rPr lang="en-US"/>
              <a:t>    by eutectic solidification.</a:t>
            </a:r>
            <a:endParaRPr lang="en-US" sz="2000"/>
          </a:p>
        </p:txBody>
      </p:sp>
      <p:sp>
        <p:nvSpPr>
          <p:cNvPr id="8201" name="Rectangle 7"/>
          <p:cNvSpPr>
            <a:spLocks noGrp="1" noChangeArrowheads="1"/>
          </p:cNvSpPr>
          <p:nvPr>
            <p:ph type="title" idx="4294967295"/>
          </p:nvPr>
        </p:nvSpPr>
        <p:spPr>
          <a:xfrm>
            <a:off x="457200" y="274638"/>
            <a:ext cx="8229600" cy="334962"/>
          </a:xfrm>
        </p:spPr>
        <p:txBody>
          <a:bodyPr>
            <a:normAutofit fontScale="90000"/>
          </a:bodyPr>
          <a:lstStyle/>
          <a:p>
            <a:pPr eaLnBrk="1" hangingPunct="1"/>
            <a:r>
              <a:rPr lang="en-US" sz="3200" smtClean="0"/>
              <a:t>Composite Survey: Fiber</a:t>
            </a:r>
          </a:p>
        </p:txBody>
      </p:sp>
      <p:grpSp>
        <p:nvGrpSpPr>
          <p:cNvPr id="2" name="Group 8"/>
          <p:cNvGrpSpPr>
            <a:grpSpLocks/>
          </p:cNvGrpSpPr>
          <p:nvPr/>
        </p:nvGrpSpPr>
        <p:grpSpPr bwMode="auto">
          <a:xfrm>
            <a:off x="914400" y="939800"/>
            <a:ext cx="7310438" cy="741363"/>
            <a:chOff x="576" y="592"/>
            <a:chExt cx="4605" cy="467"/>
          </a:xfrm>
        </p:grpSpPr>
        <p:sp>
          <p:nvSpPr>
            <p:cNvPr id="8235" name="Rectangle 9"/>
            <p:cNvSpPr>
              <a:spLocks noChangeArrowheads="1"/>
            </p:cNvSpPr>
            <p:nvPr/>
          </p:nvSpPr>
          <p:spPr bwMode="auto">
            <a:xfrm>
              <a:off x="2304" y="819"/>
              <a:ext cx="1680" cy="240"/>
            </a:xfrm>
            <a:prstGeom prst="rect">
              <a:avLst/>
            </a:prstGeom>
            <a:solidFill>
              <a:srgbClr val="CCECFF"/>
            </a:solidFill>
            <a:ln w="9525">
              <a:noFill/>
              <a:miter lim="800000"/>
              <a:headEnd/>
              <a:tailEnd/>
            </a:ln>
          </p:spPr>
          <p:txBody>
            <a:bodyPr wrap="none" anchor="ctr"/>
            <a:lstStyle/>
            <a:p>
              <a:endParaRPr lang="en-US"/>
            </a:p>
          </p:txBody>
        </p:sp>
        <p:grpSp>
          <p:nvGrpSpPr>
            <p:cNvPr id="3" name="Group 10"/>
            <p:cNvGrpSpPr>
              <a:grpSpLocks/>
            </p:cNvGrpSpPr>
            <p:nvPr/>
          </p:nvGrpSpPr>
          <p:grpSpPr bwMode="auto">
            <a:xfrm>
              <a:off x="576" y="592"/>
              <a:ext cx="4605" cy="443"/>
              <a:chOff x="576" y="592"/>
              <a:chExt cx="4605" cy="443"/>
            </a:xfrm>
          </p:grpSpPr>
          <p:sp>
            <p:nvSpPr>
              <p:cNvPr id="8237" name="Rectangle 11"/>
              <p:cNvSpPr>
                <a:spLocks noChangeArrowheads="1"/>
              </p:cNvSpPr>
              <p:nvPr/>
            </p:nvSpPr>
            <p:spPr bwMode="auto">
              <a:xfrm>
                <a:off x="576" y="816"/>
                <a:ext cx="1680" cy="211"/>
              </a:xfrm>
              <a:prstGeom prst="rect">
                <a:avLst/>
              </a:prstGeom>
              <a:noFill/>
              <a:ln w="9525">
                <a:noFill/>
                <a:miter lim="800000"/>
                <a:headEnd/>
                <a:tailEnd/>
              </a:ln>
            </p:spPr>
            <p:txBody>
              <a:bodyPr lIns="0" tIns="0" rIns="0" bIns="0">
                <a:spAutoFit/>
              </a:bodyPr>
              <a:lstStyle/>
              <a:p>
                <a:pPr algn="ctr" eaLnBrk="0" hangingPunct="0"/>
                <a:r>
                  <a:rPr lang="en-US" sz="2200">
                    <a:solidFill>
                      <a:srgbClr val="BBBBBB"/>
                    </a:solidFill>
                  </a:rPr>
                  <a:t>Particle-reinforced</a:t>
                </a:r>
              </a:p>
            </p:txBody>
          </p:sp>
          <p:sp>
            <p:nvSpPr>
              <p:cNvPr id="8238" name="Line 12"/>
              <p:cNvSpPr>
                <a:spLocks noChangeShapeType="1"/>
              </p:cNvSpPr>
              <p:nvPr/>
            </p:nvSpPr>
            <p:spPr bwMode="auto">
              <a:xfrm flipV="1">
                <a:off x="3088" y="592"/>
                <a:ext cx="1" cy="200"/>
              </a:xfrm>
              <a:prstGeom prst="line">
                <a:avLst/>
              </a:prstGeom>
              <a:noFill/>
              <a:ln w="50800">
                <a:solidFill>
                  <a:srgbClr val="000000"/>
                </a:solidFill>
                <a:round/>
                <a:headEnd/>
                <a:tailEnd/>
              </a:ln>
            </p:spPr>
            <p:txBody>
              <a:bodyPr/>
              <a:lstStyle/>
              <a:p>
                <a:endParaRPr lang="en-US"/>
              </a:p>
            </p:txBody>
          </p:sp>
          <p:sp>
            <p:nvSpPr>
              <p:cNvPr id="8239" name="Line 13"/>
              <p:cNvSpPr>
                <a:spLocks noChangeShapeType="1"/>
              </p:cNvSpPr>
              <p:nvPr/>
            </p:nvSpPr>
            <p:spPr bwMode="auto">
              <a:xfrm>
                <a:off x="1350" y="632"/>
                <a:ext cx="3480" cy="1"/>
              </a:xfrm>
              <a:prstGeom prst="line">
                <a:avLst/>
              </a:prstGeom>
              <a:noFill/>
              <a:ln w="50800">
                <a:solidFill>
                  <a:srgbClr val="000000"/>
                </a:solidFill>
                <a:round/>
                <a:headEnd/>
                <a:tailEnd/>
              </a:ln>
            </p:spPr>
            <p:txBody>
              <a:bodyPr/>
              <a:lstStyle/>
              <a:p>
                <a:endParaRPr lang="en-US"/>
              </a:p>
            </p:txBody>
          </p:sp>
          <p:sp>
            <p:nvSpPr>
              <p:cNvPr id="8240" name="Line 14"/>
              <p:cNvSpPr>
                <a:spLocks noChangeShapeType="1"/>
              </p:cNvSpPr>
              <p:nvPr/>
            </p:nvSpPr>
            <p:spPr bwMode="auto">
              <a:xfrm flipV="1">
                <a:off x="1368" y="632"/>
                <a:ext cx="1" cy="168"/>
              </a:xfrm>
              <a:prstGeom prst="line">
                <a:avLst/>
              </a:prstGeom>
              <a:noFill/>
              <a:ln w="50800">
                <a:solidFill>
                  <a:srgbClr val="000000"/>
                </a:solidFill>
                <a:round/>
                <a:headEnd/>
                <a:tailEnd/>
              </a:ln>
            </p:spPr>
            <p:txBody>
              <a:bodyPr/>
              <a:lstStyle/>
              <a:p>
                <a:endParaRPr lang="en-US"/>
              </a:p>
            </p:txBody>
          </p:sp>
          <p:sp>
            <p:nvSpPr>
              <p:cNvPr id="8241" name="Line 15"/>
              <p:cNvSpPr>
                <a:spLocks noChangeShapeType="1"/>
              </p:cNvSpPr>
              <p:nvPr/>
            </p:nvSpPr>
            <p:spPr bwMode="auto">
              <a:xfrm flipV="1">
                <a:off x="4814" y="632"/>
                <a:ext cx="1" cy="176"/>
              </a:xfrm>
              <a:prstGeom prst="line">
                <a:avLst/>
              </a:prstGeom>
              <a:noFill/>
              <a:ln w="50800">
                <a:solidFill>
                  <a:srgbClr val="000000"/>
                </a:solidFill>
                <a:round/>
                <a:headEnd/>
                <a:tailEnd/>
              </a:ln>
            </p:spPr>
            <p:txBody>
              <a:bodyPr/>
              <a:lstStyle/>
              <a:p>
                <a:endParaRPr lang="en-US"/>
              </a:p>
            </p:txBody>
          </p:sp>
          <p:sp>
            <p:nvSpPr>
              <p:cNvPr id="8242" name="Rectangle 16"/>
              <p:cNvSpPr>
                <a:spLocks noChangeArrowheads="1"/>
              </p:cNvSpPr>
              <p:nvPr/>
            </p:nvSpPr>
            <p:spPr bwMode="auto">
              <a:xfrm>
                <a:off x="2520" y="824"/>
                <a:ext cx="1242" cy="211"/>
              </a:xfrm>
              <a:prstGeom prst="rect">
                <a:avLst/>
              </a:prstGeom>
              <a:noFill/>
              <a:ln w="9525">
                <a:noFill/>
                <a:miter lim="800000"/>
                <a:headEnd/>
                <a:tailEnd/>
              </a:ln>
            </p:spPr>
            <p:txBody>
              <a:bodyPr wrap="none" lIns="0" tIns="0" rIns="0" bIns="0">
                <a:spAutoFit/>
              </a:bodyPr>
              <a:lstStyle/>
              <a:p>
                <a:pPr eaLnBrk="0" hangingPunct="0"/>
                <a:r>
                  <a:rPr lang="en-US" sz="2200"/>
                  <a:t>Fiber-reinforced</a:t>
                </a:r>
                <a:endParaRPr lang="en-US" sz="2400"/>
              </a:p>
            </p:txBody>
          </p:sp>
          <p:sp>
            <p:nvSpPr>
              <p:cNvPr id="8243" name="Rectangle 17"/>
              <p:cNvSpPr>
                <a:spLocks noChangeArrowheads="1"/>
              </p:cNvSpPr>
              <p:nvPr/>
            </p:nvSpPr>
            <p:spPr bwMode="auto">
              <a:xfrm>
                <a:off x="4428" y="824"/>
                <a:ext cx="753" cy="211"/>
              </a:xfrm>
              <a:prstGeom prst="rect">
                <a:avLst/>
              </a:prstGeom>
              <a:noFill/>
              <a:ln w="9525">
                <a:noFill/>
                <a:miter lim="800000"/>
                <a:headEnd/>
                <a:tailEnd/>
              </a:ln>
            </p:spPr>
            <p:txBody>
              <a:bodyPr wrap="none" lIns="0" tIns="0" rIns="0" bIns="0">
                <a:spAutoFit/>
              </a:bodyPr>
              <a:lstStyle/>
              <a:p>
                <a:pPr eaLnBrk="0" hangingPunct="0"/>
                <a:r>
                  <a:rPr lang="en-US" sz="2200">
                    <a:solidFill>
                      <a:srgbClr val="BBBBBB"/>
                    </a:solidFill>
                  </a:rPr>
                  <a:t>Structural</a:t>
                </a:r>
                <a:endParaRPr lang="en-US" sz="2400"/>
              </a:p>
            </p:txBody>
          </p:sp>
        </p:grpSp>
      </p:grpSp>
      <p:sp>
        <p:nvSpPr>
          <p:cNvPr id="8203" name="Rectangle 18"/>
          <p:cNvSpPr>
            <a:spLocks noChangeArrowheads="1"/>
          </p:cNvSpPr>
          <p:nvPr/>
        </p:nvSpPr>
        <p:spPr bwMode="auto">
          <a:xfrm>
            <a:off x="1117600" y="2933700"/>
            <a:ext cx="3009900" cy="317500"/>
          </a:xfrm>
          <a:prstGeom prst="rect">
            <a:avLst/>
          </a:prstGeom>
          <a:solidFill>
            <a:srgbClr val="FFFFFF"/>
          </a:solidFill>
          <a:ln w="9525">
            <a:noFill/>
            <a:miter lim="800000"/>
            <a:headEnd/>
            <a:tailEnd/>
          </a:ln>
        </p:spPr>
        <p:txBody>
          <a:bodyPr/>
          <a:lstStyle/>
          <a:p>
            <a:endParaRPr lang="en-US"/>
          </a:p>
        </p:txBody>
      </p:sp>
      <p:grpSp>
        <p:nvGrpSpPr>
          <p:cNvPr id="4" name="Group 19"/>
          <p:cNvGrpSpPr>
            <a:grpSpLocks/>
          </p:cNvGrpSpPr>
          <p:nvPr/>
        </p:nvGrpSpPr>
        <p:grpSpPr bwMode="auto">
          <a:xfrm>
            <a:off x="874713" y="2835275"/>
            <a:ext cx="2709862" cy="2600325"/>
            <a:chOff x="551" y="1786"/>
            <a:chExt cx="1707" cy="1638"/>
          </a:xfrm>
        </p:grpSpPr>
        <p:graphicFrame>
          <p:nvGraphicFramePr>
            <p:cNvPr id="8195" name="Object 20"/>
            <p:cNvGraphicFramePr>
              <a:graphicFrameLocks noChangeAspect="1"/>
            </p:cNvGraphicFramePr>
            <p:nvPr/>
          </p:nvGraphicFramePr>
          <p:xfrm>
            <a:off x="720" y="2025"/>
            <a:ext cx="1407" cy="1220"/>
          </p:xfrm>
          <a:graphic>
            <a:graphicData uri="http://schemas.openxmlformats.org/presentationml/2006/ole">
              <mc:AlternateContent xmlns:mc="http://schemas.openxmlformats.org/markup-compatibility/2006">
                <mc:Choice xmlns:v="urn:schemas-microsoft-com:vml" Requires="v">
                  <p:oleObj spid="_x0000_s21508" name="Image" r:id="rId4" imgW="3530159" imgH="3060317" progId="">
                    <p:embed/>
                  </p:oleObj>
                </mc:Choice>
                <mc:Fallback>
                  <p:oleObj name="Image" r:id="rId4" imgW="3530159" imgH="3060317"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2025"/>
                          <a:ext cx="1407"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23" name="Rectangle 21"/>
            <p:cNvSpPr>
              <a:spLocks noChangeArrowheads="1"/>
            </p:cNvSpPr>
            <p:nvPr/>
          </p:nvSpPr>
          <p:spPr bwMode="auto">
            <a:xfrm>
              <a:off x="551" y="1794"/>
              <a:ext cx="524"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matrix: </a:t>
              </a:r>
              <a:endParaRPr lang="en-US" sz="2400"/>
            </a:p>
          </p:txBody>
        </p:sp>
        <p:sp>
          <p:nvSpPr>
            <p:cNvPr id="8224" name="Rectangle 22"/>
            <p:cNvSpPr>
              <a:spLocks noChangeArrowheads="1"/>
            </p:cNvSpPr>
            <p:nvPr/>
          </p:nvSpPr>
          <p:spPr bwMode="auto">
            <a:xfrm>
              <a:off x="1135" y="1786"/>
              <a:ext cx="141"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Symbol" pitchFamily="18" charset="2"/>
                </a:rPr>
                <a:t>a </a:t>
              </a:r>
              <a:endParaRPr lang="en-US" sz="2400">
                <a:latin typeface="Times" pitchFamily="18" charset="0"/>
              </a:endParaRPr>
            </a:p>
          </p:txBody>
        </p:sp>
        <p:sp>
          <p:nvSpPr>
            <p:cNvPr id="8225" name="Rectangle 23"/>
            <p:cNvSpPr>
              <a:spLocks noChangeArrowheads="1"/>
            </p:cNvSpPr>
            <p:nvPr/>
          </p:nvSpPr>
          <p:spPr bwMode="auto">
            <a:xfrm>
              <a:off x="1271" y="1794"/>
              <a:ext cx="987"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(Mo) (ductile) </a:t>
              </a:r>
              <a:endParaRPr lang="en-US" sz="2400"/>
            </a:p>
          </p:txBody>
        </p:sp>
        <p:sp>
          <p:nvSpPr>
            <p:cNvPr id="8226" name="Line 26"/>
            <p:cNvSpPr>
              <a:spLocks noChangeShapeType="1"/>
            </p:cNvSpPr>
            <p:nvPr/>
          </p:nvSpPr>
          <p:spPr bwMode="auto">
            <a:xfrm flipV="1">
              <a:off x="624" y="2928"/>
              <a:ext cx="192" cy="304"/>
            </a:xfrm>
            <a:prstGeom prst="line">
              <a:avLst/>
            </a:prstGeom>
            <a:noFill/>
            <a:ln w="50800">
              <a:solidFill>
                <a:srgbClr val="009999"/>
              </a:solidFill>
              <a:round/>
              <a:headEnd/>
              <a:tailEnd/>
            </a:ln>
          </p:spPr>
          <p:txBody>
            <a:bodyPr/>
            <a:lstStyle/>
            <a:p>
              <a:endParaRPr lang="en-US"/>
            </a:p>
          </p:txBody>
        </p:sp>
        <p:sp>
          <p:nvSpPr>
            <p:cNvPr id="8227" name="Rectangle 27"/>
            <p:cNvSpPr>
              <a:spLocks noChangeArrowheads="1"/>
            </p:cNvSpPr>
            <p:nvPr/>
          </p:nvSpPr>
          <p:spPr bwMode="auto">
            <a:xfrm>
              <a:off x="560" y="3232"/>
              <a:ext cx="436"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fibers:</a:t>
              </a:r>
              <a:endParaRPr lang="en-US" sz="2400"/>
            </a:p>
          </p:txBody>
        </p:sp>
        <p:sp>
          <p:nvSpPr>
            <p:cNvPr id="8228" name="Rectangle 28"/>
            <p:cNvSpPr>
              <a:spLocks noChangeArrowheads="1"/>
            </p:cNvSpPr>
            <p:nvPr/>
          </p:nvSpPr>
          <p:spPr bwMode="auto">
            <a:xfrm>
              <a:off x="1056" y="3224"/>
              <a:ext cx="66"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latin typeface="Symbol" pitchFamily="18" charset="2"/>
                </a:rPr>
                <a:t>g</a:t>
              </a:r>
              <a:endParaRPr lang="en-US" sz="2400">
                <a:latin typeface="Times" pitchFamily="18" charset="0"/>
              </a:endParaRPr>
            </a:p>
          </p:txBody>
        </p:sp>
        <p:sp>
          <p:nvSpPr>
            <p:cNvPr id="8229" name="Rectangle 29"/>
            <p:cNvSpPr>
              <a:spLocks noChangeArrowheads="1"/>
            </p:cNvSpPr>
            <p:nvPr/>
          </p:nvSpPr>
          <p:spPr bwMode="auto">
            <a:xfrm>
              <a:off x="1128" y="3232"/>
              <a:ext cx="1080"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 (Ni</a:t>
              </a:r>
              <a:r>
                <a:rPr lang="en-US" sz="2000" baseline="-25000">
                  <a:solidFill>
                    <a:srgbClr val="000000"/>
                  </a:solidFill>
                </a:rPr>
                <a:t>3</a:t>
              </a:r>
              <a:r>
                <a:rPr lang="en-US" sz="2000">
                  <a:solidFill>
                    <a:srgbClr val="000000"/>
                  </a:solidFill>
                </a:rPr>
                <a:t>Al) (brittle)</a:t>
              </a:r>
              <a:endParaRPr lang="en-US" sz="2400"/>
            </a:p>
          </p:txBody>
        </p:sp>
        <p:sp>
          <p:nvSpPr>
            <p:cNvPr id="8230" name="Line 32"/>
            <p:cNvSpPr>
              <a:spLocks noChangeShapeType="1"/>
            </p:cNvSpPr>
            <p:nvPr/>
          </p:nvSpPr>
          <p:spPr bwMode="auto">
            <a:xfrm>
              <a:off x="851" y="1954"/>
              <a:ext cx="349" cy="686"/>
            </a:xfrm>
            <a:prstGeom prst="line">
              <a:avLst/>
            </a:prstGeom>
            <a:noFill/>
            <a:ln w="50800">
              <a:solidFill>
                <a:srgbClr val="009999"/>
              </a:solidFill>
              <a:round/>
              <a:headEnd/>
              <a:tailEnd/>
            </a:ln>
          </p:spPr>
          <p:txBody>
            <a:bodyPr/>
            <a:lstStyle/>
            <a:p>
              <a:endParaRPr lang="en-US"/>
            </a:p>
          </p:txBody>
        </p:sp>
        <p:sp>
          <p:nvSpPr>
            <p:cNvPr id="8231" name="Line 33"/>
            <p:cNvSpPr>
              <a:spLocks noChangeShapeType="1"/>
            </p:cNvSpPr>
            <p:nvPr/>
          </p:nvSpPr>
          <p:spPr bwMode="auto">
            <a:xfrm>
              <a:off x="1816" y="3147"/>
              <a:ext cx="240" cy="1"/>
            </a:xfrm>
            <a:prstGeom prst="line">
              <a:avLst/>
            </a:prstGeom>
            <a:noFill/>
            <a:ln w="25400">
              <a:solidFill>
                <a:srgbClr val="CC0099"/>
              </a:solidFill>
              <a:round/>
              <a:headEnd/>
              <a:tailEnd/>
            </a:ln>
          </p:spPr>
          <p:txBody>
            <a:bodyPr/>
            <a:lstStyle/>
            <a:p>
              <a:endParaRPr lang="en-US"/>
            </a:p>
          </p:txBody>
        </p:sp>
        <p:sp>
          <p:nvSpPr>
            <p:cNvPr id="8232" name="Rectangle 34"/>
            <p:cNvSpPr>
              <a:spLocks noChangeArrowheads="1"/>
            </p:cNvSpPr>
            <p:nvPr/>
          </p:nvSpPr>
          <p:spPr bwMode="auto">
            <a:xfrm>
              <a:off x="1792" y="2931"/>
              <a:ext cx="304" cy="176"/>
            </a:xfrm>
            <a:prstGeom prst="rect">
              <a:avLst/>
            </a:prstGeom>
            <a:solidFill>
              <a:srgbClr val="FFFFFF"/>
            </a:solidFill>
            <a:ln w="9525">
              <a:noFill/>
              <a:miter lim="800000"/>
              <a:headEnd/>
              <a:tailEnd/>
            </a:ln>
          </p:spPr>
          <p:txBody>
            <a:bodyPr/>
            <a:lstStyle/>
            <a:p>
              <a:endParaRPr lang="en-US"/>
            </a:p>
          </p:txBody>
        </p:sp>
        <p:sp>
          <p:nvSpPr>
            <p:cNvPr id="8233" name="Rectangle 35"/>
            <p:cNvSpPr>
              <a:spLocks noChangeArrowheads="1"/>
            </p:cNvSpPr>
            <p:nvPr/>
          </p:nvSpPr>
          <p:spPr bwMode="auto">
            <a:xfrm>
              <a:off x="1792" y="2931"/>
              <a:ext cx="301" cy="173"/>
            </a:xfrm>
            <a:prstGeom prst="rect">
              <a:avLst/>
            </a:prstGeom>
            <a:noFill/>
            <a:ln w="9525">
              <a:noFill/>
              <a:miter lim="800000"/>
              <a:headEnd/>
              <a:tailEnd/>
            </a:ln>
          </p:spPr>
          <p:txBody>
            <a:bodyPr wrap="none" lIns="0" tIns="0" rIns="0" bIns="0">
              <a:spAutoFit/>
            </a:bodyPr>
            <a:lstStyle/>
            <a:p>
              <a:pPr eaLnBrk="0" hangingPunct="0"/>
              <a:r>
                <a:rPr lang="en-US">
                  <a:solidFill>
                    <a:srgbClr val="990066"/>
                  </a:solidFill>
                </a:rPr>
                <a:t>2</a:t>
              </a:r>
              <a:r>
                <a:rPr lang="en-US" sz="800">
                  <a:solidFill>
                    <a:srgbClr val="990066"/>
                  </a:solidFill>
                </a:rPr>
                <a:t> </a:t>
              </a:r>
              <a:r>
                <a:rPr lang="en-US">
                  <a:solidFill>
                    <a:srgbClr val="990066"/>
                  </a:solidFill>
                  <a:latin typeface="Symbol" pitchFamily="18" charset="2"/>
                </a:rPr>
                <a:t>m</a:t>
              </a:r>
              <a:r>
                <a:rPr lang="en-US">
                  <a:solidFill>
                    <a:srgbClr val="990066"/>
                  </a:solidFill>
                </a:rPr>
                <a:t>m</a:t>
              </a:r>
              <a:endParaRPr lang="en-US" sz="2400"/>
            </a:p>
          </p:txBody>
        </p:sp>
        <p:sp>
          <p:nvSpPr>
            <p:cNvPr id="8234" name="Rectangle 36"/>
            <p:cNvSpPr>
              <a:spLocks noChangeArrowheads="1"/>
            </p:cNvSpPr>
            <p:nvPr/>
          </p:nvSpPr>
          <p:spPr bwMode="auto">
            <a:xfrm>
              <a:off x="1801" y="3182"/>
              <a:ext cx="256" cy="73"/>
            </a:xfrm>
            <a:prstGeom prst="rect">
              <a:avLst/>
            </a:prstGeom>
            <a:solidFill>
              <a:schemeClr val="bg1"/>
            </a:solidFill>
            <a:ln w="9525">
              <a:noFill/>
              <a:prstDash val="dash"/>
              <a:miter lim="800000"/>
              <a:headEnd/>
              <a:tailEnd/>
            </a:ln>
          </p:spPr>
          <p:txBody>
            <a:bodyPr wrap="none" anchor="ctr"/>
            <a:lstStyle/>
            <a:p>
              <a:endParaRPr lang="en-US"/>
            </a:p>
          </p:txBody>
        </p:sp>
      </p:grpSp>
      <p:grpSp>
        <p:nvGrpSpPr>
          <p:cNvPr id="5" name="Group 37"/>
          <p:cNvGrpSpPr>
            <a:grpSpLocks/>
          </p:cNvGrpSpPr>
          <p:nvPr/>
        </p:nvGrpSpPr>
        <p:grpSpPr bwMode="auto">
          <a:xfrm>
            <a:off x="4110038" y="2286000"/>
            <a:ext cx="4729162" cy="4124325"/>
            <a:chOff x="2589" y="1440"/>
            <a:chExt cx="2979" cy="2598"/>
          </a:xfrm>
        </p:grpSpPr>
        <p:grpSp>
          <p:nvGrpSpPr>
            <p:cNvPr id="6" name="Group 38"/>
            <p:cNvGrpSpPr>
              <a:grpSpLocks/>
            </p:cNvGrpSpPr>
            <p:nvPr/>
          </p:nvGrpSpPr>
          <p:grpSpPr bwMode="auto">
            <a:xfrm>
              <a:off x="2589" y="1440"/>
              <a:ext cx="2510" cy="2486"/>
              <a:chOff x="2589" y="1440"/>
              <a:chExt cx="2510" cy="2486"/>
            </a:xfrm>
          </p:grpSpPr>
          <p:graphicFrame>
            <p:nvGraphicFramePr>
              <p:cNvPr id="8194" name="Object 39"/>
              <p:cNvGraphicFramePr>
                <a:graphicFrameLocks noChangeAspect="1"/>
              </p:cNvGraphicFramePr>
              <p:nvPr/>
            </p:nvGraphicFramePr>
            <p:xfrm>
              <a:off x="2859" y="2009"/>
              <a:ext cx="1602" cy="886"/>
            </p:xfrm>
            <a:graphic>
              <a:graphicData uri="http://schemas.openxmlformats.org/presentationml/2006/ole">
                <mc:AlternateContent xmlns:mc="http://schemas.openxmlformats.org/markup-compatibility/2006">
                  <mc:Choice xmlns:v="urn:schemas-microsoft-com:vml" Requires="v">
                    <p:oleObj spid="_x0000_s21509" name="Image" r:id="rId6" imgW="4114286" imgH="2273016" progId="">
                      <p:embed/>
                    </p:oleObj>
                  </mc:Choice>
                  <mc:Fallback>
                    <p:oleObj name="Image" r:id="rId6" imgW="4114286" imgH="2273016" progId="">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 y="2009"/>
                            <a:ext cx="1602"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8" name="Rectangle 40"/>
              <p:cNvSpPr>
                <a:spLocks noChangeArrowheads="1"/>
              </p:cNvSpPr>
              <p:nvPr/>
            </p:nvSpPr>
            <p:spPr bwMode="auto">
              <a:xfrm>
                <a:off x="2700" y="1440"/>
                <a:ext cx="2399" cy="538"/>
              </a:xfrm>
              <a:prstGeom prst="rect">
                <a:avLst/>
              </a:prstGeom>
              <a:noFill/>
              <a:ln w="9525">
                <a:noFill/>
                <a:miter lim="800000"/>
                <a:headEnd/>
                <a:tailEnd/>
              </a:ln>
            </p:spPr>
            <p:txBody>
              <a:bodyPr wrap="none" lIns="0" tIns="0" rIns="0" bIns="0">
                <a:spAutoFit/>
              </a:bodyPr>
              <a:lstStyle/>
              <a:p>
                <a:pPr eaLnBrk="0" hangingPunct="0"/>
                <a:r>
                  <a:rPr lang="en-US" sz="2000"/>
                  <a:t>-- </a:t>
                </a:r>
                <a:r>
                  <a:rPr lang="en-US" sz="2000">
                    <a:solidFill>
                      <a:schemeClr val="accent2"/>
                    </a:solidFill>
                  </a:rPr>
                  <a:t>Ceramic</a:t>
                </a:r>
                <a:r>
                  <a:rPr lang="en-US" sz="2000"/>
                  <a:t>: Glass w/SiC fibers</a:t>
                </a:r>
              </a:p>
              <a:p>
                <a:pPr eaLnBrk="0" hangingPunct="0"/>
                <a:r>
                  <a:rPr lang="en-US"/>
                  <a:t>    formed by glass slurry</a:t>
                </a:r>
              </a:p>
              <a:p>
                <a:pPr eaLnBrk="0" hangingPunct="0"/>
                <a:r>
                  <a:rPr lang="en-US"/>
                  <a:t>     </a:t>
                </a:r>
                <a:r>
                  <a:rPr lang="en-US" i="1"/>
                  <a:t>E</a:t>
                </a:r>
                <a:r>
                  <a:rPr lang="en-US" sz="2400" baseline="-6000"/>
                  <a:t>glass</a:t>
                </a:r>
                <a:r>
                  <a:rPr lang="en-US"/>
                  <a:t> = 76 GPa; </a:t>
                </a:r>
                <a:r>
                  <a:rPr lang="en-US" i="1"/>
                  <a:t>E</a:t>
                </a:r>
                <a:r>
                  <a:rPr lang="en-US" sz="2400" baseline="-6000"/>
                  <a:t>SiC</a:t>
                </a:r>
                <a:r>
                  <a:rPr lang="en-US"/>
                  <a:t> = 400 GPa.</a:t>
                </a:r>
              </a:p>
            </p:txBody>
          </p:sp>
          <p:sp>
            <p:nvSpPr>
              <p:cNvPr id="8209" name="Rectangle 41"/>
              <p:cNvSpPr>
                <a:spLocks noChangeArrowheads="1"/>
              </p:cNvSpPr>
              <p:nvPr/>
            </p:nvSpPr>
            <p:spPr bwMode="auto">
              <a:xfrm>
                <a:off x="2589" y="2380"/>
                <a:ext cx="288" cy="212"/>
              </a:xfrm>
              <a:prstGeom prst="rect">
                <a:avLst/>
              </a:prstGeom>
              <a:noFill/>
              <a:ln w="9525">
                <a:noFill/>
                <a:miter lim="800000"/>
                <a:headEnd/>
                <a:tailEnd/>
              </a:ln>
            </p:spPr>
            <p:txBody>
              <a:bodyPr>
                <a:spAutoFit/>
              </a:bodyPr>
              <a:lstStyle/>
              <a:p>
                <a:pPr eaLnBrk="0" hangingPunct="0"/>
                <a:r>
                  <a:rPr lang="en-US" sz="1600"/>
                  <a:t>(a)</a:t>
                </a:r>
              </a:p>
            </p:txBody>
          </p:sp>
          <p:sp>
            <p:nvSpPr>
              <p:cNvPr id="8210" name="Rectangle 42"/>
              <p:cNvSpPr>
                <a:spLocks noChangeArrowheads="1"/>
              </p:cNvSpPr>
              <p:nvPr/>
            </p:nvSpPr>
            <p:spPr bwMode="auto">
              <a:xfrm>
                <a:off x="2589" y="3312"/>
                <a:ext cx="288" cy="212"/>
              </a:xfrm>
              <a:prstGeom prst="rect">
                <a:avLst/>
              </a:prstGeom>
              <a:solidFill>
                <a:schemeClr val="bg1"/>
              </a:solidFill>
              <a:ln w="9525">
                <a:noFill/>
                <a:miter lim="800000"/>
                <a:headEnd/>
                <a:tailEnd/>
              </a:ln>
            </p:spPr>
            <p:txBody>
              <a:bodyPr>
                <a:spAutoFit/>
              </a:bodyPr>
              <a:lstStyle/>
              <a:p>
                <a:pPr eaLnBrk="0" hangingPunct="0"/>
                <a:r>
                  <a:rPr lang="en-US" sz="1600"/>
                  <a:t>(b)</a:t>
                </a:r>
              </a:p>
            </p:txBody>
          </p:sp>
          <p:grpSp>
            <p:nvGrpSpPr>
              <p:cNvPr id="7" name="Group 43"/>
              <p:cNvGrpSpPr>
                <a:grpSpLocks/>
              </p:cNvGrpSpPr>
              <p:nvPr/>
            </p:nvGrpSpPr>
            <p:grpSpPr bwMode="auto">
              <a:xfrm>
                <a:off x="2858" y="2964"/>
                <a:ext cx="1046" cy="962"/>
                <a:chOff x="2858" y="2964"/>
                <a:chExt cx="1046" cy="962"/>
              </a:xfrm>
            </p:grpSpPr>
            <p:pic>
              <p:nvPicPr>
                <p:cNvPr id="8221" name="Picture 44"/>
                <p:cNvPicPr>
                  <a:picLocks noChangeAspect="1" noChangeArrowheads="1"/>
                </p:cNvPicPr>
                <p:nvPr/>
              </p:nvPicPr>
              <p:blipFill>
                <a:blip r:embed="rId8"/>
                <a:srcRect/>
                <a:stretch>
                  <a:fillRect/>
                </a:stretch>
              </p:blipFill>
              <p:spPr bwMode="auto">
                <a:xfrm>
                  <a:off x="2859" y="2964"/>
                  <a:ext cx="1045" cy="962"/>
                </a:xfrm>
                <a:prstGeom prst="rect">
                  <a:avLst/>
                </a:prstGeom>
                <a:noFill/>
                <a:ln w="9525">
                  <a:noFill/>
                  <a:miter lim="800000"/>
                  <a:headEnd/>
                  <a:tailEnd/>
                </a:ln>
              </p:spPr>
            </p:pic>
            <p:sp>
              <p:nvSpPr>
                <p:cNvPr id="8222" name="Rectangle 45"/>
                <p:cNvSpPr>
                  <a:spLocks noChangeArrowheads="1"/>
                </p:cNvSpPr>
                <p:nvPr/>
              </p:nvSpPr>
              <p:spPr bwMode="auto">
                <a:xfrm>
                  <a:off x="2858" y="2964"/>
                  <a:ext cx="1040" cy="957"/>
                </a:xfrm>
                <a:prstGeom prst="rect">
                  <a:avLst/>
                </a:prstGeom>
                <a:noFill/>
                <a:ln w="36513">
                  <a:solidFill>
                    <a:srgbClr val="00CCCC"/>
                  </a:solidFill>
                  <a:miter lim="800000"/>
                  <a:headEnd/>
                  <a:tailEnd/>
                </a:ln>
              </p:spPr>
              <p:txBody>
                <a:bodyPr/>
                <a:lstStyle/>
                <a:p>
                  <a:endParaRPr lang="en-US"/>
                </a:p>
              </p:txBody>
            </p:sp>
          </p:grpSp>
          <p:sp>
            <p:nvSpPr>
              <p:cNvPr id="8212" name="Rectangle 46"/>
              <p:cNvSpPr>
                <a:spLocks noChangeArrowheads="1"/>
              </p:cNvSpPr>
              <p:nvPr/>
            </p:nvSpPr>
            <p:spPr bwMode="auto">
              <a:xfrm>
                <a:off x="3915" y="2419"/>
                <a:ext cx="159" cy="152"/>
              </a:xfrm>
              <a:prstGeom prst="rect">
                <a:avLst/>
              </a:prstGeom>
              <a:noFill/>
              <a:ln w="19050">
                <a:solidFill>
                  <a:srgbClr val="00CCCC"/>
                </a:solidFill>
                <a:miter lim="800000"/>
                <a:headEnd/>
                <a:tailEnd/>
              </a:ln>
            </p:spPr>
            <p:txBody>
              <a:bodyPr/>
              <a:lstStyle/>
              <a:p>
                <a:endParaRPr lang="en-US"/>
              </a:p>
            </p:txBody>
          </p:sp>
          <p:sp>
            <p:nvSpPr>
              <p:cNvPr id="8213" name="Freeform 47"/>
              <p:cNvSpPr>
                <a:spLocks/>
              </p:cNvSpPr>
              <p:nvPr/>
            </p:nvSpPr>
            <p:spPr bwMode="auto">
              <a:xfrm>
                <a:off x="4267" y="2331"/>
                <a:ext cx="112" cy="545"/>
              </a:xfrm>
              <a:custGeom>
                <a:avLst/>
                <a:gdLst>
                  <a:gd name="T0" fmla="*/ 0 w 112"/>
                  <a:gd name="T1" fmla="*/ 0 h 545"/>
                  <a:gd name="T2" fmla="*/ 112 w 112"/>
                  <a:gd name="T3" fmla="*/ 76 h 545"/>
                  <a:gd name="T4" fmla="*/ 112 w 112"/>
                  <a:gd name="T5" fmla="*/ 475 h 545"/>
                  <a:gd name="T6" fmla="*/ 12 w 112"/>
                  <a:gd name="T7" fmla="*/ 545 h 545"/>
                  <a:gd name="T8" fmla="*/ 0 60000 65536"/>
                  <a:gd name="T9" fmla="*/ 0 60000 65536"/>
                  <a:gd name="T10" fmla="*/ 0 60000 65536"/>
                  <a:gd name="T11" fmla="*/ 0 60000 65536"/>
                  <a:gd name="T12" fmla="*/ 0 w 112"/>
                  <a:gd name="T13" fmla="*/ 0 h 545"/>
                  <a:gd name="T14" fmla="*/ 112 w 112"/>
                  <a:gd name="T15" fmla="*/ 545 h 545"/>
                </a:gdLst>
                <a:ahLst/>
                <a:cxnLst>
                  <a:cxn ang="T8">
                    <a:pos x="T0" y="T1"/>
                  </a:cxn>
                  <a:cxn ang="T9">
                    <a:pos x="T2" y="T3"/>
                  </a:cxn>
                  <a:cxn ang="T10">
                    <a:pos x="T4" y="T5"/>
                  </a:cxn>
                  <a:cxn ang="T11">
                    <a:pos x="T6" y="T7"/>
                  </a:cxn>
                </a:cxnLst>
                <a:rect l="T12" t="T13" r="T14" b="T15"/>
                <a:pathLst>
                  <a:path w="112" h="545">
                    <a:moveTo>
                      <a:pt x="0" y="0"/>
                    </a:moveTo>
                    <a:lnTo>
                      <a:pt x="112" y="76"/>
                    </a:lnTo>
                    <a:lnTo>
                      <a:pt x="112" y="475"/>
                    </a:lnTo>
                    <a:lnTo>
                      <a:pt x="12" y="545"/>
                    </a:lnTo>
                  </a:path>
                </a:pathLst>
              </a:custGeom>
              <a:noFill/>
              <a:ln w="9525">
                <a:solidFill>
                  <a:srgbClr val="000000"/>
                </a:solidFill>
                <a:round/>
                <a:headEnd/>
                <a:tailEnd/>
              </a:ln>
            </p:spPr>
            <p:txBody>
              <a:bodyPr/>
              <a:lstStyle/>
              <a:p>
                <a:endParaRPr lang="en-US"/>
              </a:p>
            </p:txBody>
          </p:sp>
          <p:sp>
            <p:nvSpPr>
              <p:cNvPr id="8214" name="Freeform 48"/>
              <p:cNvSpPr>
                <a:spLocks/>
              </p:cNvSpPr>
              <p:nvPr/>
            </p:nvSpPr>
            <p:spPr bwMode="auto">
              <a:xfrm>
                <a:off x="4273" y="2337"/>
                <a:ext cx="112" cy="539"/>
              </a:xfrm>
              <a:custGeom>
                <a:avLst/>
                <a:gdLst>
                  <a:gd name="T0" fmla="*/ 0 w 112"/>
                  <a:gd name="T1" fmla="*/ 0 h 539"/>
                  <a:gd name="T2" fmla="*/ 112 w 112"/>
                  <a:gd name="T3" fmla="*/ 70 h 539"/>
                  <a:gd name="T4" fmla="*/ 112 w 112"/>
                  <a:gd name="T5" fmla="*/ 475 h 539"/>
                  <a:gd name="T6" fmla="*/ 6 w 112"/>
                  <a:gd name="T7" fmla="*/ 539 h 539"/>
                  <a:gd name="T8" fmla="*/ 0 60000 65536"/>
                  <a:gd name="T9" fmla="*/ 0 60000 65536"/>
                  <a:gd name="T10" fmla="*/ 0 60000 65536"/>
                  <a:gd name="T11" fmla="*/ 0 60000 65536"/>
                  <a:gd name="T12" fmla="*/ 0 w 112"/>
                  <a:gd name="T13" fmla="*/ 0 h 539"/>
                  <a:gd name="T14" fmla="*/ 112 w 112"/>
                  <a:gd name="T15" fmla="*/ 539 h 539"/>
                </a:gdLst>
                <a:ahLst/>
                <a:cxnLst>
                  <a:cxn ang="T8">
                    <a:pos x="T0" y="T1"/>
                  </a:cxn>
                  <a:cxn ang="T9">
                    <a:pos x="T2" y="T3"/>
                  </a:cxn>
                  <a:cxn ang="T10">
                    <a:pos x="T4" y="T5"/>
                  </a:cxn>
                  <a:cxn ang="T11">
                    <a:pos x="T6" y="T7"/>
                  </a:cxn>
                </a:cxnLst>
                <a:rect l="T12" t="T13" r="T14" b="T15"/>
                <a:pathLst>
                  <a:path w="112" h="539">
                    <a:moveTo>
                      <a:pt x="0" y="0"/>
                    </a:moveTo>
                    <a:lnTo>
                      <a:pt x="112" y="70"/>
                    </a:lnTo>
                    <a:lnTo>
                      <a:pt x="112" y="475"/>
                    </a:lnTo>
                    <a:lnTo>
                      <a:pt x="6" y="539"/>
                    </a:lnTo>
                  </a:path>
                </a:pathLst>
              </a:custGeom>
              <a:noFill/>
              <a:ln w="9525">
                <a:solidFill>
                  <a:srgbClr val="000000"/>
                </a:solidFill>
                <a:round/>
                <a:headEnd/>
                <a:tailEnd/>
              </a:ln>
            </p:spPr>
            <p:txBody>
              <a:bodyPr/>
              <a:lstStyle/>
              <a:p>
                <a:endParaRPr lang="en-US"/>
              </a:p>
            </p:txBody>
          </p:sp>
          <p:sp>
            <p:nvSpPr>
              <p:cNvPr id="8215" name="Rectangle 49"/>
              <p:cNvSpPr>
                <a:spLocks noChangeArrowheads="1"/>
              </p:cNvSpPr>
              <p:nvPr/>
            </p:nvSpPr>
            <p:spPr bwMode="auto">
              <a:xfrm>
                <a:off x="4185" y="2466"/>
                <a:ext cx="487" cy="269"/>
              </a:xfrm>
              <a:prstGeom prst="rect">
                <a:avLst/>
              </a:prstGeom>
              <a:solidFill>
                <a:srgbClr val="FFFFFF"/>
              </a:solidFill>
              <a:ln w="9525">
                <a:noFill/>
                <a:miter lim="800000"/>
                <a:headEnd/>
                <a:tailEnd/>
              </a:ln>
            </p:spPr>
            <p:txBody>
              <a:bodyPr/>
              <a:lstStyle/>
              <a:p>
                <a:endParaRPr lang="en-US"/>
              </a:p>
            </p:txBody>
          </p:sp>
          <p:sp>
            <p:nvSpPr>
              <p:cNvPr id="8216" name="Rectangle 50"/>
              <p:cNvSpPr>
                <a:spLocks noChangeArrowheads="1"/>
              </p:cNvSpPr>
              <p:nvPr/>
            </p:nvSpPr>
            <p:spPr bwMode="auto">
              <a:xfrm>
                <a:off x="4185" y="2466"/>
                <a:ext cx="440"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fracture </a:t>
                </a:r>
                <a:endParaRPr lang="en-US" sz="2400"/>
              </a:p>
            </p:txBody>
          </p:sp>
          <p:sp>
            <p:nvSpPr>
              <p:cNvPr id="8217" name="Rectangle 51"/>
              <p:cNvSpPr>
                <a:spLocks noChangeArrowheads="1"/>
              </p:cNvSpPr>
              <p:nvPr/>
            </p:nvSpPr>
            <p:spPr bwMode="auto">
              <a:xfrm>
                <a:off x="4185" y="2601"/>
                <a:ext cx="394"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surface</a:t>
                </a:r>
                <a:endParaRPr lang="en-US" sz="2400"/>
              </a:p>
            </p:txBody>
          </p:sp>
          <p:grpSp>
            <p:nvGrpSpPr>
              <p:cNvPr id="8" name="Group 52"/>
              <p:cNvGrpSpPr>
                <a:grpSpLocks/>
              </p:cNvGrpSpPr>
              <p:nvPr/>
            </p:nvGrpSpPr>
            <p:grpSpPr bwMode="auto">
              <a:xfrm>
                <a:off x="3704" y="2554"/>
                <a:ext cx="293" cy="410"/>
                <a:chOff x="3704" y="2554"/>
                <a:chExt cx="293" cy="410"/>
              </a:xfrm>
            </p:grpSpPr>
            <p:sp>
              <p:nvSpPr>
                <p:cNvPr id="8219" name="Freeform 53"/>
                <p:cNvSpPr>
                  <a:spLocks/>
                </p:cNvSpPr>
                <p:nvPr/>
              </p:nvSpPr>
              <p:spPr bwMode="auto">
                <a:xfrm>
                  <a:off x="3915" y="2554"/>
                  <a:ext cx="82" cy="93"/>
                </a:xfrm>
                <a:custGeom>
                  <a:avLst/>
                  <a:gdLst>
                    <a:gd name="T0" fmla="*/ 82 w 82"/>
                    <a:gd name="T1" fmla="*/ 0 h 93"/>
                    <a:gd name="T2" fmla="*/ 65 w 82"/>
                    <a:gd name="T3" fmla="*/ 93 h 93"/>
                    <a:gd name="T4" fmla="*/ 47 w 82"/>
                    <a:gd name="T5" fmla="*/ 47 h 93"/>
                    <a:gd name="T6" fmla="*/ 0 w 82"/>
                    <a:gd name="T7" fmla="*/ 47 h 93"/>
                    <a:gd name="T8" fmla="*/ 82 w 82"/>
                    <a:gd name="T9" fmla="*/ 0 h 93"/>
                    <a:gd name="T10" fmla="*/ 0 60000 65536"/>
                    <a:gd name="T11" fmla="*/ 0 60000 65536"/>
                    <a:gd name="T12" fmla="*/ 0 60000 65536"/>
                    <a:gd name="T13" fmla="*/ 0 60000 65536"/>
                    <a:gd name="T14" fmla="*/ 0 60000 65536"/>
                    <a:gd name="T15" fmla="*/ 0 w 82"/>
                    <a:gd name="T16" fmla="*/ 0 h 93"/>
                    <a:gd name="T17" fmla="*/ 82 w 82"/>
                    <a:gd name="T18" fmla="*/ 93 h 93"/>
                  </a:gdLst>
                  <a:ahLst/>
                  <a:cxnLst>
                    <a:cxn ang="T10">
                      <a:pos x="T0" y="T1"/>
                    </a:cxn>
                    <a:cxn ang="T11">
                      <a:pos x="T2" y="T3"/>
                    </a:cxn>
                    <a:cxn ang="T12">
                      <a:pos x="T4" y="T5"/>
                    </a:cxn>
                    <a:cxn ang="T13">
                      <a:pos x="T6" y="T7"/>
                    </a:cxn>
                    <a:cxn ang="T14">
                      <a:pos x="T8" y="T9"/>
                    </a:cxn>
                  </a:cxnLst>
                  <a:rect l="T15" t="T16" r="T17" b="T18"/>
                  <a:pathLst>
                    <a:path w="82" h="93">
                      <a:moveTo>
                        <a:pt x="82" y="0"/>
                      </a:moveTo>
                      <a:lnTo>
                        <a:pt x="65" y="93"/>
                      </a:lnTo>
                      <a:lnTo>
                        <a:pt x="47" y="47"/>
                      </a:lnTo>
                      <a:lnTo>
                        <a:pt x="0" y="47"/>
                      </a:lnTo>
                      <a:lnTo>
                        <a:pt x="82" y="0"/>
                      </a:lnTo>
                      <a:close/>
                    </a:path>
                  </a:pathLst>
                </a:custGeom>
                <a:solidFill>
                  <a:srgbClr val="00CCCC"/>
                </a:solidFill>
                <a:ln w="9525">
                  <a:solidFill>
                    <a:srgbClr val="00CCCC"/>
                  </a:solidFill>
                  <a:round/>
                  <a:headEnd/>
                  <a:tailEnd/>
                </a:ln>
              </p:spPr>
              <p:txBody>
                <a:bodyPr/>
                <a:lstStyle/>
                <a:p>
                  <a:endParaRPr lang="en-US"/>
                </a:p>
              </p:txBody>
            </p:sp>
            <p:sp>
              <p:nvSpPr>
                <p:cNvPr id="8220" name="Line 54"/>
                <p:cNvSpPr>
                  <a:spLocks noChangeShapeType="1"/>
                </p:cNvSpPr>
                <p:nvPr/>
              </p:nvSpPr>
              <p:spPr bwMode="auto">
                <a:xfrm flipV="1">
                  <a:off x="3704" y="2601"/>
                  <a:ext cx="258" cy="363"/>
                </a:xfrm>
                <a:prstGeom prst="line">
                  <a:avLst/>
                </a:prstGeom>
                <a:noFill/>
                <a:ln w="36513">
                  <a:solidFill>
                    <a:srgbClr val="00CCCC"/>
                  </a:solidFill>
                  <a:round/>
                  <a:headEnd/>
                  <a:tailEnd/>
                </a:ln>
              </p:spPr>
              <p:txBody>
                <a:bodyPr/>
                <a:lstStyle/>
                <a:p>
                  <a:endParaRPr lang="en-US"/>
                </a:p>
              </p:txBody>
            </p:sp>
          </p:grpSp>
        </p:grpSp>
        <p:sp>
          <p:nvSpPr>
            <p:cNvPr id="8207" name="Rectangle 55"/>
            <p:cNvSpPr>
              <a:spLocks noChangeArrowheads="1"/>
            </p:cNvSpPr>
            <p:nvPr/>
          </p:nvSpPr>
          <p:spPr bwMode="auto">
            <a:xfrm>
              <a:off x="3984" y="2888"/>
              <a:ext cx="1584" cy="1150"/>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From F.L. Matthews and R.L. Rawlings, </a:t>
              </a:r>
              <a:r>
                <a:rPr lang="en-US" sz="1200" i="1">
                  <a:solidFill>
                    <a:srgbClr val="000000"/>
                  </a:solidFill>
                </a:rPr>
                <a:t>Composite Materials;  Engineering and Science</a:t>
              </a:r>
              <a:r>
                <a:rPr lang="en-US" sz="1200">
                  <a:solidFill>
                    <a:srgbClr val="000000"/>
                  </a:solidFill>
                </a:rPr>
                <a:t>, Reprint ed., CRC Press, Boca Raton, FL, 2000. (a) Fig. 4.22, p. 145 (photo by J. Davies); (b) Fig. 11.20,  p. 349 (micrograph by H.S. Kim, P.S. Rodgers, and R.D. Rawlings).  Used with permission of CRC</a:t>
              </a:r>
            </a:p>
            <a:p>
              <a:pPr eaLnBrk="0" hangingPunct="0"/>
              <a:r>
                <a:rPr lang="en-US" sz="1200">
                  <a:solidFill>
                    <a:srgbClr val="000000"/>
                  </a:solidFill>
                </a:rPr>
                <a:t>Press, Boca Raton, FL.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609600" y="1600200"/>
            <a:ext cx="4332288" cy="365125"/>
          </a:xfrm>
          <a:prstGeom prst="rect">
            <a:avLst/>
          </a:prstGeom>
          <a:noFill/>
          <a:ln w="9525">
            <a:noFill/>
            <a:miter lim="800000"/>
            <a:headEnd/>
            <a:tailEnd/>
          </a:ln>
        </p:spPr>
        <p:txBody>
          <a:bodyPr wrap="none" lIns="0" tIns="0" rIns="0" bIns="0">
            <a:spAutoFit/>
          </a:bodyPr>
          <a:lstStyle/>
          <a:p>
            <a:pPr eaLnBrk="0" hangingPunct="0"/>
            <a:r>
              <a:rPr lang="en-US" sz="2400"/>
              <a:t>•  </a:t>
            </a:r>
            <a:r>
              <a:rPr lang="en-US" sz="2200">
                <a:solidFill>
                  <a:schemeClr val="accent2"/>
                </a:solidFill>
              </a:rPr>
              <a:t>Discontinuous, random 2D</a:t>
            </a:r>
            <a:r>
              <a:rPr lang="en-US" sz="2200"/>
              <a:t> </a:t>
            </a:r>
            <a:r>
              <a:rPr lang="en-US" sz="2200">
                <a:solidFill>
                  <a:srgbClr val="0066CC"/>
                </a:solidFill>
              </a:rPr>
              <a:t>fibers</a:t>
            </a:r>
            <a:endParaRPr lang="en-US" sz="2400">
              <a:solidFill>
                <a:srgbClr val="0066CC"/>
              </a:solidFill>
            </a:endParaRPr>
          </a:p>
        </p:txBody>
      </p:sp>
      <p:sp>
        <p:nvSpPr>
          <p:cNvPr id="9220" name="Rectangle 3"/>
          <p:cNvSpPr>
            <a:spLocks noChangeArrowheads="1"/>
          </p:cNvSpPr>
          <p:nvPr/>
        </p:nvSpPr>
        <p:spPr bwMode="auto">
          <a:xfrm>
            <a:off x="609600" y="1905000"/>
            <a:ext cx="3590925" cy="1889125"/>
          </a:xfrm>
          <a:prstGeom prst="rect">
            <a:avLst/>
          </a:prstGeom>
          <a:noFill/>
          <a:ln w="9525">
            <a:noFill/>
            <a:miter lim="800000"/>
            <a:headEnd/>
            <a:tailEnd/>
          </a:ln>
        </p:spPr>
        <p:txBody>
          <a:bodyPr wrap="none" lIns="0" tIns="0" rIns="0" bIns="0">
            <a:spAutoFit/>
          </a:bodyPr>
          <a:lstStyle/>
          <a:p>
            <a:pPr eaLnBrk="0" hangingPunct="0"/>
            <a:r>
              <a:rPr lang="en-US" sz="2400"/>
              <a:t>•  </a:t>
            </a:r>
            <a:r>
              <a:rPr lang="en-US" sz="2200"/>
              <a:t>Example:</a:t>
            </a:r>
            <a:r>
              <a:rPr lang="en-US" sz="2000"/>
              <a:t>  Carbon-Carbon</a:t>
            </a:r>
          </a:p>
          <a:p>
            <a:pPr eaLnBrk="0" hangingPunct="0"/>
            <a:r>
              <a:rPr lang="en-US" sz="2000"/>
              <a:t>    -- process:  fiber/pitch, then</a:t>
            </a:r>
          </a:p>
          <a:p>
            <a:pPr eaLnBrk="0" hangingPunct="0"/>
            <a:r>
              <a:rPr lang="en-US" sz="2000"/>
              <a:t>        burn out at up to 2500</a:t>
            </a:r>
            <a:r>
              <a:rPr lang="en-US" sz="2000">
                <a:cs typeface="Arial" charset="0"/>
              </a:rPr>
              <a:t>º</a:t>
            </a:r>
            <a:r>
              <a:rPr lang="en-US" sz="2000"/>
              <a:t>C.</a:t>
            </a:r>
          </a:p>
          <a:p>
            <a:pPr eaLnBrk="0" hangingPunct="0"/>
            <a:r>
              <a:rPr lang="en-US" sz="2000"/>
              <a:t>    -- uses:  disk brakes, gas </a:t>
            </a:r>
          </a:p>
          <a:p>
            <a:pPr eaLnBrk="0" hangingPunct="0"/>
            <a:r>
              <a:rPr lang="en-US" sz="2000"/>
              <a:t>        turbine exhaust flaps, nose</a:t>
            </a:r>
          </a:p>
          <a:p>
            <a:pPr eaLnBrk="0" hangingPunct="0"/>
            <a:r>
              <a:rPr lang="en-US" sz="2000"/>
              <a:t>        cones.</a:t>
            </a:r>
            <a:endParaRPr lang="en-US" sz="2400"/>
          </a:p>
        </p:txBody>
      </p:sp>
      <p:sp>
        <p:nvSpPr>
          <p:cNvPr id="9221" name="Rectangle 4"/>
          <p:cNvSpPr>
            <a:spLocks noChangeArrowheads="1"/>
          </p:cNvSpPr>
          <p:nvPr/>
        </p:nvSpPr>
        <p:spPr bwMode="auto">
          <a:xfrm>
            <a:off x="533400" y="3886200"/>
            <a:ext cx="3579813" cy="974725"/>
          </a:xfrm>
          <a:prstGeom prst="rect">
            <a:avLst/>
          </a:prstGeom>
          <a:noFill/>
          <a:ln w="9525">
            <a:noFill/>
            <a:miter lim="800000"/>
            <a:headEnd/>
            <a:tailEnd/>
          </a:ln>
        </p:spPr>
        <p:txBody>
          <a:bodyPr wrap="none" lIns="0" tIns="0" rIns="0" bIns="0">
            <a:spAutoFit/>
          </a:bodyPr>
          <a:lstStyle/>
          <a:p>
            <a:pPr eaLnBrk="0" hangingPunct="0"/>
            <a:r>
              <a:rPr lang="en-US" sz="2400"/>
              <a:t>•  </a:t>
            </a:r>
            <a:r>
              <a:rPr lang="en-US" sz="2200"/>
              <a:t>Other variations:</a:t>
            </a:r>
          </a:p>
          <a:p>
            <a:pPr eaLnBrk="0" hangingPunct="0"/>
            <a:r>
              <a:rPr lang="en-US" sz="2000"/>
              <a:t>     -- </a:t>
            </a:r>
            <a:r>
              <a:rPr lang="en-US" sz="2000">
                <a:solidFill>
                  <a:schemeClr val="accent2"/>
                </a:solidFill>
              </a:rPr>
              <a:t>Discontinuous, random 3D</a:t>
            </a:r>
            <a:endParaRPr lang="en-US" sz="2000"/>
          </a:p>
          <a:p>
            <a:pPr eaLnBrk="0" hangingPunct="0"/>
            <a:r>
              <a:rPr lang="en-US" sz="2000"/>
              <a:t>     -- </a:t>
            </a:r>
            <a:r>
              <a:rPr lang="en-US" sz="2000">
                <a:solidFill>
                  <a:schemeClr val="accent2"/>
                </a:solidFill>
              </a:rPr>
              <a:t>Discontinuous, 1D</a:t>
            </a:r>
            <a:endParaRPr lang="en-US" sz="2400"/>
          </a:p>
        </p:txBody>
      </p:sp>
      <p:sp>
        <p:nvSpPr>
          <p:cNvPr id="9222" name="Rectangle 6"/>
          <p:cNvSpPr>
            <a:spLocks noGrp="1" noChangeArrowheads="1"/>
          </p:cNvSpPr>
          <p:nvPr>
            <p:ph type="title" idx="4294967295"/>
          </p:nvPr>
        </p:nvSpPr>
        <p:spPr>
          <a:xfrm>
            <a:off x="457200" y="274638"/>
            <a:ext cx="8229600" cy="258762"/>
          </a:xfrm>
        </p:spPr>
        <p:txBody>
          <a:bodyPr>
            <a:normAutofit fontScale="90000"/>
          </a:bodyPr>
          <a:lstStyle/>
          <a:p>
            <a:pPr eaLnBrk="1" hangingPunct="1"/>
            <a:r>
              <a:rPr lang="en-US" sz="3200" smtClean="0"/>
              <a:t>Composite Survey: Fiber</a:t>
            </a:r>
          </a:p>
        </p:txBody>
      </p:sp>
      <p:grpSp>
        <p:nvGrpSpPr>
          <p:cNvPr id="2" name="Group 7"/>
          <p:cNvGrpSpPr>
            <a:grpSpLocks/>
          </p:cNvGrpSpPr>
          <p:nvPr/>
        </p:nvGrpSpPr>
        <p:grpSpPr bwMode="auto">
          <a:xfrm>
            <a:off x="914400" y="882650"/>
            <a:ext cx="7310438" cy="741363"/>
            <a:chOff x="576" y="592"/>
            <a:chExt cx="4605" cy="467"/>
          </a:xfrm>
        </p:grpSpPr>
        <p:sp>
          <p:nvSpPr>
            <p:cNvPr id="9257" name="Rectangle 8"/>
            <p:cNvSpPr>
              <a:spLocks noChangeArrowheads="1"/>
            </p:cNvSpPr>
            <p:nvPr/>
          </p:nvSpPr>
          <p:spPr bwMode="auto">
            <a:xfrm>
              <a:off x="2304" y="819"/>
              <a:ext cx="1680" cy="240"/>
            </a:xfrm>
            <a:prstGeom prst="rect">
              <a:avLst/>
            </a:prstGeom>
            <a:solidFill>
              <a:srgbClr val="CCECFF"/>
            </a:solidFill>
            <a:ln w="9525">
              <a:noFill/>
              <a:miter lim="800000"/>
              <a:headEnd/>
              <a:tailEnd/>
            </a:ln>
          </p:spPr>
          <p:txBody>
            <a:bodyPr wrap="none" anchor="ctr"/>
            <a:lstStyle/>
            <a:p>
              <a:endParaRPr lang="en-US"/>
            </a:p>
          </p:txBody>
        </p:sp>
        <p:grpSp>
          <p:nvGrpSpPr>
            <p:cNvPr id="3" name="Group 9"/>
            <p:cNvGrpSpPr>
              <a:grpSpLocks/>
            </p:cNvGrpSpPr>
            <p:nvPr/>
          </p:nvGrpSpPr>
          <p:grpSpPr bwMode="auto">
            <a:xfrm>
              <a:off x="576" y="592"/>
              <a:ext cx="4605" cy="443"/>
              <a:chOff x="576" y="592"/>
              <a:chExt cx="4605" cy="443"/>
            </a:xfrm>
          </p:grpSpPr>
          <p:sp>
            <p:nvSpPr>
              <p:cNvPr id="9259" name="Rectangle 10"/>
              <p:cNvSpPr>
                <a:spLocks noChangeArrowheads="1"/>
              </p:cNvSpPr>
              <p:nvPr/>
            </p:nvSpPr>
            <p:spPr bwMode="auto">
              <a:xfrm>
                <a:off x="576" y="816"/>
                <a:ext cx="1680" cy="211"/>
              </a:xfrm>
              <a:prstGeom prst="rect">
                <a:avLst/>
              </a:prstGeom>
              <a:noFill/>
              <a:ln w="9525">
                <a:noFill/>
                <a:miter lim="800000"/>
                <a:headEnd/>
                <a:tailEnd/>
              </a:ln>
            </p:spPr>
            <p:txBody>
              <a:bodyPr lIns="0" tIns="0" rIns="0" bIns="0">
                <a:spAutoFit/>
              </a:bodyPr>
              <a:lstStyle/>
              <a:p>
                <a:pPr algn="ctr" eaLnBrk="0" hangingPunct="0"/>
                <a:r>
                  <a:rPr lang="en-US" sz="2200">
                    <a:solidFill>
                      <a:srgbClr val="BBBBBB"/>
                    </a:solidFill>
                  </a:rPr>
                  <a:t>Particle-reinforced</a:t>
                </a:r>
              </a:p>
            </p:txBody>
          </p:sp>
          <p:sp>
            <p:nvSpPr>
              <p:cNvPr id="9260" name="Line 11"/>
              <p:cNvSpPr>
                <a:spLocks noChangeShapeType="1"/>
              </p:cNvSpPr>
              <p:nvPr/>
            </p:nvSpPr>
            <p:spPr bwMode="auto">
              <a:xfrm flipV="1">
                <a:off x="3088" y="592"/>
                <a:ext cx="1" cy="200"/>
              </a:xfrm>
              <a:prstGeom prst="line">
                <a:avLst/>
              </a:prstGeom>
              <a:noFill/>
              <a:ln w="50800">
                <a:solidFill>
                  <a:srgbClr val="000000"/>
                </a:solidFill>
                <a:round/>
                <a:headEnd/>
                <a:tailEnd/>
              </a:ln>
            </p:spPr>
            <p:txBody>
              <a:bodyPr/>
              <a:lstStyle/>
              <a:p>
                <a:endParaRPr lang="en-US"/>
              </a:p>
            </p:txBody>
          </p:sp>
          <p:sp>
            <p:nvSpPr>
              <p:cNvPr id="9261" name="Line 12"/>
              <p:cNvSpPr>
                <a:spLocks noChangeShapeType="1"/>
              </p:cNvSpPr>
              <p:nvPr/>
            </p:nvSpPr>
            <p:spPr bwMode="auto">
              <a:xfrm>
                <a:off x="1350" y="632"/>
                <a:ext cx="3480" cy="1"/>
              </a:xfrm>
              <a:prstGeom prst="line">
                <a:avLst/>
              </a:prstGeom>
              <a:noFill/>
              <a:ln w="50800">
                <a:solidFill>
                  <a:srgbClr val="000000"/>
                </a:solidFill>
                <a:round/>
                <a:headEnd/>
                <a:tailEnd/>
              </a:ln>
            </p:spPr>
            <p:txBody>
              <a:bodyPr/>
              <a:lstStyle/>
              <a:p>
                <a:endParaRPr lang="en-US"/>
              </a:p>
            </p:txBody>
          </p:sp>
          <p:sp>
            <p:nvSpPr>
              <p:cNvPr id="9262" name="Line 13"/>
              <p:cNvSpPr>
                <a:spLocks noChangeShapeType="1"/>
              </p:cNvSpPr>
              <p:nvPr/>
            </p:nvSpPr>
            <p:spPr bwMode="auto">
              <a:xfrm flipV="1">
                <a:off x="1368" y="632"/>
                <a:ext cx="1" cy="168"/>
              </a:xfrm>
              <a:prstGeom prst="line">
                <a:avLst/>
              </a:prstGeom>
              <a:noFill/>
              <a:ln w="50800">
                <a:solidFill>
                  <a:srgbClr val="000000"/>
                </a:solidFill>
                <a:round/>
                <a:headEnd/>
                <a:tailEnd/>
              </a:ln>
            </p:spPr>
            <p:txBody>
              <a:bodyPr/>
              <a:lstStyle/>
              <a:p>
                <a:endParaRPr lang="en-US"/>
              </a:p>
            </p:txBody>
          </p:sp>
          <p:sp>
            <p:nvSpPr>
              <p:cNvPr id="9263" name="Line 14"/>
              <p:cNvSpPr>
                <a:spLocks noChangeShapeType="1"/>
              </p:cNvSpPr>
              <p:nvPr/>
            </p:nvSpPr>
            <p:spPr bwMode="auto">
              <a:xfrm flipV="1">
                <a:off x="4814" y="632"/>
                <a:ext cx="1" cy="176"/>
              </a:xfrm>
              <a:prstGeom prst="line">
                <a:avLst/>
              </a:prstGeom>
              <a:noFill/>
              <a:ln w="50800">
                <a:solidFill>
                  <a:srgbClr val="000000"/>
                </a:solidFill>
                <a:round/>
                <a:headEnd/>
                <a:tailEnd/>
              </a:ln>
            </p:spPr>
            <p:txBody>
              <a:bodyPr/>
              <a:lstStyle/>
              <a:p>
                <a:endParaRPr lang="en-US"/>
              </a:p>
            </p:txBody>
          </p:sp>
          <p:sp>
            <p:nvSpPr>
              <p:cNvPr id="9264" name="Rectangle 15"/>
              <p:cNvSpPr>
                <a:spLocks noChangeArrowheads="1"/>
              </p:cNvSpPr>
              <p:nvPr/>
            </p:nvSpPr>
            <p:spPr bwMode="auto">
              <a:xfrm>
                <a:off x="2520" y="824"/>
                <a:ext cx="1242" cy="211"/>
              </a:xfrm>
              <a:prstGeom prst="rect">
                <a:avLst/>
              </a:prstGeom>
              <a:noFill/>
              <a:ln w="9525">
                <a:noFill/>
                <a:miter lim="800000"/>
                <a:headEnd/>
                <a:tailEnd/>
              </a:ln>
            </p:spPr>
            <p:txBody>
              <a:bodyPr wrap="none" lIns="0" tIns="0" rIns="0" bIns="0">
                <a:spAutoFit/>
              </a:bodyPr>
              <a:lstStyle/>
              <a:p>
                <a:pPr eaLnBrk="0" hangingPunct="0"/>
                <a:r>
                  <a:rPr lang="en-US" sz="2200"/>
                  <a:t>Fiber-reinforced</a:t>
                </a:r>
                <a:endParaRPr lang="en-US" sz="2400"/>
              </a:p>
            </p:txBody>
          </p:sp>
          <p:sp>
            <p:nvSpPr>
              <p:cNvPr id="9265" name="Rectangle 16"/>
              <p:cNvSpPr>
                <a:spLocks noChangeArrowheads="1"/>
              </p:cNvSpPr>
              <p:nvPr/>
            </p:nvSpPr>
            <p:spPr bwMode="auto">
              <a:xfrm>
                <a:off x="4428" y="824"/>
                <a:ext cx="753" cy="211"/>
              </a:xfrm>
              <a:prstGeom prst="rect">
                <a:avLst/>
              </a:prstGeom>
              <a:noFill/>
              <a:ln w="9525">
                <a:noFill/>
                <a:miter lim="800000"/>
                <a:headEnd/>
                <a:tailEnd/>
              </a:ln>
            </p:spPr>
            <p:txBody>
              <a:bodyPr wrap="none" lIns="0" tIns="0" rIns="0" bIns="0">
                <a:spAutoFit/>
              </a:bodyPr>
              <a:lstStyle/>
              <a:p>
                <a:pPr eaLnBrk="0" hangingPunct="0"/>
                <a:r>
                  <a:rPr lang="en-US" sz="2200">
                    <a:solidFill>
                      <a:srgbClr val="BBBBBB"/>
                    </a:solidFill>
                  </a:rPr>
                  <a:t>Structural</a:t>
                </a:r>
                <a:endParaRPr lang="en-US" sz="2400"/>
              </a:p>
            </p:txBody>
          </p:sp>
        </p:grpSp>
      </p:grpSp>
      <p:pic>
        <p:nvPicPr>
          <p:cNvPr id="9224" name="Picture 17"/>
          <p:cNvPicPr>
            <a:picLocks noChangeAspect="1" noChangeArrowheads="1"/>
          </p:cNvPicPr>
          <p:nvPr/>
        </p:nvPicPr>
        <p:blipFill>
          <a:blip r:embed="rId4"/>
          <a:srcRect/>
          <a:stretch>
            <a:fillRect/>
          </a:stretch>
        </p:blipFill>
        <p:spPr bwMode="auto">
          <a:xfrm>
            <a:off x="4635500" y="4089400"/>
            <a:ext cx="2654300" cy="1054100"/>
          </a:xfrm>
          <a:prstGeom prst="rect">
            <a:avLst/>
          </a:prstGeom>
          <a:noFill/>
          <a:ln w="9525">
            <a:noFill/>
            <a:miter lim="800000"/>
            <a:headEnd/>
            <a:tailEnd/>
          </a:ln>
        </p:spPr>
      </p:pic>
      <p:grpSp>
        <p:nvGrpSpPr>
          <p:cNvPr id="4" name="Group 18"/>
          <p:cNvGrpSpPr>
            <a:grpSpLocks/>
          </p:cNvGrpSpPr>
          <p:nvPr/>
        </p:nvGrpSpPr>
        <p:grpSpPr bwMode="auto">
          <a:xfrm>
            <a:off x="4419600" y="2082800"/>
            <a:ext cx="3927475" cy="2552700"/>
            <a:chOff x="2784" y="1312"/>
            <a:chExt cx="2474" cy="1608"/>
          </a:xfrm>
        </p:grpSpPr>
        <p:graphicFrame>
          <p:nvGraphicFramePr>
            <p:cNvPr id="9218" name="Object 19"/>
            <p:cNvGraphicFramePr>
              <a:graphicFrameLocks noChangeAspect="1"/>
            </p:cNvGraphicFramePr>
            <p:nvPr/>
          </p:nvGraphicFramePr>
          <p:xfrm>
            <a:off x="3170" y="1325"/>
            <a:ext cx="1171" cy="851"/>
          </p:xfrm>
          <a:graphic>
            <a:graphicData uri="http://schemas.openxmlformats.org/presentationml/2006/ole">
              <mc:AlternateContent xmlns:mc="http://schemas.openxmlformats.org/markup-compatibility/2006">
                <mc:Choice xmlns:v="urn:schemas-microsoft-com:vml" Requires="v">
                  <p:oleObj spid="_x0000_s22531" name="Image" r:id="rId5" imgW="2463492" imgH="1790476" progId="">
                    <p:embed/>
                  </p:oleObj>
                </mc:Choice>
                <mc:Fallback>
                  <p:oleObj name="Image" r:id="rId5" imgW="2463492" imgH="1790476" progId="">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 y="1325"/>
                          <a:ext cx="1171" cy="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8" name="Rectangle 20"/>
            <p:cNvSpPr>
              <a:spLocks noChangeArrowheads="1"/>
            </p:cNvSpPr>
            <p:nvPr/>
          </p:nvSpPr>
          <p:spPr bwMode="auto">
            <a:xfrm>
              <a:off x="2784" y="1776"/>
              <a:ext cx="288" cy="212"/>
            </a:xfrm>
            <a:prstGeom prst="rect">
              <a:avLst/>
            </a:prstGeom>
            <a:solidFill>
              <a:schemeClr val="bg1"/>
            </a:solidFill>
            <a:ln w="9525">
              <a:noFill/>
              <a:miter lim="800000"/>
              <a:headEnd/>
              <a:tailEnd/>
            </a:ln>
          </p:spPr>
          <p:txBody>
            <a:bodyPr>
              <a:spAutoFit/>
            </a:bodyPr>
            <a:lstStyle/>
            <a:p>
              <a:pPr eaLnBrk="0" hangingPunct="0"/>
              <a:r>
                <a:rPr lang="en-US" sz="1600"/>
                <a:t>(b)</a:t>
              </a:r>
            </a:p>
          </p:txBody>
        </p:sp>
        <p:sp>
          <p:nvSpPr>
            <p:cNvPr id="9229" name="Rectangle 21"/>
            <p:cNvSpPr>
              <a:spLocks noChangeArrowheads="1"/>
            </p:cNvSpPr>
            <p:nvPr/>
          </p:nvSpPr>
          <p:spPr bwMode="auto">
            <a:xfrm>
              <a:off x="4682" y="2518"/>
              <a:ext cx="57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fibers lie </a:t>
              </a:r>
              <a:endParaRPr lang="en-US" sz="2400"/>
            </a:p>
          </p:txBody>
        </p:sp>
        <p:sp>
          <p:nvSpPr>
            <p:cNvPr id="9230" name="Rectangle 22"/>
            <p:cNvSpPr>
              <a:spLocks noChangeArrowheads="1"/>
            </p:cNvSpPr>
            <p:nvPr/>
          </p:nvSpPr>
          <p:spPr bwMode="auto">
            <a:xfrm>
              <a:off x="4682" y="2686"/>
              <a:ext cx="504"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in plane</a:t>
              </a:r>
              <a:endParaRPr lang="en-US" sz="2400"/>
            </a:p>
          </p:txBody>
        </p:sp>
        <p:sp>
          <p:nvSpPr>
            <p:cNvPr id="9231" name="Freeform 23"/>
            <p:cNvSpPr>
              <a:spLocks/>
            </p:cNvSpPr>
            <p:nvPr/>
          </p:nvSpPr>
          <p:spPr bwMode="auto">
            <a:xfrm>
              <a:off x="3136" y="2656"/>
              <a:ext cx="1424" cy="192"/>
            </a:xfrm>
            <a:custGeom>
              <a:avLst/>
              <a:gdLst>
                <a:gd name="T0" fmla="*/ 0 w 1424"/>
                <a:gd name="T1" fmla="*/ 0 h 192"/>
                <a:gd name="T2" fmla="*/ 232 w 1424"/>
                <a:gd name="T3" fmla="*/ 192 h 192"/>
                <a:gd name="T4" fmla="*/ 1424 w 1424"/>
                <a:gd name="T5" fmla="*/ 192 h 192"/>
                <a:gd name="T6" fmla="*/ 1208 w 1424"/>
                <a:gd name="T7" fmla="*/ 0 h 192"/>
                <a:gd name="T8" fmla="*/ 0 w 1424"/>
                <a:gd name="T9" fmla="*/ 0 h 192"/>
                <a:gd name="T10" fmla="*/ 0 60000 65536"/>
                <a:gd name="T11" fmla="*/ 0 60000 65536"/>
                <a:gd name="T12" fmla="*/ 0 60000 65536"/>
                <a:gd name="T13" fmla="*/ 0 60000 65536"/>
                <a:gd name="T14" fmla="*/ 0 60000 65536"/>
                <a:gd name="T15" fmla="*/ 0 w 1424"/>
                <a:gd name="T16" fmla="*/ 0 h 192"/>
                <a:gd name="T17" fmla="*/ 1424 w 1424"/>
                <a:gd name="T18" fmla="*/ 192 h 192"/>
              </a:gdLst>
              <a:ahLst/>
              <a:cxnLst>
                <a:cxn ang="T10">
                  <a:pos x="T0" y="T1"/>
                </a:cxn>
                <a:cxn ang="T11">
                  <a:pos x="T2" y="T3"/>
                </a:cxn>
                <a:cxn ang="T12">
                  <a:pos x="T4" y="T5"/>
                </a:cxn>
                <a:cxn ang="T13">
                  <a:pos x="T6" y="T7"/>
                </a:cxn>
                <a:cxn ang="T14">
                  <a:pos x="T8" y="T9"/>
                </a:cxn>
              </a:cxnLst>
              <a:rect l="T15" t="T16" r="T17" b="T18"/>
              <a:pathLst>
                <a:path w="1424" h="192">
                  <a:moveTo>
                    <a:pt x="0" y="0"/>
                  </a:moveTo>
                  <a:lnTo>
                    <a:pt x="232" y="192"/>
                  </a:lnTo>
                  <a:lnTo>
                    <a:pt x="1424" y="192"/>
                  </a:lnTo>
                  <a:lnTo>
                    <a:pt x="1208" y="0"/>
                  </a:lnTo>
                  <a:lnTo>
                    <a:pt x="0" y="0"/>
                  </a:lnTo>
                  <a:close/>
                </a:path>
              </a:pathLst>
            </a:custGeom>
            <a:noFill/>
            <a:ln w="25400">
              <a:solidFill>
                <a:srgbClr val="00CCCC"/>
              </a:solidFill>
              <a:round/>
              <a:headEnd/>
              <a:tailEnd/>
            </a:ln>
          </p:spPr>
          <p:txBody>
            <a:bodyPr/>
            <a:lstStyle/>
            <a:p>
              <a:endParaRPr lang="en-US"/>
            </a:p>
          </p:txBody>
        </p:sp>
        <p:sp>
          <p:nvSpPr>
            <p:cNvPr id="9232" name="Freeform 24"/>
            <p:cNvSpPr>
              <a:spLocks/>
            </p:cNvSpPr>
            <p:nvPr/>
          </p:nvSpPr>
          <p:spPr bwMode="auto">
            <a:xfrm>
              <a:off x="3144" y="2664"/>
              <a:ext cx="1424" cy="192"/>
            </a:xfrm>
            <a:custGeom>
              <a:avLst/>
              <a:gdLst>
                <a:gd name="T0" fmla="*/ 0 w 1424"/>
                <a:gd name="T1" fmla="*/ 0 h 192"/>
                <a:gd name="T2" fmla="*/ 232 w 1424"/>
                <a:gd name="T3" fmla="*/ 192 h 192"/>
                <a:gd name="T4" fmla="*/ 1424 w 1424"/>
                <a:gd name="T5" fmla="*/ 192 h 192"/>
                <a:gd name="T6" fmla="*/ 1208 w 1424"/>
                <a:gd name="T7" fmla="*/ 0 h 192"/>
                <a:gd name="T8" fmla="*/ 8 w 1424"/>
                <a:gd name="T9" fmla="*/ 0 h 192"/>
                <a:gd name="T10" fmla="*/ 0 60000 65536"/>
                <a:gd name="T11" fmla="*/ 0 60000 65536"/>
                <a:gd name="T12" fmla="*/ 0 60000 65536"/>
                <a:gd name="T13" fmla="*/ 0 60000 65536"/>
                <a:gd name="T14" fmla="*/ 0 60000 65536"/>
                <a:gd name="T15" fmla="*/ 0 w 1424"/>
                <a:gd name="T16" fmla="*/ 0 h 192"/>
                <a:gd name="T17" fmla="*/ 1424 w 1424"/>
                <a:gd name="T18" fmla="*/ 192 h 192"/>
              </a:gdLst>
              <a:ahLst/>
              <a:cxnLst>
                <a:cxn ang="T10">
                  <a:pos x="T0" y="T1"/>
                </a:cxn>
                <a:cxn ang="T11">
                  <a:pos x="T2" y="T3"/>
                </a:cxn>
                <a:cxn ang="T12">
                  <a:pos x="T4" y="T5"/>
                </a:cxn>
                <a:cxn ang="T13">
                  <a:pos x="T6" y="T7"/>
                </a:cxn>
                <a:cxn ang="T14">
                  <a:pos x="T8" y="T9"/>
                </a:cxn>
              </a:cxnLst>
              <a:rect l="T15" t="T16" r="T17" b="T18"/>
              <a:pathLst>
                <a:path w="1424" h="192">
                  <a:moveTo>
                    <a:pt x="0" y="0"/>
                  </a:moveTo>
                  <a:lnTo>
                    <a:pt x="232" y="192"/>
                  </a:lnTo>
                  <a:lnTo>
                    <a:pt x="1424" y="192"/>
                  </a:lnTo>
                  <a:lnTo>
                    <a:pt x="1208" y="0"/>
                  </a:lnTo>
                  <a:lnTo>
                    <a:pt x="8" y="0"/>
                  </a:lnTo>
                </a:path>
              </a:pathLst>
            </a:custGeom>
            <a:noFill/>
            <a:ln w="25400">
              <a:solidFill>
                <a:srgbClr val="00CCCC"/>
              </a:solidFill>
              <a:round/>
              <a:headEnd/>
              <a:tailEnd/>
            </a:ln>
          </p:spPr>
          <p:txBody>
            <a:bodyPr/>
            <a:lstStyle/>
            <a:p>
              <a:endParaRPr lang="en-US"/>
            </a:p>
          </p:txBody>
        </p:sp>
        <p:grpSp>
          <p:nvGrpSpPr>
            <p:cNvPr id="5" name="Group 25"/>
            <p:cNvGrpSpPr>
              <a:grpSpLocks/>
            </p:cNvGrpSpPr>
            <p:nvPr/>
          </p:nvGrpSpPr>
          <p:grpSpPr bwMode="auto">
            <a:xfrm rot="1594216">
              <a:off x="4230" y="2550"/>
              <a:ext cx="392" cy="288"/>
              <a:chOff x="3984" y="2440"/>
              <a:chExt cx="392" cy="288"/>
            </a:xfrm>
          </p:grpSpPr>
          <p:sp>
            <p:nvSpPr>
              <p:cNvPr id="9255" name="Freeform 26"/>
              <p:cNvSpPr>
                <a:spLocks/>
              </p:cNvSpPr>
              <p:nvPr/>
            </p:nvSpPr>
            <p:spPr bwMode="auto">
              <a:xfrm>
                <a:off x="3984" y="2632"/>
                <a:ext cx="112" cy="96"/>
              </a:xfrm>
              <a:custGeom>
                <a:avLst/>
                <a:gdLst>
                  <a:gd name="T0" fmla="*/ 0 w 112"/>
                  <a:gd name="T1" fmla="*/ 96 h 96"/>
                  <a:gd name="T2" fmla="*/ 56 w 112"/>
                  <a:gd name="T3" fmla="*/ 0 h 96"/>
                  <a:gd name="T4" fmla="*/ 56 w 112"/>
                  <a:gd name="T5" fmla="*/ 56 h 96"/>
                  <a:gd name="T6" fmla="*/ 112 w 112"/>
                  <a:gd name="T7" fmla="*/ 72 h 96"/>
                  <a:gd name="T8" fmla="*/ 0 w 112"/>
                  <a:gd name="T9" fmla="*/ 96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96"/>
                    </a:moveTo>
                    <a:lnTo>
                      <a:pt x="56" y="0"/>
                    </a:lnTo>
                    <a:lnTo>
                      <a:pt x="56" y="56"/>
                    </a:lnTo>
                    <a:lnTo>
                      <a:pt x="112" y="72"/>
                    </a:lnTo>
                    <a:lnTo>
                      <a:pt x="0" y="96"/>
                    </a:lnTo>
                    <a:close/>
                  </a:path>
                </a:pathLst>
              </a:custGeom>
              <a:solidFill>
                <a:srgbClr val="000000"/>
              </a:solidFill>
              <a:ln w="12700">
                <a:solidFill>
                  <a:srgbClr val="000000"/>
                </a:solidFill>
                <a:round/>
                <a:headEnd/>
                <a:tailEnd/>
              </a:ln>
            </p:spPr>
            <p:txBody>
              <a:bodyPr/>
              <a:lstStyle/>
              <a:p>
                <a:endParaRPr lang="en-US"/>
              </a:p>
            </p:txBody>
          </p:sp>
          <p:sp>
            <p:nvSpPr>
              <p:cNvPr id="9256" name="Line 27"/>
              <p:cNvSpPr>
                <a:spLocks noChangeShapeType="1"/>
              </p:cNvSpPr>
              <p:nvPr/>
            </p:nvSpPr>
            <p:spPr bwMode="auto">
              <a:xfrm flipV="1">
                <a:off x="4040" y="2440"/>
                <a:ext cx="336" cy="248"/>
              </a:xfrm>
              <a:prstGeom prst="line">
                <a:avLst/>
              </a:prstGeom>
              <a:noFill/>
              <a:ln w="25400">
                <a:solidFill>
                  <a:srgbClr val="000000"/>
                </a:solidFill>
                <a:round/>
                <a:headEnd/>
                <a:tailEnd/>
              </a:ln>
            </p:spPr>
            <p:txBody>
              <a:bodyPr/>
              <a:lstStyle/>
              <a:p>
                <a:endParaRPr lang="en-US"/>
              </a:p>
            </p:txBody>
          </p:sp>
        </p:grpSp>
        <p:sp>
          <p:nvSpPr>
            <p:cNvPr id="9234" name="Rectangle 28"/>
            <p:cNvSpPr>
              <a:spLocks noChangeArrowheads="1"/>
            </p:cNvSpPr>
            <p:nvPr/>
          </p:nvSpPr>
          <p:spPr bwMode="auto">
            <a:xfrm>
              <a:off x="3164" y="1316"/>
              <a:ext cx="1168" cy="872"/>
            </a:xfrm>
            <a:prstGeom prst="rect">
              <a:avLst/>
            </a:prstGeom>
            <a:noFill/>
            <a:ln w="38100">
              <a:solidFill>
                <a:srgbClr val="00CCCC"/>
              </a:solidFill>
              <a:miter lim="800000"/>
              <a:headEnd/>
              <a:tailEnd/>
            </a:ln>
          </p:spPr>
          <p:txBody>
            <a:bodyPr/>
            <a:lstStyle/>
            <a:p>
              <a:endParaRPr lang="en-US"/>
            </a:p>
          </p:txBody>
        </p:sp>
        <p:sp>
          <p:nvSpPr>
            <p:cNvPr id="9235" name="Rectangle 29"/>
            <p:cNvSpPr>
              <a:spLocks noChangeArrowheads="1"/>
            </p:cNvSpPr>
            <p:nvPr/>
          </p:nvSpPr>
          <p:spPr bwMode="auto">
            <a:xfrm>
              <a:off x="3176" y="2187"/>
              <a:ext cx="1112"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view onto plane</a:t>
              </a:r>
              <a:endParaRPr lang="en-US" sz="2400"/>
            </a:p>
          </p:txBody>
        </p:sp>
        <p:sp>
          <p:nvSpPr>
            <p:cNvPr id="9236" name="Freeform 30"/>
            <p:cNvSpPr>
              <a:spLocks/>
            </p:cNvSpPr>
            <p:nvPr/>
          </p:nvSpPr>
          <p:spPr bwMode="auto">
            <a:xfrm>
              <a:off x="3360" y="2688"/>
              <a:ext cx="320" cy="96"/>
            </a:xfrm>
            <a:custGeom>
              <a:avLst/>
              <a:gdLst>
                <a:gd name="T0" fmla="*/ 0 w 320"/>
                <a:gd name="T1" fmla="*/ 0 h 96"/>
                <a:gd name="T2" fmla="*/ 112 w 320"/>
                <a:gd name="T3" fmla="*/ 96 h 96"/>
                <a:gd name="T4" fmla="*/ 320 w 320"/>
                <a:gd name="T5" fmla="*/ 96 h 96"/>
                <a:gd name="T6" fmla="*/ 200 w 320"/>
                <a:gd name="T7" fmla="*/ 0 h 96"/>
                <a:gd name="T8" fmla="*/ 0 w 320"/>
                <a:gd name="T9" fmla="*/ 0 h 96"/>
                <a:gd name="T10" fmla="*/ 0 60000 65536"/>
                <a:gd name="T11" fmla="*/ 0 60000 65536"/>
                <a:gd name="T12" fmla="*/ 0 60000 65536"/>
                <a:gd name="T13" fmla="*/ 0 60000 65536"/>
                <a:gd name="T14" fmla="*/ 0 60000 65536"/>
                <a:gd name="T15" fmla="*/ 0 w 320"/>
                <a:gd name="T16" fmla="*/ 0 h 96"/>
                <a:gd name="T17" fmla="*/ 320 w 320"/>
                <a:gd name="T18" fmla="*/ 96 h 96"/>
              </a:gdLst>
              <a:ahLst/>
              <a:cxnLst>
                <a:cxn ang="T10">
                  <a:pos x="T0" y="T1"/>
                </a:cxn>
                <a:cxn ang="T11">
                  <a:pos x="T2" y="T3"/>
                </a:cxn>
                <a:cxn ang="T12">
                  <a:pos x="T4" y="T5"/>
                </a:cxn>
                <a:cxn ang="T13">
                  <a:pos x="T6" y="T7"/>
                </a:cxn>
                <a:cxn ang="T14">
                  <a:pos x="T8" y="T9"/>
                </a:cxn>
              </a:cxnLst>
              <a:rect l="T15" t="T16" r="T17" b="T18"/>
              <a:pathLst>
                <a:path w="320" h="96">
                  <a:moveTo>
                    <a:pt x="0" y="0"/>
                  </a:moveTo>
                  <a:lnTo>
                    <a:pt x="112" y="96"/>
                  </a:lnTo>
                  <a:lnTo>
                    <a:pt x="320" y="96"/>
                  </a:lnTo>
                  <a:lnTo>
                    <a:pt x="200" y="0"/>
                  </a:lnTo>
                  <a:lnTo>
                    <a:pt x="0" y="0"/>
                  </a:lnTo>
                  <a:close/>
                </a:path>
              </a:pathLst>
            </a:custGeom>
            <a:noFill/>
            <a:ln w="25400">
              <a:solidFill>
                <a:srgbClr val="00CCCC"/>
              </a:solidFill>
              <a:round/>
              <a:headEnd/>
              <a:tailEnd/>
            </a:ln>
          </p:spPr>
          <p:txBody>
            <a:bodyPr/>
            <a:lstStyle/>
            <a:p>
              <a:endParaRPr lang="en-US"/>
            </a:p>
          </p:txBody>
        </p:sp>
        <p:sp>
          <p:nvSpPr>
            <p:cNvPr id="9237" name="Freeform 31"/>
            <p:cNvSpPr>
              <a:spLocks/>
            </p:cNvSpPr>
            <p:nvPr/>
          </p:nvSpPr>
          <p:spPr bwMode="auto">
            <a:xfrm>
              <a:off x="3368" y="2696"/>
              <a:ext cx="320" cy="104"/>
            </a:xfrm>
            <a:custGeom>
              <a:avLst/>
              <a:gdLst>
                <a:gd name="T0" fmla="*/ 0 w 320"/>
                <a:gd name="T1" fmla="*/ 0 h 104"/>
                <a:gd name="T2" fmla="*/ 112 w 320"/>
                <a:gd name="T3" fmla="*/ 104 h 104"/>
                <a:gd name="T4" fmla="*/ 320 w 320"/>
                <a:gd name="T5" fmla="*/ 104 h 104"/>
                <a:gd name="T6" fmla="*/ 200 w 320"/>
                <a:gd name="T7" fmla="*/ 0 h 104"/>
                <a:gd name="T8" fmla="*/ 8 w 320"/>
                <a:gd name="T9" fmla="*/ 0 h 104"/>
                <a:gd name="T10" fmla="*/ 0 60000 65536"/>
                <a:gd name="T11" fmla="*/ 0 60000 65536"/>
                <a:gd name="T12" fmla="*/ 0 60000 65536"/>
                <a:gd name="T13" fmla="*/ 0 60000 65536"/>
                <a:gd name="T14" fmla="*/ 0 60000 65536"/>
                <a:gd name="T15" fmla="*/ 0 w 320"/>
                <a:gd name="T16" fmla="*/ 0 h 104"/>
                <a:gd name="T17" fmla="*/ 320 w 320"/>
                <a:gd name="T18" fmla="*/ 104 h 104"/>
              </a:gdLst>
              <a:ahLst/>
              <a:cxnLst>
                <a:cxn ang="T10">
                  <a:pos x="T0" y="T1"/>
                </a:cxn>
                <a:cxn ang="T11">
                  <a:pos x="T2" y="T3"/>
                </a:cxn>
                <a:cxn ang="T12">
                  <a:pos x="T4" y="T5"/>
                </a:cxn>
                <a:cxn ang="T13">
                  <a:pos x="T6" y="T7"/>
                </a:cxn>
                <a:cxn ang="T14">
                  <a:pos x="T8" y="T9"/>
                </a:cxn>
              </a:cxnLst>
              <a:rect l="T15" t="T16" r="T17" b="T18"/>
              <a:pathLst>
                <a:path w="320" h="104">
                  <a:moveTo>
                    <a:pt x="0" y="0"/>
                  </a:moveTo>
                  <a:lnTo>
                    <a:pt x="112" y="104"/>
                  </a:lnTo>
                  <a:lnTo>
                    <a:pt x="320" y="104"/>
                  </a:lnTo>
                  <a:lnTo>
                    <a:pt x="200" y="0"/>
                  </a:lnTo>
                  <a:lnTo>
                    <a:pt x="8" y="0"/>
                  </a:lnTo>
                </a:path>
              </a:pathLst>
            </a:custGeom>
            <a:noFill/>
            <a:ln w="25400">
              <a:solidFill>
                <a:srgbClr val="00CCCC"/>
              </a:solidFill>
              <a:round/>
              <a:headEnd/>
              <a:tailEnd/>
            </a:ln>
          </p:spPr>
          <p:txBody>
            <a:bodyPr/>
            <a:lstStyle/>
            <a:p>
              <a:endParaRPr lang="en-US"/>
            </a:p>
          </p:txBody>
        </p:sp>
        <p:grpSp>
          <p:nvGrpSpPr>
            <p:cNvPr id="6" name="Group 32"/>
            <p:cNvGrpSpPr>
              <a:grpSpLocks/>
            </p:cNvGrpSpPr>
            <p:nvPr/>
          </p:nvGrpSpPr>
          <p:grpSpPr bwMode="auto">
            <a:xfrm>
              <a:off x="3400" y="2360"/>
              <a:ext cx="96" cy="328"/>
              <a:chOff x="3400" y="2360"/>
              <a:chExt cx="96" cy="328"/>
            </a:xfrm>
          </p:grpSpPr>
          <p:sp>
            <p:nvSpPr>
              <p:cNvPr id="9253" name="Freeform 33"/>
              <p:cNvSpPr>
                <a:spLocks/>
              </p:cNvSpPr>
              <p:nvPr/>
            </p:nvSpPr>
            <p:spPr bwMode="auto">
              <a:xfrm>
                <a:off x="3400" y="2576"/>
                <a:ext cx="96" cy="112"/>
              </a:xfrm>
              <a:custGeom>
                <a:avLst/>
                <a:gdLst>
                  <a:gd name="T0" fmla="*/ 32 w 96"/>
                  <a:gd name="T1" fmla="*/ 112 h 112"/>
                  <a:gd name="T2" fmla="*/ 0 w 96"/>
                  <a:gd name="T3" fmla="*/ 0 h 112"/>
                  <a:gd name="T4" fmla="*/ 40 w 96"/>
                  <a:gd name="T5" fmla="*/ 40 h 112"/>
                  <a:gd name="T6" fmla="*/ 96 w 96"/>
                  <a:gd name="T7" fmla="*/ 16 h 112"/>
                  <a:gd name="T8" fmla="*/ 32 w 96"/>
                  <a:gd name="T9" fmla="*/ 112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32" y="112"/>
                    </a:moveTo>
                    <a:lnTo>
                      <a:pt x="0" y="0"/>
                    </a:lnTo>
                    <a:lnTo>
                      <a:pt x="40" y="40"/>
                    </a:lnTo>
                    <a:lnTo>
                      <a:pt x="96" y="16"/>
                    </a:lnTo>
                    <a:lnTo>
                      <a:pt x="32" y="112"/>
                    </a:lnTo>
                    <a:close/>
                  </a:path>
                </a:pathLst>
              </a:custGeom>
              <a:solidFill>
                <a:srgbClr val="000000"/>
              </a:solidFill>
              <a:ln w="12700">
                <a:solidFill>
                  <a:srgbClr val="000000"/>
                </a:solidFill>
                <a:round/>
                <a:headEnd/>
                <a:tailEnd/>
              </a:ln>
            </p:spPr>
            <p:txBody>
              <a:bodyPr/>
              <a:lstStyle/>
              <a:p>
                <a:endParaRPr lang="en-US"/>
              </a:p>
            </p:txBody>
          </p:sp>
          <p:sp>
            <p:nvSpPr>
              <p:cNvPr id="9254" name="Line 34"/>
              <p:cNvSpPr>
                <a:spLocks noChangeShapeType="1"/>
              </p:cNvSpPr>
              <p:nvPr/>
            </p:nvSpPr>
            <p:spPr bwMode="auto">
              <a:xfrm flipV="1">
                <a:off x="3440" y="2360"/>
                <a:ext cx="48" cy="256"/>
              </a:xfrm>
              <a:prstGeom prst="line">
                <a:avLst/>
              </a:prstGeom>
              <a:noFill/>
              <a:ln w="25400">
                <a:solidFill>
                  <a:srgbClr val="000000"/>
                </a:solidFill>
                <a:round/>
                <a:headEnd/>
                <a:tailEnd/>
              </a:ln>
            </p:spPr>
            <p:txBody>
              <a:bodyPr/>
              <a:lstStyle/>
              <a:p>
                <a:endParaRPr lang="en-US"/>
              </a:p>
            </p:txBody>
          </p:sp>
        </p:grpSp>
        <p:grpSp>
          <p:nvGrpSpPr>
            <p:cNvPr id="7" name="Group 35"/>
            <p:cNvGrpSpPr>
              <a:grpSpLocks/>
            </p:cNvGrpSpPr>
            <p:nvPr/>
          </p:nvGrpSpPr>
          <p:grpSpPr bwMode="auto">
            <a:xfrm>
              <a:off x="3656" y="1408"/>
              <a:ext cx="744" cy="120"/>
              <a:chOff x="3656" y="1408"/>
              <a:chExt cx="744" cy="120"/>
            </a:xfrm>
          </p:grpSpPr>
          <p:sp>
            <p:nvSpPr>
              <p:cNvPr id="9251" name="Freeform 36"/>
              <p:cNvSpPr>
                <a:spLocks/>
              </p:cNvSpPr>
              <p:nvPr/>
            </p:nvSpPr>
            <p:spPr bwMode="auto">
              <a:xfrm>
                <a:off x="3656" y="1440"/>
                <a:ext cx="112" cy="88"/>
              </a:xfrm>
              <a:custGeom>
                <a:avLst/>
                <a:gdLst>
                  <a:gd name="T0" fmla="*/ 0 w 112"/>
                  <a:gd name="T1" fmla="*/ 56 h 88"/>
                  <a:gd name="T2" fmla="*/ 96 w 112"/>
                  <a:gd name="T3" fmla="*/ 0 h 88"/>
                  <a:gd name="T4" fmla="*/ 72 w 112"/>
                  <a:gd name="T5" fmla="*/ 48 h 88"/>
                  <a:gd name="T6" fmla="*/ 112 w 112"/>
                  <a:gd name="T7" fmla="*/ 88 h 88"/>
                  <a:gd name="T8" fmla="*/ 0 w 112"/>
                  <a:gd name="T9" fmla="*/ 56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56"/>
                    </a:moveTo>
                    <a:lnTo>
                      <a:pt x="96" y="0"/>
                    </a:lnTo>
                    <a:lnTo>
                      <a:pt x="72" y="48"/>
                    </a:lnTo>
                    <a:lnTo>
                      <a:pt x="112" y="88"/>
                    </a:lnTo>
                    <a:lnTo>
                      <a:pt x="0" y="56"/>
                    </a:lnTo>
                    <a:close/>
                  </a:path>
                </a:pathLst>
              </a:custGeom>
              <a:solidFill>
                <a:srgbClr val="000000"/>
              </a:solidFill>
              <a:ln w="12700">
                <a:solidFill>
                  <a:srgbClr val="000000"/>
                </a:solidFill>
                <a:round/>
                <a:headEnd/>
                <a:tailEnd/>
              </a:ln>
            </p:spPr>
            <p:txBody>
              <a:bodyPr/>
              <a:lstStyle/>
              <a:p>
                <a:endParaRPr lang="en-US"/>
              </a:p>
            </p:txBody>
          </p:sp>
          <p:sp>
            <p:nvSpPr>
              <p:cNvPr id="9252" name="Line 37"/>
              <p:cNvSpPr>
                <a:spLocks noChangeShapeType="1"/>
              </p:cNvSpPr>
              <p:nvPr/>
            </p:nvSpPr>
            <p:spPr bwMode="auto">
              <a:xfrm flipV="1">
                <a:off x="3728" y="1408"/>
                <a:ext cx="672" cy="80"/>
              </a:xfrm>
              <a:prstGeom prst="line">
                <a:avLst/>
              </a:prstGeom>
              <a:noFill/>
              <a:ln w="25400">
                <a:solidFill>
                  <a:srgbClr val="000000"/>
                </a:solidFill>
                <a:round/>
                <a:headEnd/>
                <a:tailEnd/>
              </a:ln>
            </p:spPr>
            <p:txBody>
              <a:bodyPr/>
              <a:lstStyle/>
              <a:p>
                <a:endParaRPr lang="en-US"/>
              </a:p>
            </p:txBody>
          </p:sp>
        </p:grpSp>
        <p:sp>
          <p:nvSpPr>
            <p:cNvPr id="9240" name="Rectangle 38"/>
            <p:cNvSpPr>
              <a:spLocks noChangeArrowheads="1"/>
            </p:cNvSpPr>
            <p:nvPr/>
          </p:nvSpPr>
          <p:spPr bwMode="auto">
            <a:xfrm>
              <a:off x="4416" y="1312"/>
              <a:ext cx="57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 fibers: </a:t>
              </a:r>
              <a:endParaRPr lang="en-US" sz="2400"/>
            </a:p>
          </p:txBody>
        </p:sp>
        <p:sp>
          <p:nvSpPr>
            <p:cNvPr id="9241" name="Rectangle 39"/>
            <p:cNvSpPr>
              <a:spLocks noChangeArrowheads="1"/>
            </p:cNvSpPr>
            <p:nvPr/>
          </p:nvSpPr>
          <p:spPr bwMode="auto">
            <a:xfrm>
              <a:off x="4416" y="1480"/>
              <a:ext cx="57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very stiff </a:t>
              </a:r>
              <a:endParaRPr lang="en-US" sz="2400"/>
            </a:p>
          </p:txBody>
        </p:sp>
        <p:sp>
          <p:nvSpPr>
            <p:cNvPr id="9242" name="Rectangle 40"/>
            <p:cNvSpPr>
              <a:spLocks noChangeArrowheads="1"/>
            </p:cNvSpPr>
            <p:nvPr/>
          </p:nvSpPr>
          <p:spPr bwMode="auto">
            <a:xfrm>
              <a:off x="4416" y="1648"/>
              <a:ext cx="312"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very </a:t>
              </a:r>
              <a:endParaRPr lang="en-US" sz="2400"/>
            </a:p>
          </p:txBody>
        </p:sp>
        <p:sp>
          <p:nvSpPr>
            <p:cNvPr id="9243" name="Rectangle 41"/>
            <p:cNvSpPr>
              <a:spLocks noChangeArrowheads="1"/>
            </p:cNvSpPr>
            <p:nvPr/>
          </p:nvSpPr>
          <p:spPr bwMode="auto">
            <a:xfrm>
              <a:off x="4760" y="1648"/>
              <a:ext cx="40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strong</a:t>
              </a:r>
              <a:endParaRPr lang="en-US" sz="2400"/>
            </a:p>
          </p:txBody>
        </p:sp>
        <p:grpSp>
          <p:nvGrpSpPr>
            <p:cNvPr id="8" name="Group 42"/>
            <p:cNvGrpSpPr>
              <a:grpSpLocks/>
            </p:cNvGrpSpPr>
            <p:nvPr/>
          </p:nvGrpSpPr>
          <p:grpSpPr bwMode="auto">
            <a:xfrm rot="494138">
              <a:off x="3993" y="1785"/>
              <a:ext cx="416" cy="152"/>
              <a:chOff x="4000" y="1752"/>
              <a:chExt cx="416" cy="152"/>
            </a:xfrm>
          </p:grpSpPr>
          <p:sp>
            <p:nvSpPr>
              <p:cNvPr id="9249" name="Freeform 43"/>
              <p:cNvSpPr>
                <a:spLocks/>
              </p:cNvSpPr>
              <p:nvPr/>
            </p:nvSpPr>
            <p:spPr bwMode="auto">
              <a:xfrm>
                <a:off x="4000" y="1752"/>
                <a:ext cx="112" cy="88"/>
              </a:xfrm>
              <a:custGeom>
                <a:avLst/>
                <a:gdLst>
                  <a:gd name="T0" fmla="*/ 0 w 112"/>
                  <a:gd name="T1" fmla="*/ 8 h 88"/>
                  <a:gd name="T2" fmla="*/ 112 w 112"/>
                  <a:gd name="T3" fmla="*/ 0 h 88"/>
                  <a:gd name="T4" fmla="*/ 72 w 112"/>
                  <a:gd name="T5" fmla="*/ 32 h 88"/>
                  <a:gd name="T6" fmla="*/ 80 w 112"/>
                  <a:gd name="T7" fmla="*/ 88 h 88"/>
                  <a:gd name="T8" fmla="*/ 0 w 112"/>
                  <a:gd name="T9" fmla="*/ 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8"/>
                    </a:moveTo>
                    <a:lnTo>
                      <a:pt x="112" y="0"/>
                    </a:lnTo>
                    <a:lnTo>
                      <a:pt x="72" y="32"/>
                    </a:lnTo>
                    <a:lnTo>
                      <a:pt x="80" y="88"/>
                    </a:lnTo>
                    <a:lnTo>
                      <a:pt x="0" y="8"/>
                    </a:lnTo>
                    <a:close/>
                  </a:path>
                </a:pathLst>
              </a:custGeom>
              <a:solidFill>
                <a:srgbClr val="000000"/>
              </a:solidFill>
              <a:ln w="12700">
                <a:solidFill>
                  <a:srgbClr val="000000"/>
                </a:solidFill>
                <a:round/>
                <a:headEnd/>
                <a:tailEnd/>
              </a:ln>
            </p:spPr>
            <p:txBody>
              <a:bodyPr/>
              <a:lstStyle/>
              <a:p>
                <a:endParaRPr lang="en-US"/>
              </a:p>
            </p:txBody>
          </p:sp>
          <p:sp>
            <p:nvSpPr>
              <p:cNvPr id="9250" name="Line 44"/>
              <p:cNvSpPr>
                <a:spLocks noChangeShapeType="1"/>
              </p:cNvSpPr>
              <p:nvPr/>
            </p:nvSpPr>
            <p:spPr bwMode="auto">
              <a:xfrm>
                <a:off x="4072" y="1784"/>
                <a:ext cx="344" cy="120"/>
              </a:xfrm>
              <a:prstGeom prst="line">
                <a:avLst/>
              </a:prstGeom>
              <a:noFill/>
              <a:ln w="25400">
                <a:solidFill>
                  <a:srgbClr val="000000"/>
                </a:solidFill>
                <a:round/>
                <a:headEnd/>
                <a:tailEnd/>
              </a:ln>
            </p:spPr>
            <p:txBody>
              <a:bodyPr/>
              <a:lstStyle/>
              <a:p>
                <a:endParaRPr lang="en-US"/>
              </a:p>
            </p:txBody>
          </p:sp>
        </p:grpSp>
        <p:sp>
          <p:nvSpPr>
            <p:cNvPr id="9245" name="Rectangle 45"/>
            <p:cNvSpPr>
              <a:spLocks noChangeArrowheads="1"/>
            </p:cNvSpPr>
            <p:nvPr/>
          </p:nvSpPr>
          <p:spPr bwMode="auto">
            <a:xfrm>
              <a:off x="4408" y="1888"/>
              <a:ext cx="61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 matrix: </a:t>
              </a:r>
              <a:endParaRPr lang="en-US" sz="2400"/>
            </a:p>
          </p:txBody>
        </p:sp>
        <p:sp>
          <p:nvSpPr>
            <p:cNvPr id="9246" name="Rectangle 46"/>
            <p:cNvSpPr>
              <a:spLocks noChangeArrowheads="1"/>
            </p:cNvSpPr>
            <p:nvPr/>
          </p:nvSpPr>
          <p:spPr bwMode="auto">
            <a:xfrm>
              <a:off x="4408" y="2056"/>
              <a:ext cx="560"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less stiff </a:t>
              </a:r>
              <a:endParaRPr lang="en-US" sz="2400"/>
            </a:p>
          </p:txBody>
        </p:sp>
        <p:sp>
          <p:nvSpPr>
            <p:cNvPr id="9247" name="Rectangle 47"/>
            <p:cNvSpPr>
              <a:spLocks noChangeArrowheads="1"/>
            </p:cNvSpPr>
            <p:nvPr/>
          </p:nvSpPr>
          <p:spPr bwMode="auto">
            <a:xfrm>
              <a:off x="4408" y="2224"/>
              <a:ext cx="696"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less strong</a:t>
              </a:r>
              <a:endParaRPr lang="en-US" sz="2400"/>
            </a:p>
          </p:txBody>
        </p:sp>
        <p:sp>
          <p:nvSpPr>
            <p:cNvPr id="9248" name="Rectangle 48"/>
            <p:cNvSpPr>
              <a:spLocks noChangeArrowheads="1"/>
            </p:cNvSpPr>
            <p:nvPr/>
          </p:nvSpPr>
          <p:spPr bwMode="auto">
            <a:xfrm>
              <a:off x="2784" y="2708"/>
              <a:ext cx="288" cy="212"/>
            </a:xfrm>
            <a:prstGeom prst="rect">
              <a:avLst/>
            </a:prstGeom>
            <a:solidFill>
              <a:schemeClr val="bg1"/>
            </a:solidFill>
            <a:ln w="9525">
              <a:noFill/>
              <a:miter lim="800000"/>
              <a:headEnd/>
              <a:tailEnd/>
            </a:ln>
          </p:spPr>
          <p:txBody>
            <a:bodyPr>
              <a:spAutoFit/>
            </a:bodyPr>
            <a:lstStyle/>
            <a:p>
              <a:pPr eaLnBrk="0" hangingPunct="0"/>
              <a:r>
                <a:rPr lang="en-US" sz="1600"/>
                <a:t>(a)</a:t>
              </a:r>
            </a:p>
          </p:txBody>
        </p:sp>
      </p:grpSp>
      <p:sp>
        <p:nvSpPr>
          <p:cNvPr id="9226" name="Rectangle 49"/>
          <p:cNvSpPr>
            <a:spLocks noChangeArrowheads="1"/>
          </p:cNvSpPr>
          <p:nvPr/>
        </p:nvSpPr>
        <p:spPr bwMode="auto">
          <a:xfrm>
            <a:off x="1981200" y="5638800"/>
            <a:ext cx="3759200" cy="946150"/>
          </a:xfrm>
          <a:prstGeom prst="rect">
            <a:avLst/>
          </a:prstGeom>
          <a:noFill/>
          <a:ln w="9525">
            <a:noFill/>
            <a:miter lim="800000"/>
            <a:headEnd/>
            <a:tailEnd/>
          </a:ln>
        </p:spPr>
        <p:txBody>
          <a:bodyPr wrap="none">
            <a:spAutoFit/>
          </a:bodyPr>
          <a:lstStyle/>
          <a:p>
            <a:pPr eaLnBrk="0" hangingPunct="0"/>
            <a:r>
              <a:rPr lang="en-US" sz="2000">
                <a:solidFill>
                  <a:schemeClr val="accent2"/>
                </a:solidFill>
              </a:rPr>
              <a:t>efficiency factor</a:t>
            </a:r>
            <a:r>
              <a:rPr lang="en-US" sz="2000"/>
              <a:t>:</a:t>
            </a:r>
          </a:p>
          <a:p>
            <a:pPr eaLnBrk="0" hangingPunct="0"/>
            <a:r>
              <a:rPr lang="en-US"/>
              <a:t>-- random 2D: </a:t>
            </a:r>
            <a:r>
              <a:rPr lang="en-US" i="1"/>
              <a:t>K</a:t>
            </a:r>
            <a:r>
              <a:rPr lang="en-US"/>
              <a:t> = 3/8 (2D isotropy)</a:t>
            </a:r>
          </a:p>
          <a:p>
            <a:pPr eaLnBrk="0" hangingPunct="0"/>
            <a:r>
              <a:rPr lang="en-US"/>
              <a:t>-- random 3D: </a:t>
            </a:r>
            <a:r>
              <a:rPr lang="en-US" i="1"/>
              <a:t>K</a:t>
            </a:r>
            <a:r>
              <a:rPr lang="en-US"/>
              <a:t> = 1/5 (3D isotropy)</a:t>
            </a:r>
          </a:p>
        </p:txBody>
      </p:sp>
      <p:sp>
        <p:nvSpPr>
          <p:cNvPr id="9227" name="Text Box 50"/>
          <p:cNvSpPr txBox="1">
            <a:spLocks noChangeArrowheads="1"/>
          </p:cNvSpPr>
          <p:nvPr/>
        </p:nvSpPr>
        <p:spPr bwMode="auto">
          <a:xfrm>
            <a:off x="2514600" y="5105400"/>
            <a:ext cx="3813175" cy="457200"/>
          </a:xfrm>
          <a:prstGeom prst="rect">
            <a:avLst/>
          </a:prstGeom>
          <a:noFill/>
          <a:ln w="9525">
            <a:noFill/>
            <a:prstDash val="dash"/>
            <a:miter lim="800000"/>
            <a:headEnd/>
            <a:tailEnd/>
          </a:ln>
        </p:spPr>
        <p:txBody>
          <a:bodyPr>
            <a:spAutoFit/>
          </a:bodyPr>
          <a:lstStyle/>
          <a:p>
            <a:pPr eaLnBrk="0" hangingPunct="0"/>
            <a:r>
              <a:rPr lang="en-US" sz="2400" i="1">
                <a:solidFill>
                  <a:schemeClr val="accent2"/>
                </a:solidFill>
              </a:rPr>
              <a:t>E</a:t>
            </a:r>
            <a:r>
              <a:rPr lang="en-US" sz="2400" i="1" baseline="-25000">
                <a:solidFill>
                  <a:schemeClr val="accent2"/>
                </a:solidFill>
              </a:rPr>
              <a:t>c</a:t>
            </a:r>
            <a:r>
              <a:rPr lang="en-US" sz="2400" i="1"/>
              <a:t> </a:t>
            </a:r>
            <a:r>
              <a:rPr lang="en-US" sz="2400"/>
              <a:t>= </a:t>
            </a:r>
            <a:r>
              <a:rPr lang="en-US" sz="2400" i="1">
                <a:solidFill>
                  <a:srgbClr val="CC0000"/>
                </a:solidFill>
              </a:rPr>
              <a:t>E</a:t>
            </a:r>
            <a:r>
              <a:rPr lang="en-US" sz="2400" i="1" baseline="-25000">
                <a:solidFill>
                  <a:srgbClr val="CC0000"/>
                </a:solidFill>
              </a:rPr>
              <a:t>m</a:t>
            </a:r>
            <a:r>
              <a:rPr lang="en-US" sz="2400" i="1">
                <a:solidFill>
                  <a:srgbClr val="CC0000"/>
                </a:solidFill>
              </a:rPr>
              <a:t>V</a:t>
            </a:r>
            <a:r>
              <a:rPr lang="en-US" sz="2400" i="1" baseline="-25000">
                <a:solidFill>
                  <a:srgbClr val="CC0000"/>
                </a:solidFill>
              </a:rPr>
              <a:t>m</a:t>
            </a:r>
            <a:r>
              <a:rPr lang="en-US" sz="2400"/>
              <a:t> + </a:t>
            </a:r>
            <a:r>
              <a:rPr lang="en-US" sz="2400" i="1"/>
              <a:t>K</a:t>
            </a:r>
            <a:r>
              <a:rPr lang="en-US" sz="2400" i="1">
                <a:solidFill>
                  <a:srgbClr val="009900"/>
                </a:solidFill>
              </a:rPr>
              <a:t>E</a:t>
            </a:r>
            <a:r>
              <a:rPr lang="en-US" sz="2400" i="1" baseline="-25000">
                <a:solidFill>
                  <a:srgbClr val="009900"/>
                </a:solidFill>
              </a:rPr>
              <a:t>f</a:t>
            </a:r>
            <a:r>
              <a:rPr lang="en-US" sz="2400" i="1">
                <a:solidFill>
                  <a:srgbClr val="009900"/>
                </a:solidFill>
              </a:rPr>
              <a:t>V</a:t>
            </a:r>
            <a:r>
              <a:rPr lang="en-US" sz="2400" i="1" baseline="-25000">
                <a:solidFill>
                  <a:srgbClr val="009900"/>
                </a:solidFill>
              </a:rPr>
              <a:t>f</a:t>
            </a:r>
            <a:endParaRPr lang="en-US" sz="2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990600" y="533400"/>
            <a:ext cx="7315200" cy="5381625"/>
          </a:xfrm>
          <a:prstGeom prst="rect">
            <a:avLst/>
          </a:prstGeom>
          <a:noFill/>
          <a:ln w="9525">
            <a:noFill/>
            <a:prstDash val="dash"/>
            <a:miter lim="800000"/>
            <a:headEnd/>
            <a:tailEnd/>
          </a:ln>
        </p:spPr>
      </p:pic>
      <p:sp>
        <p:nvSpPr>
          <p:cNvPr id="25603" name="Rectangle 3"/>
          <p:cNvSpPr>
            <a:spLocks noGrp="1" noChangeArrowheads="1"/>
          </p:cNvSpPr>
          <p:nvPr>
            <p:ph type="title"/>
          </p:nvPr>
        </p:nvSpPr>
        <p:spPr>
          <a:xfrm>
            <a:off x="3733800" y="381000"/>
            <a:ext cx="5181600" cy="533400"/>
          </a:xfrm>
        </p:spPr>
        <p:txBody>
          <a:bodyPr>
            <a:normAutofit fontScale="90000"/>
          </a:bodyPr>
          <a:lstStyle/>
          <a:p>
            <a:pPr algn="l" eaLnBrk="1" hangingPunct="1"/>
            <a:r>
              <a:rPr lang="en-US" smtClean="0"/>
              <a:t>Fiber Alignment</a:t>
            </a:r>
          </a:p>
        </p:txBody>
      </p:sp>
      <p:sp>
        <p:nvSpPr>
          <p:cNvPr id="25604" name="Text Box 4"/>
          <p:cNvSpPr txBox="1">
            <a:spLocks noChangeArrowheads="1"/>
          </p:cNvSpPr>
          <p:nvPr/>
        </p:nvSpPr>
        <p:spPr bwMode="auto">
          <a:xfrm>
            <a:off x="914400" y="5562600"/>
            <a:ext cx="2133600" cy="785813"/>
          </a:xfrm>
          <a:prstGeom prst="rect">
            <a:avLst/>
          </a:prstGeom>
          <a:solidFill>
            <a:schemeClr val="bg1"/>
          </a:solidFill>
          <a:ln w="9525">
            <a:noFill/>
            <a:prstDash val="dash"/>
            <a:miter lim="800000"/>
            <a:headEnd/>
            <a:tailEnd/>
          </a:ln>
        </p:spPr>
        <p:txBody>
          <a:bodyPr>
            <a:spAutoFit/>
          </a:bodyPr>
          <a:lstStyle/>
          <a:p>
            <a:pPr algn="ctr">
              <a:spcBef>
                <a:spcPct val="50000"/>
              </a:spcBef>
            </a:pPr>
            <a:r>
              <a:rPr lang="en-US" sz="2400"/>
              <a:t>aligned</a:t>
            </a:r>
          </a:p>
          <a:p>
            <a:pPr algn="ctr">
              <a:lnSpc>
                <a:spcPct val="40000"/>
              </a:lnSpc>
              <a:spcBef>
                <a:spcPct val="50000"/>
              </a:spcBef>
            </a:pPr>
            <a:r>
              <a:rPr lang="en-US" sz="2400"/>
              <a:t>continuous</a:t>
            </a:r>
          </a:p>
        </p:txBody>
      </p:sp>
      <p:sp>
        <p:nvSpPr>
          <p:cNvPr id="25605" name="Text Box 5"/>
          <p:cNvSpPr txBox="1">
            <a:spLocks noChangeArrowheads="1"/>
          </p:cNvSpPr>
          <p:nvPr/>
        </p:nvSpPr>
        <p:spPr bwMode="auto">
          <a:xfrm>
            <a:off x="4267200" y="5562600"/>
            <a:ext cx="4038600" cy="785813"/>
          </a:xfrm>
          <a:prstGeom prst="rect">
            <a:avLst/>
          </a:prstGeom>
          <a:solidFill>
            <a:schemeClr val="bg1"/>
          </a:solidFill>
          <a:ln w="9525">
            <a:noFill/>
            <a:prstDash val="dash"/>
            <a:miter lim="800000"/>
            <a:headEnd/>
            <a:tailEnd/>
          </a:ln>
        </p:spPr>
        <p:txBody>
          <a:bodyPr>
            <a:spAutoFit/>
          </a:bodyPr>
          <a:lstStyle/>
          <a:p>
            <a:pPr algn="ctr">
              <a:spcBef>
                <a:spcPct val="50000"/>
              </a:spcBef>
            </a:pPr>
            <a:r>
              <a:rPr lang="en-US" sz="2400"/>
              <a:t>aligned             random</a:t>
            </a:r>
          </a:p>
          <a:p>
            <a:pPr algn="ctr">
              <a:lnSpc>
                <a:spcPct val="40000"/>
              </a:lnSpc>
              <a:spcBef>
                <a:spcPct val="50000"/>
              </a:spcBef>
            </a:pPr>
            <a:r>
              <a:rPr lang="en-US" sz="2400"/>
              <a:t>discontinuous</a:t>
            </a:r>
          </a:p>
        </p:txBody>
      </p:sp>
      <p:sp>
        <p:nvSpPr>
          <p:cNvPr id="25606" name="Rectangle 6"/>
          <p:cNvSpPr>
            <a:spLocks noChangeArrowheads="1"/>
          </p:cNvSpPr>
          <p:nvPr/>
        </p:nvSpPr>
        <p:spPr bwMode="auto">
          <a:xfrm>
            <a:off x="6823075" y="1538288"/>
            <a:ext cx="1524000" cy="365125"/>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Adapted from Fig. 16.8, </a:t>
            </a:r>
            <a:r>
              <a:rPr lang="en-US" sz="1200" i="1">
                <a:solidFill>
                  <a:srgbClr val="000000"/>
                </a:solidFill>
              </a:rPr>
              <a:t>Callister 7e</a:t>
            </a:r>
            <a:r>
              <a:rPr lang="en-US" sz="1200">
                <a:solidFill>
                  <a:srgbClr val="000000"/>
                </a:solid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533400" y="381000"/>
          <a:ext cx="8077200" cy="6002338"/>
        </p:xfrm>
        <a:graphic>
          <a:graphicData uri="http://schemas.openxmlformats.org/presentationml/2006/ole">
            <mc:AlternateContent xmlns:mc="http://schemas.openxmlformats.org/markup-compatibility/2006">
              <mc:Choice xmlns:v="urn:schemas-microsoft-com:vml" Requires="v">
                <p:oleObj spid="_x0000_s23555" name="Bitmap Image" r:id="rId3" imgW="9971429" imgH="7411485" progId="PBrush">
                  <p:embed/>
                </p:oleObj>
              </mc:Choice>
              <mc:Fallback>
                <p:oleObj name="Bitmap Image" r:id="rId3" imgW="9971429" imgH="741148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80772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5181600" y="1828800"/>
            <a:ext cx="4572000" cy="3662363"/>
          </a:xfrm>
          <a:prstGeom prst="rect">
            <a:avLst/>
          </a:prstGeom>
          <a:noFill/>
          <a:ln w="9525">
            <a:noFill/>
            <a:miter lim="800000"/>
            <a:headEnd/>
            <a:tailEnd/>
          </a:ln>
        </p:spPr>
        <p:txBody>
          <a:bodyPr>
            <a:spAutoFit/>
          </a:bodyPr>
          <a:lstStyle/>
          <a:p>
            <a:r>
              <a:rPr lang="en-US" altLang="zh-CN"/>
              <a:t>                       </a:t>
            </a:r>
            <a:r>
              <a:rPr lang="en-US" altLang="zh-CN" b="1">
                <a:solidFill>
                  <a:srgbClr val="FF0000"/>
                </a:solidFill>
              </a:rPr>
              <a:t>Polymers</a:t>
            </a:r>
          </a:p>
          <a:p>
            <a:r>
              <a:rPr lang="en-US" altLang="zh-CN">
                <a:solidFill>
                  <a:srgbClr val="990000"/>
                </a:solidFill>
              </a:rPr>
              <a:t>Pros</a:t>
            </a:r>
          </a:p>
          <a:p>
            <a:r>
              <a:rPr lang="en-US" altLang="zh-CN"/>
              <a:t>• very ductile</a:t>
            </a:r>
          </a:p>
          <a:p>
            <a:r>
              <a:rPr lang="en-US" altLang="zh-CN"/>
              <a:t>• easy to form</a:t>
            </a:r>
          </a:p>
          <a:p>
            <a:r>
              <a:rPr lang="en-US" altLang="zh-CN"/>
              <a:t>• corrosion resistant</a:t>
            </a:r>
          </a:p>
          <a:p>
            <a:r>
              <a:rPr lang="en-US" altLang="zh-CN"/>
              <a:t>• high strength-to-weight ratio</a:t>
            </a:r>
          </a:p>
          <a:p>
            <a:r>
              <a:rPr lang="en-US" altLang="zh-CN">
                <a:solidFill>
                  <a:srgbClr val="990000"/>
                </a:solidFill>
              </a:rPr>
              <a:t>Cons</a:t>
            </a:r>
          </a:p>
          <a:p>
            <a:r>
              <a:rPr lang="en-US" altLang="zh-CN"/>
              <a:t>• low stiffness &amp; strength</a:t>
            </a:r>
          </a:p>
          <a:p>
            <a:r>
              <a:rPr lang="en-US" altLang="zh-CN"/>
              <a:t>• poor high temperature properties</a:t>
            </a:r>
          </a:p>
          <a:p>
            <a:r>
              <a:rPr lang="en-US" altLang="zh-CN"/>
              <a:t>Composites</a:t>
            </a:r>
          </a:p>
          <a:p>
            <a:r>
              <a:rPr lang="en-US" altLang="zh-CN"/>
              <a:t>• Metal Matrix</a:t>
            </a:r>
          </a:p>
          <a:p>
            <a:r>
              <a:rPr lang="en-US" altLang="zh-CN"/>
              <a:t>• Ceramic Matrix</a:t>
            </a:r>
          </a:p>
          <a:p>
            <a:r>
              <a:rPr lang="en-US" altLang="zh-CN"/>
              <a:t>• Polymer Matrix</a:t>
            </a:r>
          </a:p>
        </p:txBody>
      </p:sp>
      <p:sp>
        <p:nvSpPr>
          <p:cNvPr id="37893" name="Rectangle 5"/>
          <p:cNvSpPr>
            <a:spLocks noChangeArrowheads="1"/>
          </p:cNvSpPr>
          <p:nvPr/>
        </p:nvSpPr>
        <p:spPr bwMode="auto">
          <a:xfrm>
            <a:off x="533400" y="457200"/>
            <a:ext cx="4572000" cy="2838450"/>
          </a:xfrm>
          <a:prstGeom prst="rect">
            <a:avLst/>
          </a:prstGeom>
          <a:noFill/>
          <a:ln w="9525">
            <a:noFill/>
            <a:miter lim="800000"/>
            <a:headEnd/>
            <a:tailEnd/>
          </a:ln>
        </p:spPr>
        <p:txBody>
          <a:bodyPr>
            <a:spAutoFit/>
          </a:bodyPr>
          <a:lstStyle/>
          <a:p>
            <a:r>
              <a:rPr lang="en-US" altLang="zh-CN"/>
              <a:t>                          </a:t>
            </a:r>
            <a:r>
              <a:rPr lang="en-US" altLang="zh-CN" b="1">
                <a:solidFill>
                  <a:srgbClr val="FF0000"/>
                </a:solidFill>
              </a:rPr>
              <a:t>Metals</a:t>
            </a:r>
          </a:p>
          <a:p>
            <a:r>
              <a:rPr lang="en-US" altLang="zh-CN">
                <a:solidFill>
                  <a:srgbClr val="990000"/>
                </a:solidFill>
              </a:rPr>
              <a:t>Pros</a:t>
            </a:r>
          </a:p>
          <a:p>
            <a:r>
              <a:rPr lang="en-US" altLang="zh-CN"/>
              <a:t>• electrically, thermally conductive</a:t>
            </a:r>
          </a:p>
          <a:p>
            <a:r>
              <a:rPr lang="en-US" altLang="zh-CN"/>
              <a:t>• good strength &amp; ductility</a:t>
            </a:r>
          </a:p>
          <a:p>
            <a:r>
              <a:rPr lang="en-US" altLang="zh-CN"/>
              <a:t>• high toughness</a:t>
            </a:r>
          </a:p>
          <a:p>
            <a:r>
              <a:rPr lang="en-US" altLang="zh-CN"/>
              <a:t>• magnetic</a:t>
            </a:r>
          </a:p>
          <a:p>
            <a:r>
              <a:rPr lang="en-US" altLang="zh-CN">
                <a:solidFill>
                  <a:srgbClr val="990000"/>
                </a:solidFill>
              </a:rPr>
              <a:t>Cons</a:t>
            </a:r>
          </a:p>
          <a:p>
            <a:r>
              <a:rPr lang="en-US" altLang="zh-CN"/>
              <a:t>• dense</a:t>
            </a:r>
          </a:p>
          <a:p>
            <a:r>
              <a:rPr lang="en-US" altLang="zh-CN"/>
              <a:t>• low creep resistance</a:t>
            </a:r>
          </a:p>
          <a:p>
            <a:r>
              <a:rPr lang="en-US" altLang="zh-CN"/>
              <a:t>• low/moderate corrosion resistance</a:t>
            </a:r>
          </a:p>
        </p:txBody>
      </p:sp>
      <p:sp>
        <p:nvSpPr>
          <p:cNvPr id="37894" name="Rectangle 6"/>
          <p:cNvSpPr>
            <a:spLocks noChangeArrowheads="1"/>
          </p:cNvSpPr>
          <p:nvPr/>
        </p:nvSpPr>
        <p:spPr bwMode="auto">
          <a:xfrm>
            <a:off x="533400" y="3657600"/>
            <a:ext cx="4572000" cy="2838450"/>
          </a:xfrm>
          <a:prstGeom prst="rect">
            <a:avLst/>
          </a:prstGeom>
          <a:noFill/>
          <a:ln w="9525">
            <a:noFill/>
            <a:miter lim="800000"/>
            <a:headEnd/>
            <a:tailEnd/>
          </a:ln>
        </p:spPr>
        <p:txBody>
          <a:bodyPr>
            <a:spAutoFit/>
          </a:bodyPr>
          <a:lstStyle/>
          <a:p>
            <a:r>
              <a:rPr lang="en-US" altLang="zh-CN"/>
              <a:t>                       </a:t>
            </a:r>
            <a:r>
              <a:rPr lang="en-US" altLang="zh-CN" b="1">
                <a:solidFill>
                  <a:srgbClr val="FF0000"/>
                </a:solidFill>
              </a:rPr>
              <a:t>Ceramics</a:t>
            </a:r>
          </a:p>
          <a:p>
            <a:r>
              <a:rPr lang="en-US" altLang="zh-CN">
                <a:solidFill>
                  <a:srgbClr val="990000"/>
                </a:solidFill>
              </a:rPr>
              <a:t>Pros</a:t>
            </a:r>
          </a:p>
          <a:p>
            <a:r>
              <a:rPr lang="en-US" altLang="zh-CN"/>
              <a:t>• electrically, thermally insulating</a:t>
            </a:r>
          </a:p>
          <a:p>
            <a:r>
              <a:rPr lang="en-US" altLang="zh-CN"/>
              <a:t>• wear and corrosion resistant</a:t>
            </a:r>
          </a:p>
          <a:p>
            <a:r>
              <a:rPr lang="en-US" altLang="zh-CN"/>
              <a:t>• high strength &amp; stiffness</a:t>
            </a:r>
          </a:p>
          <a:p>
            <a:r>
              <a:rPr lang="en-US" altLang="zh-CN"/>
              <a:t>• creep resistant</a:t>
            </a:r>
          </a:p>
          <a:p>
            <a:r>
              <a:rPr lang="en-US" altLang="zh-CN"/>
              <a:t>• low density</a:t>
            </a:r>
          </a:p>
          <a:p>
            <a:r>
              <a:rPr lang="en-US" altLang="zh-CN">
                <a:solidFill>
                  <a:srgbClr val="990000"/>
                </a:solidFill>
              </a:rPr>
              <a:t>Cons</a:t>
            </a:r>
          </a:p>
          <a:p>
            <a:r>
              <a:rPr lang="en-US" altLang="zh-CN"/>
              <a:t>• difficult to form/machine</a:t>
            </a:r>
          </a:p>
          <a:p>
            <a:r>
              <a:rPr lang="en-US" altLang="zh-CN"/>
              <a:t>• very low toughness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diamond(in)">
                                      <p:cBhvr>
                                        <p:cTn id="12" dur="2000"/>
                                        <p:tgtEl>
                                          <p:spTgt spid="3789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checkerboard(across)">
                                      <p:cBhvr>
                                        <p:cTn id="1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3789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381000" y="381000"/>
          <a:ext cx="8534400" cy="5883275"/>
        </p:xfrm>
        <a:graphic>
          <a:graphicData uri="http://schemas.openxmlformats.org/presentationml/2006/ole">
            <mc:AlternateContent xmlns:mc="http://schemas.openxmlformats.org/markup-compatibility/2006">
              <mc:Choice xmlns:v="urn:schemas-microsoft-com:vml" Requires="v">
                <p:oleObj spid="_x0000_s24579" name="Bitmap Image" r:id="rId3" imgW="10704762" imgH="7380952" progId="PBrush">
                  <p:embed/>
                </p:oleObj>
              </mc:Choice>
              <mc:Fallback>
                <p:oleObj name="Bitmap Image" r:id="rId3" imgW="10704762" imgH="738095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853440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1828800"/>
            <a:ext cx="7391399" cy="2514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667000" y="4038600"/>
            <a:ext cx="904875" cy="304800"/>
          </a:xfrm>
          <a:prstGeom prst="rect">
            <a:avLst/>
          </a:prstGeom>
          <a:noFill/>
          <a:ln w="9525">
            <a:noFill/>
            <a:miter lim="800000"/>
            <a:headEnd/>
            <a:tailEnd/>
          </a:ln>
          <a:effectLst/>
        </p:spPr>
      </p:pic>
      <p:sp>
        <p:nvSpPr>
          <p:cNvPr id="4" name="Rectangle 3"/>
          <p:cNvSpPr/>
          <p:nvPr/>
        </p:nvSpPr>
        <p:spPr>
          <a:xfrm>
            <a:off x="2057400" y="685800"/>
            <a:ext cx="4724400" cy="523220"/>
          </a:xfrm>
          <a:prstGeom prst="rect">
            <a:avLst/>
          </a:prstGeom>
        </p:spPr>
        <p:txBody>
          <a:bodyPr wrap="square">
            <a:spAutoFit/>
          </a:bodyPr>
          <a:lstStyle/>
          <a:p>
            <a:r>
              <a:rPr lang="en-US" sz="2800" dirty="0" smtClean="0"/>
              <a:t>Fig. 2.2 Hardmetal composite</a:t>
            </a:r>
            <a:endParaRPr lang="en-US" sz="2800" dirty="0"/>
          </a:p>
        </p:txBody>
      </p:sp>
      <p:sp>
        <p:nvSpPr>
          <p:cNvPr id="5" name="Rectangle 4"/>
          <p:cNvSpPr/>
          <p:nvPr/>
        </p:nvSpPr>
        <p:spPr>
          <a:xfrm>
            <a:off x="1981200" y="4800600"/>
            <a:ext cx="1787349" cy="369332"/>
          </a:xfrm>
          <a:prstGeom prst="rect">
            <a:avLst/>
          </a:prstGeom>
        </p:spPr>
        <p:txBody>
          <a:bodyPr wrap="none">
            <a:spAutoFit/>
          </a:bodyPr>
          <a:lstStyle/>
          <a:p>
            <a:r>
              <a:rPr lang="en-US" b="1" dirty="0" smtClean="0"/>
              <a:t>tungsten carbide</a:t>
            </a:r>
            <a:endParaRPr lang="en-US" dirty="0"/>
          </a:p>
        </p:txBody>
      </p:sp>
      <p:sp>
        <p:nvSpPr>
          <p:cNvPr id="6" name="Rectangle 5"/>
          <p:cNvSpPr/>
          <p:nvPr/>
        </p:nvSpPr>
        <p:spPr>
          <a:xfrm>
            <a:off x="4267200" y="4800600"/>
            <a:ext cx="776623" cy="369332"/>
          </a:xfrm>
          <a:prstGeom prst="rect">
            <a:avLst/>
          </a:prstGeom>
        </p:spPr>
        <p:txBody>
          <a:bodyPr wrap="none">
            <a:spAutoFit/>
          </a:bodyPr>
          <a:lstStyle/>
          <a:p>
            <a:r>
              <a:rPr lang="en-US" b="1" dirty="0" smtClean="0"/>
              <a:t>cobalt</a:t>
            </a:r>
            <a:endParaRPr lang="en-US" dirty="0"/>
          </a:p>
        </p:txBody>
      </p:sp>
      <p:sp>
        <p:nvSpPr>
          <p:cNvPr id="7" name="Rectangle 6"/>
          <p:cNvSpPr/>
          <p:nvPr/>
        </p:nvSpPr>
        <p:spPr>
          <a:xfrm>
            <a:off x="7467600" y="4724400"/>
            <a:ext cx="671979" cy="369332"/>
          </a:xfrm>
          <a:prstGeom prst="rect">
            <a:avLst/>
          </a:prstGeom>
        </p:spPr>
        <p:txBody>
          <a:bodyPr wrap="none">
            <a:spAutoFit/>
          </a:bodyPr>
          <a:lstStyle/>
          <a:p>
            <a:r>
              <a:rPr lang="en-US" b="1" dirty="0" smtClean="0"/>
              <a:t>5 </a:t>
            </a:r>
            <a:r>
              <a:rPr lang="el-GR" b="1" dirty="0" smtClean="0"/>
              <a:t>μ</a:t>
            </a:r>
            <a:r>
              <a:rPr lang="en-US" b="1" dirty="0" smtClean="0"/>
              <a:t>m</a:t>
            </a:r>
            <a:endParaRPr lang="en-US" dirty="0"/>
          </a:p>
        </p:txBody>
      </p:sp>
      <p:cxnSp>
        <p:nvCxnSpPr>
          <p:cNvPr id="9" name="Straight Arrow Connector 8"/>
          <p:cNvCxnSpPr/>
          <p:nvPr/>
        </p:nvCxnSpPr>
        <p:spPr>
          <a:xfrm rot="5400000" flipH="1" flipV="1">
            <a:off x="2552700" y="40005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467100" y="3543300"/>
            <a:ext cx="1447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Minus 15"/>
          <p:cNvSpPr/>
          <p:nvPr/>
        </p:nvSpPr>
        <p:spPr>
          <a:xfrm>
            <a:off x="7315200" y="4724400"/>
            <a:ext cx="1143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12844"/>
            <a:ext cx="7924800" cy="5386090"/>
          </a:xfrm>
          <a:prstGeom prst="rect">
            <a:avLst/>
          </a:prstGeom>
        </p:spPr>
        <p:txBody>
          <a:bodyPr wrap="square">
            <a:spAutoFit/>
          </a:bodyPr>
          <a:lstStyle/>
          <a:p>
            <a:pPr algn="just"/>
            <a:r>
              <a:rPr lang="en-US" sz="3200" b="1" u="sng" dirty="0" smtClean="0"/>
              <a:t>2.2</a:t>
            </a:r>
            <a:r>
              <a:rPr lang="en-US" sz="3200" b="1" dirty="0" smtClean="0"/>
              <a:t> </a:t>
            </a:r>
            <a:r>
              <a:rPr lang="en-US" sz="3200" b="1" u="sng" dirty="0" smtClean="0"/>
              <a:t>Effect of Matrix on Properties of </a:t>
            </a:r>
            <a:r>
              <a:rPr lang="en-US" sz="3200" b="1" dirty="0" smtClean="0"/>
              <a:t>	</a:t>
            </a:r>
            <a:r>
              <a:rPr lang="en-US" sz="3200" b="1" u="sng" dirty="0" smtClean="0"/>
              <a:t>materials</a:t>
            </a:r>
          </a:p>
          <a:p>
            <a:pPr lvl="1" algn="just">
              <a:buFont typeface="Arial" pitchFamily="34" charset="0"/>
              <a:buChar char="•"/>
            </a:pPr>
            <a:r>
              <a:rPr lang="en-US" sz="2800" u="sng" dirty="0" smtClean="0"/>
              <a:t>Metal matrix composites (MMCs)</a:t>
            </a:r>
            <a:r>
              <a:rPr lang="en-US" sz="2800" dirty="0" smtClean="0"/>
              <a:t> are composed   of  an element or an alloy matrix in which a second phase is embedded and distributed to achieve some property improvement. </a:t>
            </a:r>
          </a:p>
          <a:p>
            <a:pPr lvl="1" algn="just">
              <a:buFont typeface="Arial" pitchFamily="34" charset="0"/>
              <a:buChar char="•"/>
            </a:pPr>
            <a:r>
              <a:rPr lang="en-US" sz="2800" dirty="0" smtClean="0"/>
              <a:t>Based on the size, shape and amount of the second 	phase, the composite property varies. </a:t>
            </a:r>
          </a:p>
          <a:p>
            <a:pPr lvl="1" algn="just">
              <a:buFont typeface="Arial" pitchFamily="34" charset="0"/>
              <a:buChar char="•"/>
            </a:pPr>
            <a:r>
              <a:rPr lang="en-US" sz="2800" dirty="0" smtClean="0"/>
              <a:t>Particulate reinforced composites, often called as discontinuously reinforced metal matrix composites, constitute 5 – 20 % of these new advanced materials. </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848600" cy="5693866"/>
          </a:xfrm>
          <a:prstGeom prst="rect">
            <a:avLst/>
          </a:prstGeom>
        </p:spPr>
        <p:txBody>
          <a:bodyPr wrap="square">
            <a:spAutoFit/>
          </a:bodyPr>
          <a:lstStyle/>
          <a:p>
            <a:pPr lvl="1">
              <a:buFont typeface="Arial" pitchFamily="34" charset="0"/>
              <a:buChar char="•"/>
            </a:pPr>
            <a:r>
              <a:rPr lang="en-US" sz="2800" dirty="0" smtClean="0"/>
              <a:t>The microstructure of the processed composites          </a:t>
            </a:r>
          </a:p>
          <a:p>
            <a:pPr lvl="1" algn="just"/>
            <a:r>
              <a:rPr lang="en-US" sz="2800" dirty="0" smtClean="0"/>
              <a:t>  influences and has a great effect on the   </a:t>
            </a:r>
          </a:p>
          <a:p>
            <a:pPr lvl="1" algn="just"/>
            <a:r>
              <a:rPr lang="en-US" sz="2800" dirty="0" smtClean="0"/>
              <a:t>  mechanical properties. </a:t>
            </a:r>
          </a:p>
          <a:p>
            <a:endParaRPr lang="en-US" sz="2800" dirty="0" smtClean="0"/>
          </a:p>
          <a:p>
            <a:pPr lvl="1" algn="just">
              <a:buFont typeface="Arial" pitchFamily="34" charset="0"/>
              <a:buChar char="•"/>
            </a:pPr>
            <a:r>
              <a:rPr lang="en-US" sz="2800" dirty="0" smtClean="0"/>
              <a:t>Generally, increasing the </a:t>
            </a:r>
            <a:r>
              <a:rPr lang="en-US" sz="2800" dirty="0" smtClean="0">
                <a:solidFill>
                  <a:srgbClr val="FF0000"/>
                </a:solidFill>
              </a:rPr>
              <a:t>weight fraction </a:t>
            </a:r>
            <a:r>
              <a:rPr lang="en-US" sz="2800" dirty="0" smtClean="0"/>
              <a:t>of the  reinforcement phase in the matrix leads to an increased stiffness, yield strength and ultimate tensile strength. </a:t>
            </a:r>
          </a:p>
          <a:p>
            <a:endParaRPr lang="en-US" sz="2800" dirty="0" smtClean="0"/>
          </a:p>
          <a:p>
            <a:pPr lvl="1" algn="just">
              <a:buFont typeface="Arial" pitchFamily="34" charset="0"/>
              <a:buChar char="•"/>
            </a:pPr>
            <a:r>
              <a:rPr lang="en-US" sz="2800" dirty="0" smtClean="0"/>
              <a:t>However, the low ductility of particulate reinforced MMCs is the major drawback that prevents their usage as structural components in some applications.</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algn="just"/>
            <a:r>
              <a:rPr lang="en-US" sz="2800" dirty="0" smtClean="0"/>
              <a:t>Metal matrix composites have outstanding benefits due to the combined metallic and ceramic properties, thereby yielding improved physical and mechanical properties. </a:t>
            </a:r>
          </a:p>
          <a:p>
            <a:pPr algn="just"/>
            <a:r>
              <a:rPr lang="en-US" sz="2800" dirty="0" smtClean="0"/>
              <a:t>MMCs represent a new generation of engineering materials in which a strong ceramic reinforcement is incorporated into a metal matrix to improve its properties including specific strength, specific stiffness, wear resistance, corrosion resistance and elastic modulus. </a:t>
            </a:r>
          </a:p>
          <a:p>
            <a:pPr algn="just"/>
            <a:r>
              <a:rPr lang="en-US" sz="2800" dirty="0" smtClean="0"/>
              <a:t>MMCs combine metallic properties of matrix alloys (ductility and toughness) with ceramic properties of reinforcements (high strength and high modulus), leads to greater strength in shear and compression and higher service-temperature capabilities. </a:t>
            </a: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800" dirty="0" smtClean="0"/>
              <a:t>Thus, they have significant scientific, technological and commercial importance. </a:t>
            </a:r>
          </a:p>
          <a:p>
            <a:pPr algn="just"/>
            <a:r>
              <a:rPr lang="en-US" sz="2800" dirty="0" smtClean="0"/>
              <a:t>During the last decade, because of their improved properties, MMCs are being used extensively for high performance applications such as in aircraft engines and more recently in the automotive industries. </a:t>
            </a:r>
          </a:p>
          <a:p>
            <a:pPr algn="just"/>
            <a:r>
              <a:rPr lang="en-US" sz="2800" dirty="0" smtClean="0"/>
              <a:t>Aluminium oxide and silicon carbide powders in the form of fibers and particulates are commonly used as reinforcements in MMCs and the addition of these reinforcements to aluminum alloys has been the subject of a considerable amount of research work. </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sz="2800" dirty="0" smtClean="0"/>
              <a:t>Aluminium oxide and silicon carbide reinforced aluminum alloy matrix composites are applied in the automotive and aircraft industries as engine pistons and cylinder heads, where the tribological properties of these materials are considered important.</a:t>
            </a:r>
          </a:p>
          <a:p>
            <a:pPr algn="just"/>
            <a:r>
              <a:rPr lang="en-US" sz="2800" dirty="0" smtClean="0"/>
              <a:t>Incorporation of hard second phase particles in the alloy matrices to produce MMCs has also been reported to be more beneficial and economical due to its high specific strength and corrosion resistance properties.</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1600200"/>
            <a:ext cx="7772400" cy="5327650"/>
          </a:xfrm>
          <a:prstGeom prst="rect">
            <a:avLst/>
          </a:prstGeom>
          <a:noFill/>
          <a:ln w="9525">
            <a:noFill/>
            <a:round/>
            <a:headEnd/>
            <a:tailEnd/>
          </a:ln>
          <a:effectLst/>
        </p:spPr>
        <p:txBody>
          <a:bodyPr/>
          <a:lstStyle/>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Calibri" pitchFamily="32" charset="0"/>
                <a:ea typeface="WenQuanYi Micro Hei" charset="0"/>
                <a:cs typeface="WenQuanYi Micro Hei" charset="0"/>
              </a:rPr>
              <a:t>Functions of the matrix</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Transmit forces to and between fibers</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arrest cracks from spreading between fibers</a:t>
            </a:r>
          </a:p>
          <a:p>
            <a:pPr marL="1141413" lvl="2" indent="-2270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latin typeface="Calibri" pitchFamily="32" charset="0"/>
                <a:ea typeface="WenQuanYi Micro Hei" charset="0"/>
                <a:cs typeface="WenQuanYi Micro Hei" charset="0"/>
              </a:rPr>
              <a:t>do not carry most of the load</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hold fibers in proper orientation</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protect fibers from environment and handling</a:t>
            </a:r>
          </a:p>
          <a:p>
            <a:pPr marL="1141413" lvl="2" indent="-2270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latin typeface="Calibri" pitchFamily="32" charset="0"/>
                <a:ea typeface="WenQuanYi Micro Hei" charset="0"/>
                <a:cs typeface="WenQuanYi Micro Hei" charset="0"/>
              </a:rPr>
              <a:t>mechanical forces can cause cracks that allow environment to affect fibers</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Calibri" pitchFamily="32" charset="0"/>
                <a:ea typeface="WenQuanYi Micro Hei" charset="0"/>
                <a:cs typeface="WenQuanYi Micro Hei" charset="0"/>
              </a:rPr>
              <a:t>Demands on matrix </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Interlaminar shear strength</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Toughness</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Moisture/environmental resistance</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Temperature properties</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latin typeface="Calibri" pitchFamily="32" charset="0"/>
                <a:ea typeface="WenQuanYi Micro Hei" charset="0"/>
                <a:cs typeface="WenQuanYi Micro Hei" charset="0"/>
              </a:rPr>
              <a:t>Cost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5516563"/>
          </a:xfrm>
        </p:spPr>
        <p:txBody>
          <a:bodyPr>
            <a:normAutofit/>
          </a:bodyPr>
          <a:lstStyle/>
          <a:p>
            <a:pPr>
              <a:buNone/>
            </a:pPr>
            <a:r>
              <a:rPr lang="en-US" b="1" u="sng" dirty="0" smtClean="0"/>
              <a:t>2.3</a:t>
            </a:r>
            <a:r>
              <a:rPr lang="en-US" sz="2800" u="sng" dirty="0" smtClean="0"/>
              <a:t> </a:t>
            </a:r>
            <a:r>
              <a:rPr lang="en-US" sz="2800" dirty="0" smtClean="0"/>
              <a:t>	 </a:t>
            </a:r>
            <a:r>
              <a:rPr lang="en-US" b="1" u="sng" dirty="0" smtClean="0"/>
              <a:t>Effect of Size, Shape and Distribution of </a:t>
            </a:r>
            <a:r>
              <a:rPr lang="en-US" b="1" dirty="0" smtClean="0"/>
              <a:t>	</a:t>
            </a:r>
            <a:r>
              <a:rPr lang="en-US" b="1" u="sng" dirty="0" smtClean="0"/>
              <a:t>Second Phase on Mechanical Properties of </a:t>
            </a:r>
            <a:r>
              <a:rPr lang="en-US" b="1" dirty="0" smtClean="0"/>
              <a:t>	</a:t>
            </a:r>
            <a:r>
              <a:rPr lang="en-US" b="1" u="sng" dirty="0" smtClean="0"/>
              <a:t>Alloys</a:t>
            </a:r>
            <a:r>
              <a:rPr lang="en-US" b="1" dirty="0" smtClean="0"/>
              <a:t>: </a:t>
            </a:r>
          </a:p>
          <a:p>
            <a:r>
              <a:rPr lang="en-US" sz="2800" dirty="0" smtClean="0"/>
              <a:t>Precipitation hardening, also called age hardening, is a </a:t>
            </a:r>
            <a:r>
              <a:rPr lang="en-US" sz="2800" dirty="0" smtClean="0">
                <a:hlinkClick r:id="rId2" tooltip="Heat treatment"/>
              </a:rPr>
              <a:t>heat treatment</a:t>
            </a:r>
            <a:r>
              <a:rPr lang="en-US" sz="2800" dirty="0" smtClean="0"/>
              <a:t> technique </a:t>
            </a:r>
          </a:p>
          <a:p>
            <a:pPr>
              <a:buNone/>
            </a:pPr>
            <a:r>
              <a:rPr lang="en-US" sz="2800" dirty="0" smtClean="0"/>
              <a:t>		-used to increase the yield strength 	of </a:t>
            </a:r>
            <a:r>
              <a:rPr lang="en-US" sz="2800" dirty="0" smtClean="0">
                <a:hlinkClick r:id="rId3" tooltip="Malleable"/>
              </a:rPr>
              <a:t>malleable</a:t>
            </a:r>
            <a:r>
              <a:rPr lang="en-US" sz="2800" dirty="0" smtClean="0"/>
              <a:t> materials, including most structural 	alloys of   	</a:t>
            </a:r>
            <a:r>
              <a:rPr lang="en-US" sz="2800" u="sng" dirty="0" err="1" smtClean="0">
                <a:solidFill>
                  <a:schemeClr val="tx2">
                    <a:lumMod val="75000"/>
                  </a:schemeClr>
                </a:solidFill>
              </a:rPr>
              <a:t>a</a:t>
            </a:r>
            <a:r>
              <a:rPr lang="en-US" sz="2800" u="sng" dirty="0" err="1" smtClean="0">
                <a:solidFill>
                  <a:schemeClr val="tx2">
                    <a:lumMod val="75000"/>
                  </a:schemeClr>
                </a:solidFill>
                <a:hlinkClick r:id="rId4" tooltip="Aluminium"/>
              </a:rPr>
              <a:t>lu</a:t>
            </a:r>
            <a:r>
              <a:rPr lang="en-US" sz="2800" dirty="0" err="1" smtClean="0">
                <a:hlinkClick r:id="rId4" tooltip="Aluminium"/>
              </a:rPr>
              <a:t>minium</a:t>
            </a:r>
            <a:r>
              <a:rPr lang="en-US" sz="2800" dirty="0" err="1" smtClean="0"/>
              <a:t>,</a:t>
            </a:r>
            <a:r>
              <a:rPr lang="en-US" sz="2800" dirty="0" err="1" smtClean="0">
                <a:hlinkClick r:id="rId5" tooltip="Magnesium"/>
              </a:rPr>
              <a:t>magnesium</a:t>
            </a:r>
            <a:r>
              <a:rPr lang="en-US" sz="2800" dirty="0" smtClean="0"/>
              <a:t>, </a:t>
            </a:r>
            <a:r>
              <a:rPr lang="en-US" sz="2800" dirty="0" smtClean="0">
                <a:hlinkClick r:id="rId6" tooltip="Nickel"/>
              </a:rPr>
              <a:t>nickel</a:t>
            </a:r>
            <a:r>
              <a:rPr lang="en-US" sz="2800" dirty="0" smtClean="0"/>
              <a:t> and </a:t>
            </a:r>
            <a:r>
              <a:rPr lang="en-US" sz="2800" dirty="0" smtClean="0">
                <a:hlinkClick r:id="rId7" tooltip="Titanium"/>
              </a:rPr>
              <a:t>titanium</a:t>
            </a:r>
            <a:r>
              <a:rPr lang="en-US" sz="2800" dirty="0" smtClean="0"/>
              <a:t>, and 	some </a:t>
            </a:r>
            <a:r>
              <a:rPr lang="en-US" sz="2800" u="sng" dirty="0" smtClean="0">
                <a:hlinkClick r:id="rId8" tooltip="Stainless steel"/>
              </a:rPr>
              <a:t>stainless steels</a:t>
            </a:r>
            <a:r>
              <a:rPr lang="en-US" sz="2800" dirty="0" smtClean="0"/>
              <a:t>.</a:t>
            </a:r>
          </a:p>
          <a:p>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sz="2800" dirty="0" smtClean="0"/>
              <a:t>It relies on changes in solid </a:t>
            </a:r>
            <a:r>
              <a:rPr lang="en-US" sz="2800" dirty="0" smtClean="0">
                <a:hlinkClick r:id="rId2" tooltip="Solubility"/>
              </a:rPr>
              <a:t>solubility</a:t>
            </a:r>
            <a:r>
              <a:rPr lang="en-US" sz="2800" dirty="0" smtClean="0"/>
              <a:t> with </a:t>
            </a:r>
            <a:r>
              <a:rPr lang="en-US" sz="2800" dirty="0" smtClean="0">
                <a:hlinkClick r:id="rId3" tooltip="Temperature"/>
              </a:rPr>
              <a:t>temperature</a:t>
            </a:r>
            <a:r>
              <a:rPr lang="en-US" sz="2800" dirty="0" smtClean="0"/>
              <a:t> to produce fine particles of an impurity </a:t>
            </a:r>
            <a:r>
              <a:rPr lang="en-US" sz="2800" dirty="0" smtClean="0">
                <a:hlinkClick r:id="rId4" tooltip="Phase (matter)"/>
              </a:rPr>
              <a:t>phase</a:t>
            </a:r>
            <a:r>
              <a:rPr lang="en-US" sz="2800" dirty="0" smtClean="0"/>
              <a:t>, which impede the movement of </a:t>
            </a:r>
            <a:r>
              <a:rPr lang="en-US" sz="2800" dirty="0" smtClean="0">
                <a:hlinkClick r:id="rId5" tooltip="Dislocation"/>
              </a:rPr>
              <a:t>dislocations</a:t>
            </a:r>
            <a:r>
              <a:rPr lang="en-US" sz="2800" dirty="0" smtClean="0"/>
              <a:t>, or defects in a </a:t>
            </a:r>
            <a:r>
              <a:rPr lang="en-US" sz="2800" dirty="0" smtClean="0">
                <a:hlinkClick r:id="rId6" tooltip="Crystal"/>
              </a:rPr>
              <a:t>crystal</a:t>
            </a:r>
            <a:r>
              <a:rPr lang="en-US" sz="2800" dirty="0" smtClean="0"/>
              <a:t>'s </a:t>
            </a:r>
            <a:r>
              <a:rPr lang="en-US" sz="2800" dirty="0" smtClean="0">
                <a:hlinkClick r:id="rId7" tooltip="Crystal structure"/>
              </a:rPr>
              <a:t>lattice</a:t>
            </a:r>
            <a:r>
              <a:rPr lang="en-US" sz="2800" dirty="0" smtClean="0"/>
              <a:t>.</a:t>
            </a:r>
          </a:p>
          <a:p>
            <a:pPr algn="just"/>
            <a:r>
              <a:rPr lang="en-US" sz="2800" dirty="0" smtClean="0"/>
              <a:t>Since dislocations are often the dominant carriers of </a:t>
            </a:r>
            <a:r>
              <a:rPr lang="en-US" sz="2800" dirty="0" smtClean="0">
                <a:hlinkClick r:id="rId8" tooltip="Plasticity (physics)"/>
              </a:rPr>
              <a:t>plasticity</a:t>
            </a:r>
            <a:r>
              <a:rPr lang="en-US" sz="2800" dirty="0" smtClean="0"/>
              <a:t>, this serves to harden the material. </a:t>
            </a:r>
          </a:p>
          <a:p>
            <a:pPr algn="just"/>
            <a:r>
              <a:rPr lang="en-US" sz="2800" dirty="0" smtClean="0"/>
              <a:t>The impurities play the same role as the particle substances in particle-reinforced composite materials.</a:t>
            </a:r>
          </a:p>
          <a:p>
            <a:pPr algn="just"/>
            <a:r>
              <a:rPr lang="en-US" sz="2800" dirty="0" smtClean="0">
                <a:hlinkClick r:id="rId9" tooltip="Precipitation (chemistry)"/>
              </a:rPr>
              <a:t>precipitation</a:t>
            </a:r>
            <a:r>
              <a:rPr lang="en-US" sz="2800" dirty="0" smtClean="0"/>
              <a:t> in solids can produce many different sizes of particles, which have radically different properties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1000" y="381000"/>
          <a:ext cx="8534400" cy="5883275"/>
        </p:xfrm>
        <a:graphic>
          <a:graphicData uri="http://schemas.openxmlformats.org/presentationml/2006/ole">
            <mc:AlternateContent xmlns:mc="http://schemas.openxmlformats.org/markup-compatibility/2006">
              <mc:Choice xmlns:v="urn:schemas-microsoft-com:vml" Requires="v">
                <p:oleObj spid="_x0000_s1027" name="Bitmap Image" r:id="rId3" imgW="10704762" imgH="7380952" progId="PBrush">
                  <p:embed/>
                </p:oleObj>
              </mc:Choice>
              <mc:Fallback>
                <p:oleObj name="Bitmap Image" r:id="rId3" imgW="10704762" imgH="7380952"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853440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r>
              <a:rPr lang="en-US" sz="2800" dirty="0" smtClean="0"/>
              <a:t>Metallic structures with highest strength, hardness and wear resistance are </a:t>
            </a:r>
            <a:r>
              <a:rPr lang="en-US" sz="2800" i="1" dirty="0" smtClean="0"/>
              <a:t>polyphase materials</a:t>
            </a:r>
            <a:r>
              <a:rPr lang="en-US" sz="2800" dirty="0" smtClean="0"/>
              <a:t>, </a:t>
            </a:r>
          </a:p>
          <a:p>
            <a:pPr algn="just">
              <a:buNone/>
            </a:pPr>
            <a:r>
              <a:rPr lang="en-US" sz="2800" dirty="0" smtClean="0"/>
              <a:t>	-i.e., they are composed of two or more phases in a well-controlled dispersion.</a:t>
            </a:r>
          </a:p>
          <a:p>
            <a:pPr algn="just"/>
            <a:r>
              <a:rPr lang="en-US" sz="2800" dirty="0" smtClean="0"/>
              <a:t>This microstructure is not usually obtained in the original casting or ingot.</a:t>
            </a:r>
          </a:p>
          <a:p>
            <a:pPr algn="just"/>
            <a:r>
              <a:rPr lang="en-US" sz="2800" dirty="0" smtClean="0"/>
              <a:t>It is formed by carefully controlled processing that involves hot working and heat treatment.</a:t>
            </a:r>
          </a:p>
          <a:p>
            <a:pPr algn="just"/>
            <a:r>
              <a:rPr lang="en-US" sz="2800" dirty="0" smtClean="0"/>
              <a:t>For example, the properties of a common aluminium alloy, 2014, used for structural members in aircraft can be controlled as discussed under.</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lnSpcReduction="10000"/>
          </a:bodyPr>
          <a:lstStyle/>
          <a:p>
            <a:pPr algn="just"/>
            <a:r>
              <a:rPr lang="en-US" sz="2800" i="1" dirty="0" smtClean="0"/>
              <a:t>“A general statement of the greatest importance for understanding the relationship between structure and properties, not only for metals but for all materials”</a:t>
            </a:r>
          </a:p>
          <a:p>
            <a:r>
              <a:rPr lang="en-US" sz="2800" dirty="0" smtClean="0"/>
              <a:t>Properties of a material depend on the </a:t>
            </a:r>
          </a:p>
          <a:p>
            <a:pPr>
              <a:buNone/>
            </a:pPr>
            <a:r>
              <a:rPr lang="en-US" sz="2800" dirty="0" smtClean="0"/>
              <a:t>		-</a:t>
            </a:r>
            <a:r>
              <a:rPr lang="en-US" sz="2800" i="1" dirty="0" smtClean="0"/>
              <a:t>nature</a:t>
            </a:r>
          </a:p>
          <a:p>
            <a:pPr>
              <a:buNone/>
            </a:pPr>
            <a:r>
              <a:rPr lang="en-US" sz="2800" i="1" dirty="0" smtClean="0"/>
              <a:t>		-amount</a:t>
            </a:r>
          </a:p>
          <a:p>
            <a:pPr>
              <a:buNone/>
            </a:pPr>
            <a:r>
              <a:rPr lang="en-US" sz="2800" i="1" dirty="0" smtClean="0"/>
              <a:t>		-size</a:t>
            </a:r>
          </a:p>
          <a:p>
            <a:pPr>
              <a:buNone/>
            </a:pPr>
            <a:r>
              <a:rPr lang="en-US" sz="2800" i="1" dirty="0" smtClean="0"/>
              <a:t>		-shape</a:t>
            </a:r>
          </a:p>
          <a:p>
            <a:pPr>
              <a:buNone/>
            </a:pPr>
            <a:r>
              <a:rPr lang="en-US" sz="2800" i="1" dirty="0" smtClean="0"/>
              <a:t>		-distribution</a:t>
            </a:r>
            <a:r>
              <a:rPr lang="en-US" sz="2800" dirty="0" smtClean="0"/>
              <a:t>, and</a:t>
            </a:r>
          </a:p>
          <a:p>
            <a:pPr>
              <a:buNone/>
            </a:pPr>
            <a:r>
              <a:rPr lang="en-US" sz="2800" dirty="0" smtClean="0"/>
              <a:t>		-</a:t>
            </a:r>
            <a:r>
              <a:rPr lang="en-US" sz="2800" i="1" dirty="0" smtClean="0"/>
              <a:t>orientation</a:t>
            </a:r>
            <a:r>
              <a:rPr lang="en-US" sz="2800" dirty="0" smtClean="0"/>
              <a:t> </a:t>
            </a:r>
          </a:p>
          <a:p>
            <a:pPr>
              <a:buNone/>
            </a:pPr>
            <a:r>
              <a:rPr lang="en-US" sz="2800" dirty="0" smtClean="0"/>
              <a:t>	of the phases.</a:t>
            </a:r>
          </a:p>
          <a:p>
            <a:r>
              <a:rPr lang="en-US" sz="2800" dirty="0" smtClean="0"/>
              <a:t>(Fig. 2.3)</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p:txBody>
          <a:bodyPr>
            <a:normAutofit/>
          </a:bodyPr>
          <a:lstStyle/>
          <a:p>
            <a:r>
              <a:rPr lang="en-US" sz="2800" dirty="0" smtClean="0"/>
              <a:t>Fig 2.3  Character </a:t>
            </a:r>
            <a:r>
              <a:rPr lang="en-US" sz="2800" dirty="0"/>
              <a:t>of Dispersed Phases</a:t>
            </a:r>
          </a:p>
        </p:txBody>
      </p:sp>
      <p:pic>
        <p:nvPicPr>
          <p:cNvPr id="72708" name="Picture 1028" descr="type3"/>
          <p:cNvPicPr>
            <a:picLocks noChangeAspect="1" noChangeArrowheads="1"/>
          </p:cNvPicPr>
          <p:nvPr/>
        </p:nvPicPr>
        <p:blipFill>
          <a:blip r:embed="rId2"/>
          <a:srcRect/>
          <a:stretch>
            <a:fillRect/>
          </a:stretch>
        </p:blipFill>
        <p:spPr bwMode="auto">
          <a:xfrm>
            <a:off x="304800" y="1219200"/>
            <a:ext cx="8382000" cy="5064125"/>
          </a:xfrm>
          <a:prstGeom prst="rect">
            <a:avLst/>
          </a:prstGeom>
          <a:noFill/>
        </p:spPr>
      </p:pic>
      <p:sp>
        <p:nvSpPr>
          <p:cNvPr id="72709" name="Text Box 1029"/>
          <p:cNvSpPr txBox="1">
            <a:spLocks noChangeArrowheads="1"/>
          </p:cNvSpPr>
          <p:nvPr/>
        </p:nvSpPr>
        <p:spPr bwMode="auto">
          <a:xfrm>
            <a:off x="457200" y="3352800"/>
            <a:ext cx="2209800" cy="396875"/>
          </a:xfrm>
          <a:prstGeom prst="rect">
            <a:avLst/>
          </a:prstGeom>
          <a:noFill/>
          <a:ln w="9525">
            <a:noFill/>
            <a:miter lim="800000"/>
            <a:headEnd/>
            <a:tailEnd/>
          </a:ln>
          <a:effectLst/>
        </p:spPr>
        <p:txBody>
          <a:bodyPr>
            <a:spAutoFit/>
          </a:bodyPr>
          <a:lstStyle/>
          <a:p>
            <a:r>
              <a:rPr lang="en-US" sz="2000"/>
              <a:t>Concentration (V</a:t>
            </a:r>
            <a:r>
              <a:rPr lang="en-US" sz="2000" baseline="-25000"/>
              <a:t>f</a:t>
            </a:r>
            <a:r>
              <a:rPr lang="en-US" sz="2000"/>
              <a:t>)</a:t>
            </a:r>
          </a:p>
        </p:txBody>
      </p:sp>
      <p:sp>
        <p:nvSpPr>
          <p:cNvPr id="72711" name="Text Box 1031"/>
          <p:cNvSpPr txBox="1">
            <a:spLocks noChangeArrowheads="1"/>
          </p:cNvSpPr>
          <p:nvPr/>
        </p:nvSpPr>
        <p:spPr bwMode="auto">
          <a:xfrm>
            <a:off x="3886200" y="3429000"/>
            <a:ext cx="914400" cy="396875"/>
          </a:xfrm>
          <a:prstGeom prst="rect">
            <a:avLst/>
          </a:prstGeom>
          <a:noFill/>
          <a:ln w="9525">
            <a:noFill/>
            <a:miter lim="800000"/>
            <a:headEnd/>
            <a:tailEnd/>
          </a:ln>
          <a:effectLst/>
        </p:spPr>
        <p:txBody>
          <a:bodyPr>
            <a:spAutoFit/>
          </a:bodyPr>
          <a:lstStyle/>
          <a:p>
            <a:r>
              <a:rPr lang="en-US" sz="2000"/>
              <a:t>Size</a:t>
            </a:r>
          </a:p>
        </p:txBody>
      </p:sp>
      <p:sp>
        <p:nvSpPr>
          <p:cNvPr id="72713" name="Text Box 1033"/>
          <p:cNvSpPr txBox="1">
            <a:spLocks noChangeArrowheads="1"/>
          </p:cNvSpPr>
          <p:nvPr/>
        </p:nvSpPr>
        <p:spPr bwMode="auto">
          <a:xfrm>
            <a:off x="6629400" y="3429000"/>
            <a:ext cx="914400" cy="396875"/>
          </a:xfrm>
          <a:prstGeom prst="rect">
            <a:avLst/>
          </a:prstGeom>
          <a:noFill/>
          <a:ln w="9525">
            <a:noFill/>
            <a:miter lim="800000"/>
            <a:headEnd/>
            <a:tailEnd/>
          </a:ln>
          <a:effectLst/>
        </p:spPr>
        <p:txBody>
          <a:bodyPr>
            <a:spAutoFit/>
          </a:bodyPr>
          <a:lstStyle/>
          <a:p>
            <a:r>
              <a:rPr lang="en-US" sz="2000"/>
              <a:t>Shape</a:t>
            </a:r>
          </a:p>
        </p:txBody>
      </p:sp>
      <p:sp>
        <p:nvSpPr>
          <p:cNvPr id="72714" name="Text Box 1034"/>
          <p:cNvSpPr txBox="1">
            <a:spLocks noChangeArrowheads="1"/>
          </p:cNvSpPr>
          <p:nvPr/>
        </p:nvSpPr>
        <p:spPr bwMode="auto">
          <a:xfrm>
            <a:off x="1905000" y="6172200"/>
            <a:ext cx="1655763" cy="457200"/>
          </a:xfrm>
          <a:prstGeom prst="rect">
            <a:avLst/>
          </a:prstGeom>
          <a:solidFill>
            <a:schemeClr val="bg1"/>
          </a:solidFill>
          <a:ln w="9525">
            <a:noFill/>
            <a:miter lim="800000"/>
            <a:headEnd/>
            <a:tailEnd/>
          </a:ln>
          <a:effectLst/>
        </p:spPr>
        <p:txBody>
          <a:bodyPr wrap="none">
            <a:spAutoFit/>
          </a:bodyPr>
          <a:lstStyle/>
          <a:p>
            <a:r>
              <a:rPr lang="en-US"/>
              <a:t>Distribution</a:t>
            </a:r>
          </a:p>
        </p:txBody>
      </p:sp>
      <p:sp>
        <p:nvSpPr>
          <p:cNvPr id="72715" name="Text Box 1035"/>
          <p:cNvSpPr txBox="1">
            <a:spLocks noChangeArrowheads="1"/>
          </p:cNvSpPr>
          <p:nvPr/>
        </p:nvSpPr>
        <p:spPr bwMode="auto">
          <a:xfrm>
            <a:off x="5410200" y="6172200"/>
            <a:ext cx="1570038" cy="457200"/>
          </a:xfrm>
          <a:prstGeom prst="rect">
            <a:avLst/>
          </a:prstGeom>
          <a:solidFill>
            <a:schemeClr val="bg1"/>
          </a:solidFill>
          <a:ln w="9525">
            <a:noFill/>
            <a:miter lim="800000"/>
            <a:headEnd/>
            <a:tailEnd/>
          </a:ln>
          <a:effectLst/>
        </p:spPr>
        <p:txBody>
          <a:bodyPr wrap="none">
            <a:spAutoFit/>
          </a:bodyPr>
          <a:lstStyle/>
          <a:p>
            <a:r>
              <a:rPr lang="en-US"/>
              <a:t>Orientation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514350" indent="-514350">
              <a:buFont typeface="+mj-lt"/>
              <a:buAutoNum type="arabicPeriod"/>
            </a:pPr>
            <a:r>
              <a:rPr lang="en-US" sz="2800" i="1" u="sng" dirty="0" smtClean="0"/>
              <a:t>Nature </a:t>
            </a:r>
            <a:r>
              <a:rPr lang="en-US" sz="2800" u="sng" dirty="0" smtClean="0"/>
              <a:t>of the phases</a:t>
            </a:r>
            <a:r>
              <a:rPr lang="en-US" sz="2800" dirty="0" smtClean="0"/>
              <a:t>.  </a:t>
            </a:r>
          </a:p>
          <a:p>
            <a:pPr marL="514350" indent="-514350" algn="just">
              <a:buNone/>
            </a:pPr>
            <a:r>
              <a:rPr lang="en-US" sz="2800" dirty="0" smtClean="0"/>
              <a:t>	-In the concrete slab, the individual properties of the concrete and the steel affect the overall strength of the slab.</a:t>
            </a:r>
          </a:p>
          <a:p>
            <a:pPr marL="514350" indent="-514350" algn="just">
              <a:buNone/>
            </a:pPr>
            <a:r>
              <a:rPr lang="en-US" sz="2800" dirty="0" smtClean="0"/>
              <a:t>	-In the aluminium alloy 2014, two phases are involved : a solid solution of copper in aluminium and the intermetallic </a:t>
            </a:r>
            <a:r>
              <a:rPr lang="en-US" sz="2800" smtClean="0"/>
              <a:t>compound CuAl</a:t>
            </a:r>
            <a:r>
              <a:rPr lang="en-US" sz="2800" baseline="-25000" smtClean="0"/>
              <a:t>2</a:t>
            </a:r>
            <a:r>
              <a:rPr lang="en-US" sz="2800" smtClean="0"/>
              <a:t>.The </a:t>
            </a:r>
            <a:r>
              <a:rPr lang="en-US" sz="2800" dirty="0" smtClean="0"/>
              <a:t>individual properties of each phase determine the characteristics of the alloy.</a:t>
            </a:r>
          </a:p>
          <a:p>
            <a:pPr marL="514350" indent="-514350">
              <a:buAutoNum type="arabicPeriod" startAt="2"/>
            </a:pPr>
            <a:r>
              <a:rPr lang="en-US" sz="2800" i="1" u="sng" dirty="0" smtClean="0"/>
              <a:t>Amount</a:t>
            </a:r>
            <a:r>
              <a:rPr lang="en-US" sz="2800" u="sng" dirty="0" smtClean="0"/>
              <a:t> of the phases</a:t>
            </a:r>
            <a:r>
              <a:rPr lang="en-US" sz="2800" dirty="0" smtClean="0"/>
              <a:t>.</a:t>
            </a:r>
          </a:p>
          <a:p>
            <a:pPr marL="514350" indent="-514350" algn="just">
              <a:buNone/>
            </a:pPr>
            <a:r>
              <a:rPr lang="en-US" sz="2800" dirty="0" smtClean="0"/>
              <a:t>	-Just as the relative amounts of steel and concrete are important, so are the amounts of the two phases in the aluminium alloy.</a:t>
            </a: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514350" indent="-514350">
              <a:buAutoNum type="arabicPeriod" startAt="3"/>
            </a:pPr>
            <a:r>
              <a:rPr lang="en-US" sz="2800" i="1" u="sng" dirty="0" smtClean="0"/>
              <a:t>Size</a:t>
            </a:r>
            <a:r>
              <a:rPr lang="en-US" sz="2800" u="sng" dirty="0" smtClean="0"/>
              <a:t> of the phases</a:t>
            </a:r>
            <a:r>
              <a:rPr lang="en-US" sz="2800" dirty="0" smtClean="0"/>
              <a:t>.</a:t>
            </a:r>
          </a:p>
          <a:p>
            <a:pPr marL="514350" indent="-514350" algn="just">
              <a:buNone/>
            </a:pPr>
            <a:r>
              <a:rPr lang="en-US" sz="2800" dirty="0" smtClean="0"/>
              <a:t>	-If there are only a few large steel reinforcing rods in the concrete slab, the structure is not so strong as it is when the same amount of steel is used in thinner bars. </a:t>
            </a:r>
          </a:p>
          <a:p>
            <a:pPr marL="514350" indent="-514350">
              <a:buNone/>
            </a:pPr>
            <a:r>
              <a:rPr lang="en-US" sz="2800" dirty="0" smtClean="0"/>
              <a:t>	-Similarly, a fine dispersion of CuAl</a:t>
            </a:r>
            <a:r>
              <a:rPr lang="en-US" sz="2800" baseline="-25000" dirty="0" smtClean="0"/>
              <a:t>2 </a:t>
            </a:r>
            <a:r>
              <a:rPr lang="en-US" sz="2800" dirty="0" smtClean="0"/>
              <a:t> is preferred. </a:t>
            </a:r>
          </a:p>
          <a:p>
            <a:pPr marL="514350" indent="-514350">
              <a:buAutoNum type="arabicPeriod" startAt="4"/>
            </a:pPr>
            <a:r>
              <a:rPr lang="en-US" sz="2800" i="1" u="sng" dirty="0" smtClean="0"/>
              <a:t>Shape</a:t>
            </a:r>
            <a:r>
              <a:rPr lang="en-US" sz="2800" u="sng" dirty="0" smtClean="0"/>
              <a:t> of the phases</a:t>
            </a:r>
            <a:r>
              <a:rPr lang="en-US" sz="2800" dirty="0" smtClean="0"/>
              <a:t>.</a:t>
            </a:r>
          </a:p>
          <a:p>
            <a:pPr marL="514350" indent="-514350" algn="just">
              <a:buNone/>
            </a:pPr>
            <a:r>
              <a:rPr lang="en-US" sz="2800" dirty="0" smtClean="0"/>
              <a:t>	-If the steel is in square bars, stress concentration occurs at the corners, causing cracking of the concrete; hence round bars are preferred.</a:t>
            </a:r>
          </a:p>
          <a:p>
            <a:pPr marL="514350" indent="-514350" algn="just">
              <a:buNone/>
            </a:pPr>
            <a:r>
              <a:rPr lang="en-US" sz="2800" dirty="0" smtClean="0"/>
              <a:t>	-In the case of a precipitate in a microstructure, the properties obtained depend on whether the shape of the precipitate is spheroidal or plate-like.</a:t>
            </a:r>
          </a:p>
          <a:p>
            <a:pPr marL="514350" indent="-514350">
              <a:buNone/>
            </a:pPr>
            <a:r>
              <a:rPr lang="en-US" sz="2800" baseline="-25000" dirty="0" smtClean="0"/>
              <a:t> </a:t>
            </a: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514350" indent="-514350">
              <a:buAutoNum type="arabicPeriod" startAt="5"/>
            </a:pPr>
            <a:r>
              <a:rPr lang="en-US" sz="2800" i="1" u="sng" dirty="0" smtClean="0"/>
              <a:t>Distribution</a:t>
            </a:r>
            <a:r>
              <a:rPr lang="en-US" sz="2800" u="sng" dirty="0" smtClean="0"/>
              <a:t> of the phases</a:t>
            </a:r>
            <a:r>
              <a:rPr lang="en-US" sz="2800" dirty="0" smtClean="0"/>
              <a:t>.</a:t>
            </a:r>
          </a:p>
          <a:p>
            <a:pPr marL="514350" indent="-514350" algn="just">
              <a:buNone/>
            </a:pPr>
            <a:r>
              <a:rPr lang="en-US" sz="2800" dirty="0" smtClean="0"/>
              <a:t>	-If the slab is to encounter bending stresses, the steel should be placed close to the surface rather than at the center.</a:t>
            </a:r>
          </a:p>
          <a:p>
            <a:pPr marL="514350" indent="-514350" algn="just">
              <a:buNone/>
            </a:pPr>
            <a:r>
              <a:rPr lang="en-US" sz="2800" dirty="0" smtClean="0"/>
              <a:t>	-Similarly, in a microstructure, properties differ when a precipitate phase is localized at grain boundaries instead of being uniformly distributed.</a:t>
            </a:r>
          </a:p>
          <a:p>
            <a:pPr marL="514350" indent="-514350" algn="just">
              <a:buAutoNum type="arabicPeriod" startAt="6"/>
            </a:pPr>
            <a:r>
              <a:rPr lang="en-US" sz="2800" i="1" u="sng" dirty="0" smtClean="0"/>
              <a:t>Orientation</a:t>
            </a:r>
            <a:r>
              <a:rPr lang="en-US" sz="2800" u="sng" dirty="0" smtClean="0"/>
              <a:t> of the phases</a:t>
            </a:r>
            <a:r>
              <a:rPr lang="en-US" sz="2800" dirty="0" smtClean="0"/>
              <a:t>.</a:t>
            </a:r>
          </a:p>
          <a:p>
            <a:pPr marL="514350" indent="-514350" algn="just">
              <a:buNone/>
            </a:pPr>
            <a:r>
              <a:rPr lang="en-US" sz="2800" dirty="0" smtClean="0"/>
              <a:t>	-If the slab is to be used to resist typical traffic, a horizontal orientation of the steel is preferred.</a:t>
            </a:r>
          </a:p>
          <a:p>
            <a:pPr marL="514350" indent="-514350" algn="just">
              <a:buNone/>
            </a:pPr>
            <a:r>
              <a:rPr lang="en-US" sz="2800" dirty="0" smtClean="0"/>
              <a:t>	-An aligned precipitate will also show directional mechanical properties.</a:t>
            </a:r>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r>
              <a:rPr lang="en-US" sz="2800" dirty="0" smtClean="0"/>
              <a:t>These examples show that it is essential to understand the methods of controlling the development of polyphase structures.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944563"/>
          </a:xfrm>
        </p:spPr>
        <p:txBody>
          <a:bodyPr/>
          <a:lstStyle/>
          <a:p>
            <a:pPr eaLnBrk="1" hangingPunct="1"/>
            <a:r>
              <a:rPr lang="en-US" altLang="zh-CN" b="1" smtClean="0">
                <a:solidFill>
                  <a:srgbClr val="990000"/>
                </a:solidFill>
              </a:rPr>
              <a:t>Motivation</a:t>
            </a:r>
          </a:p>
        </p:txBody>
      </p:sp>
      <p:sp>
        <p:nvSpPr>
          <p:cNvPr id="21507" name="Rectangle 3"/>
          <p:cNvSpPr>
            <a:spLocks noGrp="1" noChangeArrowheads="1"/>
          </p:cNvSpPr>
          <p:nvPr>
            <p:ph type="body" idx="1"/>
          </p:nvPr>
        </p:nvSpPr>
        <p:spPr>
          <a:xfrm>
            <a:off x="457200" y="1295400"/>
            <a:ext cx="8229600" cy="4525963"/>
          </a:xfrm>
        </p:spPr>
        <p:txBody>
          <a:bodyPr/>
          <a:lstStyle/>
          <a:p>
            <a:pPr algn="just" eaLnBrk="1" hangingPunct="1">
              <a:buFontTx/>
              <a:buNone/>
            </a:pPr>
            <a:r>
              <a:rPr lang="en-US" altLang="zh-CN" smtClean="0"/>
              <a:t>   </a:t>
            </a:r>
          </a:p>
        </p:txBody>
      </p:sp>
      <p:sp>
        <p:nvSpPr>
          <p:cNvPr id="21508" name="Text Box 4"/>
          <p:cNvSpPr txBox="1">
            <a:spLocks noChangeArrowheads="1"/>
          </p:cNvSpPr>
          <p:nvPr/>
        </p:nvSpPr>
        <p:spPr bwMode="auto">
          <a:xfrm>
            <a:off x="533400" y="1143000"/>
            <a:ext cx="8305800" cy="3990975"/>
          </a:xfrm>
          <a:prstGeom prst="rect">
            <a:avLst/>
          </a:prstGeom>
          <a:noFill/>
          <a:ln w="9525">
            <a:noFill/>
            <a:miter lim="800000"/>
            <a:headEnd/>
            <a:tailEnd/>
          </a:ln>
        </p:spPr>
        <p:txBody>
          <a:bodyPr>
            <a:spAutoFit/>
          </a:bodyPr>
          <a:lstStyle/>
          <a:p>
            <a:r>
              <a:rPr lang="en-US" altLang="zh-CN" sz="3200" b="1" i="1" u="sng">
                <a:solidFill>
                  <a:schemeClr val="accent2"/>
                </a:solidFill>
              </a:rPr>
              <a:t>Many of our modern technologies require </a:t>
            </a:r>
            <a:r>
              <a:rPr lang="en-US" altLang="zh-CN" sz="3200" b="1" i="1" u="sng">
                <a:solidFill>
                  <a:srgbClr val="660066"/>
                </a:solidFill>
              </a:rPr>
              <a:t>materials with unusual combinations of properties</a:t>
            </a:r>
            <a:r>
              <a:rPr lang="en-US" altLang="zh-CN" sz="3200" b="1" i="1" u="sng">
                <a:solidFill>
                  <a:schemeClr val="accent2"/>
                </a:solidFill>
              </a:rPr>
              <a:t> that cannot be met by the conventional metal alloys, ceramics, and polymeric materials.</a:t>
            </a:r>
          </a:p>
          <a:p>
            <a:endParaRPr lang="en-US" altLang="zh-CN" sz="3200" b="1" i="1" u="sng">
              <a:solidFill>
                <a:schemeClr val="accent2"/>
              </a:solidFill>
            </a:endParaRPr>
          </a:p>
          <a:p>
            <a:r>
              <a:rPr lang="en-US" altLang="zh-CN" sz="3200" b="1">
                <a:solidFill>
                  <a:schemeClr val="accent2"/>
                </a:solidFill>
              </a:rPr>
              <a:t>For example, </a:t>
            </a:r>
            <a:r>
              <a:rPr lang="en-US" altLang="zh-CN" sz="3200" b="1" i="1">
                <a:solidFill>
                  <a:srgbClr val="006600"/>
                </a:solidFill>
              </a:rPr>
              <a:t>aerospace</a:t>
            </a:r>
            <a:r>
              <a:rPr lang="en-US" altLang="zh-CN" sz="3200" b="1">
                <a:solidFill>
                  <a:schemeClr val="accent2"/>
                </a:solidFill>
              </a:rPr>
              <a:t>, </a:t>
            </a:r>
            <a:r>
              <a:rPr lang="en-US" altLang="zh-CN" sz="3200" b="1" i="1">
                <a:solidFill>
                  <a:srgbClr val="FF00FF"/>
                </a:solidFill>
              </a:rPr>
              <a:t>underwater</a:t>
            </a:r>
            <a:r>
              <a:rPr lang="en-US" altLang="zh-CN" sz="3200" b="1">
                <a:solidFill>
                  <a:schemeClr val="accent2"/>
                </a:solidFill>
              </a:rPr>
              <a:t>, </a:t>
            </a:r>
            <a:r>
              <a:rPr lang="en-US" altLang="zh-CN" sz="3200" b="1" i="1">
                <a:solidFill>
                  <a:schemeClr val="hlink"/>
                </a:solidFill>
              </a:rPr>
              <a:t>transportation applications</a:t>
            </a:r>
            <a:r>
              <a:rPr lang="en-US" altLang="zh-CN" sz="3200" b="1">
                <a:solidFill>
                  <a:schemeClr val="accent2"/>
                </a:solidFill>
              </a:rPr>
              <a:t>.</a:t>
            </a:r>
          </a:p>
        </p:txBody>
      </p:sp>
      <p:sp>
        <p:nvSpPr>
          <p:cNvPr id="21509" name="Text Box 5"/>
          <p:cNvSpPr txBox="1">
            <a:spLocks noChangeArrowheads="1"/>
          </p:cNvSpPr>
          <p:nvPr/>
        </p:nvSpPr>
        <p:spPr bwMode="auto">
          <a:xfrm>
            <a:off x="457200" y="5257800"/>
            <a:ext cx="8321675" cy="1311275"/>
          </a:xfrm>
          <a:prstGeom prst="rect">
            <a:avLst/>
          </a:prstGeom>
          <a:noFill/>
          <a:ln w="9525">
            <a:noFill/>
            <a:miter lim="800000"/>
            <a:headEnd/>
            <a:tailEnd/>
          </a:ln>
        </p:spPr>
        <p:txBody>
          <a:bodyPr>
            <a:spAutoFit/>
          </a:bodyPr>
          <a:lstStyle/>
          <a:p>
            <a:r>
              <a:rPr lang="en-US" altLang="zh-CN" sz="2000" b="1"/>
              <a:t>For aircraft engineers, structural materials – </a:t>
            </a:r>
            <a:r>
              <a:rPr lang="en-US" altLang="zh-CN" sz="2000" b="1">
                <a:solidFill>
                  <a:srgbClr val="990000"/>
                </a:solidFill>
              </a:rPr>
              <a:t>low-density</a:t>
            </a:r>
            <a:r>
              <a:rPr lang="en-US" altLang="zh-CN" sz="2000" b="1"/>
              <a:t>, </a:t>
            </a:r>
            <a:r>
              <a:rPr lang="en-US" altLang="zh-CN" sz="2000" b="1">
                <a:solidFill>
                  <a:schemeClr val="accent2"/>
                </a:solidFill>
              </a:rPr>
              <a:t>strong and stiff</a:t>
            </a:r>
            <a:r>
              <a:rPr lang="en-US" altLang="zh-CN" sz="2000" b="1"/>
              <a:t>, </a:t>
            </a:r>
            <a:r>
              <a:rPr lang="en-US" altLang="zh-CN" sz="2000" b="1">
                <a:solidFill>
                  <a:schemeClr val="hlink"/>
                </a:solidFill>
              </a:rPr>
              <a:t>abrasion and impact resistant</a:t>
            </a:r>
            <a:r>
              <a:rPr lang="en-US" altLang="zh-CN" sz="2000" b="1"/>
              <a:t>, </a:t>
            </a:r>
            <a:r>
              <a:rPr lang="en-US" altLang="zh-CN" sz="2000" b="1">
                <a:solidFill>
                  <a:srgbClr val="FF0000"/>
                </a:solidFill>
              </a:rPr>
              <a:t>not easily corroded</a:t>
            </a:r>
            <a:r>
              <a:rPr lang="en-US" altLang="zh-CN" sz="2000" b="1"/>
              <a:t>. </a:t>
            </a:r>
            <a:r>
              <a:rPr lang="en-US" altLang="zh-CN" sz="2000" b="1" i="1"/>
              <a:t>It’s a rather formidable combination of characteristics for conventional materials.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944563"/>
          </a:xfrm>
        </p:spPr>
        <p:txBody>
          <a:bodyPr/>
          <a:lstStyle/>
          <a:p>
            <a:pPr eaLnBrk="1" hangingPunct="1"/>
            <a:r>
              <a:rPr lang="en-US" altLang="zh-CN" b="1" dirty="0" smtClean="0">
                <a:solidFill>
                  <a:srgbClr val="990000"/>
                </a:solidFill>
              </a:rPr>
              <a:t>Purpose</a:t>
            </a:r>
          </a:p>
        </p:txBody>
      </p:sp>
      <p:sp>
        <p:nvSpPr>
          <p:cNvPr id="22531" name="Rectangle 3"/>
          <p:cNvSpPr>
            <a:spLocks noGrp="1" noChangeArrowheads="1"/>
          </p:cNvSpPr>
          <p:nvPr>
            <p:ph type="body" idx="1"/>
          </p:nvPr>
        </p:nvSpPr>
        <p:spPr>
          <a:xfrm>
            <a:off x="533400" y="1447800"/>
            <a:ext cx="8001000" cy="5029200"/>
          </a:xfrm>
        </p:spPr>
        <p:txBody>
          <a:bodyPr>
            <a:normAutofit fontScale="92500" lnSpcReduction="20000"/>
          </a:bodyPr>
          <a:lstStyle/>
          <a:p>
            <a:pPr algn="just" eaLnBrk="1" hangingPunct="1">
              <a:lnSpc>
                <a:spcPct val="120000"/>
              </a:lnSpc>
              <a:buNone/>
            </a:pPr>
            <a:r>
              <a:rPr lang="en-US" altLang="zh-CN" sz="2800" dirty="0" smtClean="0"/>
              <a:t>With a knowledge of the various types of composites, as well as </a:t>
            </a:r>
          </a:p>
          <a:p>
            <a:pPr algn="just" eaLnBrk="1" hangingPunct="1">
              <a:lnSpc>
                <a:spcPct val="120000"/>
              </a:lnSpc>
            </a:pPr>
            <a:r>
              <a:rPr lang="en-US" altLang="zh-CN" sz="2800" dirty="0" smtClean="0"/>
              <a:t>an understanding of the dependence of their behaviors on the characteristics, </a:t>
            </a:r>
          </a:p>
          <a:p>
            <a:pPr algn="just" eaLnBrk="1" hangingPunct="1">
              <a:lnSpc>
                <a:spcPct val="120000"/>
              </a:lnSpc>
            </a:pPr>
            <a:r>
              <a:rPr lang="en-US" altLang="zh-CN" sz="2800" dirty="0" smtClean="0"/>
              <a:t>relative amounts, </a:t>
            </a:r>
          </a:p>
          <a:p>
            <a:pPr algn="just" eaLnBrk="1" hangingPunct="1">
              <a:lnSpc>
                <a:spcPct val="120000"/>
              </a:lnSpc>
            </a:pPr>
            <a:r>
              <a:rPr lang="en-US" altLang="zh-CN" sz="2800" dirty="0" smtClean="0"/>
              <a:t>geometry/distribution, </a:t>
            </a:r>
          </a:p>
          <a:p>
            <a:pPr algn="just" eaLnBrk="1" hangingPunct="1">
              <a:lnSpc>
                <a:spcPct val="120000"/>
              </a:lnSpc>
            </a:pPr>
            <a:r>
              <a:rPr lang="en-US" altLang="zh-CN" sz="2800" dirty="0" smtClean="0"/>
              <a:t>properties of the constituent phases, </a:t>
            </a:r>
          </a:p>
          <a:p>
            <a:pPr algn="just" eaLnBrk="1" hangingPunct="1">
              <a:lnSpc>
                <a:spcPct val="120000"/>
              </a:lnSpc>
              <a:buNone/>
            </a:pPr>
            <a:endParaRPr lang="en-US" altLang="zh-CN" sz="2800" dirty="0" smtClean="0"/>
          </a:p>
          <a:p>
            <a:pPr algn="just" eaLnBrk="1" hangingPunct="1">
              <a:lnSpc>
                <a:spcPct val="120000"/>
              </a:lnSpc>
              <a:buNone/>
            </a:pPr>
            <a:r>
              <a:rPr lang="en-US" altLang="zh-CN" sz="2800" dirty="0" smtClean="0"/>
              <a:t>it is possible to </a:t>
            </a:r>
            <a:r>
              <a:rPr lang="en-US" altLang="zh-CN" sz="2800" i="1" dirty="0" smtClean="0"/>
              <a:t>design materials with property combinations</a:t>
            </a:r>
            <a:r>
              <a:rPr lang="en-US" altLang="zh-CN" sz="2800" dirty="0" smtClean="0"/>
              <a:t> that are better than those found in the metal alloys, ceramics, and polymer materials.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400800"/>
          </a:xfrm>
        </p:spPr>
        <p:txBody>
          <a:bodyPr>
            <a:normAutofit fontScale="92500" lnSpcReduction="10000"/>
          </a:bodyPr>
          <a:lstStyle/>
          <a:p>
            <a:pPr algn="just"/>
            <a:r>
              <a:rPr lang="en-US" u="sng" dirty="0" smtClean="0"/>
              <a:t>GENERAL CONSIDERATIONS</a:t>
            </a:r>
          </a:p>
          <a:p>
            <a:pPr marL="514350" indent="-514350" algn="just">
              <a:buAutoNum type="alphaUcPeriod"/>
            </a:pPr>
            <a:r>
              <a:rPr lang="en-US" u="sng" dirty="0" smtClean="0"/>
              <a:t>Definition</a:t>
            </a:r>
          </a:p>
          <a:p>
            <a:pPr algn="just"/>
            <a:r>
              <a:rPr lang="en-US" dirty="0" smtClean="0"/>
              <a:t>‘‘Design’’(noun) refers to </a:t>
            </a:r>
          </a:p>
          <a:p>
            <a:pPr algn="just">
              <a:buNone/>
            </a:pPr>
            <a:r>
              <a:rPr lang="en-US" dirty="0" smtClean="0"/>
              <a:t>	-the plan, or </a:t>
            </a:r>
          </a:p>
          <a:p>
            <a:pPr algn="just">
              <a:buNone/>
            </a:pPr>
            <a:r>
              <a:rPr lang="en-US" dirty="0" smtClean="0"/>
              <a:t>	-arrangement of elements, or </a:t>
            </a:r>
          </a:p>
          <a:p>
            <a:pPr algn="just">
              <a:buNone/>
            </a:pPr>
            <a:r>
              <a:rPr lang="en-US" dirty="0" smtClean="0"/>
              <a:t>	-details in a physical entity, such as a material, a component, a finished product, or a machine. </a:t>
            </a:r>
          </a:p>
          <a:p>
            <a:pPr algn="just"/>
            <a:r>
              <a:rPr lang="en-US" dirty="0" smtClean="0"/>
              <a:t>‘‘Design’’ (verb)refers to </a:t>
            </a:r>
          </a:p>
          <a:p>
            <a:pPr algn="just">
              <a:buNone/>
            </a:pPr>
            <a:r>
              <a:rPr lang="en-US" dirty="0" smtClean="0"/>
              <a:t>	-the process </a:t>
            </a:r>
          </a:p>
          <a:p>
            <a:pPr algn="just">
              <a:buNone/>
            </a:pPr>
            <a:r>
              <a:rPr lang="en-US" dirty="0" smtClean="0"/>
              <a:t>	-by which the plan for the physical entity is created or improved. </a:t>
            </a:r>
          </a:p>
          <a:p>
            <a:pPr algn="just"/>
            <a:r>
              <a:rPr lang="en-US" dirty="0" smtClean="0"/>
              <a:t>Hence, design is both the plan and the process for making the plan.</a:t>
            </a:r>
            <a:endParaRPr lang="en-US"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2511</Words>
  <Application>Microsoft Office PowerPoint</Application>
  <PresentationFormat>On-screen Show (4:3)</PresentationFormat>
  <Paragraphs>529</Paragraphs>
  <Slides>66</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8" baseType="lpstr">
      <vt:lpstr>宋体</vt:lpstr>
      <vt:lpstr>Arial</vt:lpstr>
      <vt:lpstr>Arial Rounded MT Bold</vt:lpstr>
      <vt:lpstr>Calibri</vt:lpstr>
      <vt:lpstr>Symbol</vt:lpstr>
      <vt:lpstr>Times</vt:lpstr>
      <vt:lpstr>Times New Roman</vt:lpstr>
      <vt:lpstr>WenQuanYi Micro Hei</vt:lpstr>
      <vt:lpstr>Wingdings</vt:lpstr>
      <vt:lpstr>Office Theme</vt:lpstr>
      <vt:lpstr>Bitmap Image</vt:lpstr>
      <vt:lpstr>Image</vt:lpstr>
      <vt:lpstr>Subject Name : Alloy Design</vt:lpstr>
      <vt:lpstr>1</vt:lpstr>
      <vt:lpstr>1.1 Concept of alloy design  </vt:lpstr>
      <vt:lpstr>PowerPoint Presentation</vt:lpstr>
      <vt:lpstr>PowerPoint Presentation</vt:lpstr>
      <vt:lpstr>PowerPoint Presentation</vt:lpstr>
      <vt:lpstr>Motivation</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Steps in alloy 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of Experiments</vt:lpstr>
      <vt:lpstr>Two level Factorial Experiment</vt:lpstr>
      <vt:lpstr>Basic Terms</vt:lpstr>
      <vt:lpstr>1.3 Significance of alloy design</vt:lpstr>
      <vt:lpstr>PowerPoint Presentation</vt:lpstr>
      <vt:lpstr>PowerPoint Presentation</vt:lpstr>
      <vt:lpstr>PowerPoint Presentation</vt:lpstr>
      <vt:lpstr>PowerPoint Presentation</vt:lpstr>
      <vt:lpstr>2.1  Single Phase, Dual Phase and Multiphase            Materials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 and Nomenclature</vt:lpstr>
      <vt:lpstr>TERMINOLOGY/CLASSIFICATION</vt:lpstr>
      <vt:lpstr>PowerPoint Presentation</vt:lpstr>
      <vt:lpstr>Composite Survey: Particle-I</vt:lpstr>
      <vt:lpstr>Composite Survey: Fiber</vt:lpstr>
      <vt:lpstr>Composite Survey: Fiber</vt:lpstr>
      <vt:lpstr>Fiber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2.3  Character of Dispersed Phases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Name : Alloy Design</dc:title>
  <dc:creator>Megatron</dc:creator>
  <cp:lastModifiedBy>Gaurav Awasthi</cp:lastModifiedBy>
  <cp:revision>134</cp:revision>
  <dcterms:created xsi:type="dcterms:W3CDTF">2012-07-02T07:49:22Z</dcterms:created>
  <dcterms:modified xsi:type="dcterms:W3CDTF">2020-06-30T10:52:31Z</dcterms:modified>
</cp:coreProperties>
</file>