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F4013-B0FE-476E-BDD1-693902F99EAC}" type="datetimeFigureOut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C07ECD-FDA6-4DD3-B6A8-B29560755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517FC-531A-4E2B-878A-4EC85FF08525}" type="datetimeFigureOut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3970-E8F3-46E9-A82D-9E54C1C6C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C5B58-4F24-4119-AAB1-52FDA401C9A5}" type="datetimeFigureOut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4CE9-F2F1-4324-9221-5B680859B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5F907-C575-476A-9F6B-418BE1E3EC25}" type="datetimeFigureOut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B3BE4-BE63-4D7B-BECD-6DAAF141B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EE38-5172-4EC3-B646-C54D251166D4}" type="datetimeFigureOut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09DED-3DB8-45FA-A058-2497A71F1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E22E6-1C7C-4BDA-AD5B-33E511957AD4}" type="datetimeFigureOut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3D4BA-BDC5-43FF-A703-BC04B955D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67A79-099F-4F17-A0A2-EF2C66F12A27}" type="datetimeFigureOut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ED34A-01C2-4257-A56E-EEA2D9A18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C79DD-FF4D-4DE8-B7CC-CC25DB92004D}" type="datetimeFigureOut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37CB6-7EF7-4C3B-A7FB-C1C755423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7CDBDDD-86A1-41D8-A14F-307A42D6ABEF}" type="datetimeFigureOut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Perpetua"/>
              </a:defRPr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A9F231D-BAA6-41C2-B984-4369FD61B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6" r:id="rId2"/>
    <p:sldLayoutId id="2147484075" r:id="rId3"/>
    <p:sldLayoutId id="2147484074" r:id="rId4"/>
    <p:sldLayoutId id="2147484073" r:id="rId5"/>
    <p:sldLayoutId id="2147484072" r:id="rId6"/>
    <p:sldLayoutId id="2147484071" r:id="rId7"/>
    <p:sldLayoutId id="2147484070" r:id="rId8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AABBDF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0BD0D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0BD0D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Credit Derivatives</a:t>
            </a:r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smtClean="0"/>
              <a:t>Chapter 18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 Default Swaps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bilateral contract in which one party, known as the </a:t>
            </a:r>
            <a:r>
              <a:rPr lang="en-US" i="1" dirty="0" smtClean="0"/>
              <a:t>protection buyer</a:t>
            </a:r>
            <a:r>
              <a:rPr lang="en-US" dirty="0" smtClean="0"/>
              <a:t>, pays a periodic fee on a notional amount in return for contingent payment from the other party, known as the </a:t>
            </a:r>
            <a:r>
              <a:rPr lang="en-US" i="1" dirty="0" smtClean="0"/>
              <a:t>protection seller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Contingent payment will be made by the protection seller to the protection buyer if a specified credit event occurs with respect to the reference entity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periodic fee is usually expressed in basis points per annum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credit event is one in which the relevant obligations and settlement mechanisms to determine contingent payment are determined by negotiations between the parties to a contract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ISDA Masters Agreements allow parties to specify the precise terms of transactions from a number of defined alternatives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CDS Terminology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Credit event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Contingent payment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Notional value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Protection buyer/seller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Premium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Tenure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Settlement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contingency, the risk of which is transferred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this event occurs, protection payments will be triggered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Six common credit events are: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Bankruptcy (for non-sovereigns) and moratorium (for sovereign)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Failure to meet payments when due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Repudiation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Obligation default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Obligation acceleration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Restructuring </a:t>
            </a:r>
            <a:r>
              <a:rPr lang="en-US" smtClean="0"/>
              <a:t>of debt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Contingent Payment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a credit event occurs, the protection seller must make payments for compensating the loss to the protection buyer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protection buyer need not have to suffer losses to receive a contingent payment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Calculated as the decrease in the value of reference obligations below par value at some predetermined time after the credit event occurs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 also be fixed as a predetermined sum, in which case it is known as a </a:t>
            </a:r>
            <a:r>
              <a:rPr lang="en-US" i="1" dirty="0" smtClean="0"/>
              <a:t>binary settlement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Notional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notional value for computing the premium to be paid by the protection buyer and the contingent payment to be paid by the protection seller</a:t>
            </a:r>
          </a:p>
          <a:p>
            <a:endParaRPr lang="en-US" smtClean="0"/>
          </a:p>
          <a:p>
            <a:r>
              <a:rPr lang="en-US" smtClean="0"/>
              <a:t>Usually standardized to USD 1 million</a:t>
            </a:r>
          </a:p>
          <a:p>
            <a:endParaRPr lang="en-US" smtClean="0"/>
          </a:p>
          <a:p>
            <a:r>
              <a:rPr lang="en-US" smtClean="0"/>
              <a:t>There are contracts, such as amortizing loans, in which the notional value is not fixed, but rather decreases over time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Protection Buyer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Entity that seeks protection against a credit event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Entity such as a bank or financial intermediary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Purpose is to hedge against credit risk inherent in credit assets like corporate loans, bonds and sovereign debt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Similar to going short on the bonds as protection buyer gains if credit quality of the asset decreases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Synthetically transferring a loan, avoiding problems of the actual sale of the loan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Protection Seller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Motivated by yield enhancement, or by making gains from synthetic exposures to loans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May also expect credit quality to improve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Banks, insurance companies, hedge funds, equity funds, and investment companies act as protection sellers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It could be either funded or unfunded product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Until a credit event occurs, protection sellers make no financial investment, and are known as </a:t>
            </a:r>
            <a:r>
              <a:rPr lang="en-US" i="1" dirty="0" smtClean="0"/>
              <a:t>unfunded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Conversion of Funded to Unfunded Derivatives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Protection seller prepays estimated protection payment to the protection buyer to be adjusted against contingent payment if a credit event occurs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Otherwise, the money will be returned to the protection seller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Protection seller places a deposit or cash collateral at the initiation of contract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Protection buyer issues note, which is bought by the protection seller with a contingent repayment clause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Whenever there is a cash outflow from seller to buyer at the time the contract is entered into, it is a funded derivative contract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Premium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Amount paid by protection buyer to protection seller, for buying protection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Usually paid over time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Usually expressed in basis points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the premium is 50 basis points on a notional value of USD 1 million, the premium of USD 5000 will be paid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Usually settled quarterly, but accrues on a daily basis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May not be constant over time, but may increase over time to reflect term structure of credit risk, or for regulatory purposes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Tenure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term over which derivative contract will last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Tenure will end either at maturity of the contract, or upon the occurrence of a credit event—whichever comes first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 a portfolio credit event, one of the obligations may not lead to termination of the contract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Tenure need not have to coincide with maturity of the protection buyer’s exposure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Common for seller to provide protection for only a short period, rather than for the tenure of the underlying credit asset, with provision for step-up premium for the remaining period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of the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Understanding what credit derivatives are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purpose of credit derivatives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are credit default swaps?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are total return swaps?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are credit options?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are credit-linked notes?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Threshold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Some contracts are structured such that there is a threshold risk up to which losses are borne by the protection buyer</a:t>
            </a:r>
          </a:p>
          <a:p>
            <a:endParaRPr lang="en-US" smtClean="0"/>
          </a:p>
          <a:p>
            <a:r>
              <a:rPr lang="en-US" smtClean="0"/>
              <a:t>Only when losses exceed this threshold limit is the protection seller required to compensate the buyer</a:t>
            </a:r>
          </a:p>
          <a:p>
            <a:endParaRPr lang="en-US" smtClean="0"/>
          </a:p>
          <a:p>
            <a:r>
              <a:rPr lang="en-US" smtClean="0"/>
              <a:t>Also known as materiality loss provision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Takes place when credit event occurs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Terms of settlement could be either cash or assets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 the case of cash settlement, the seller will pay the contingent payment to the buyer, and the buyer will retain the ownership of the reference asset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 the case of asset settlement, the buyer will deliver the assets of reference entity and receive par value for each asset delivered, limited to the notional value of the contract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CDS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Bank A provides a loan to Company X for INR 150 million, payable after 5 years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Bank A enters into a credit default swap with fund P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notional value is INR 100 million, company X is the reference entity, the reference obligation is the bonds issued by company X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Premium is 60 basis points over 3 years with a step-up premium of 75 basis points for years 4 and 5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Settlement will be an asset settlement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Counterparty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Protection buyer has transferred the credit risk of the reference entity to the protection seller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buyer holds the reference asset, but faces risk from the protection seller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a credit event occurs, the risk of the reference entity is not a concern for the protection buyer, but the risk of the protection seller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Thus, credit risk is substituted by the counterparty risk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Synthetic Lending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protection seller is exposed to risks and rewards from the reference asset, even though they have not bought these assets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a credit event does not occur, the seller will continue to receive a premium, which is the reward related to the reference asset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a credit event occurs, the protection seller faces the risk of making contingent payments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seller will assume risk and reward of the original creator of reference assets without lending to him or her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credit asset is synthetic or unfunded for the protection seller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Contingent Credit Swap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Hybrid credit derivative in which the contingent payment will be made only when the reference credit event occurs along with another bigger one</a:t>
            </a:r>
          </a:p>
          <a:p>
            <a:pPr lvl="1"/>
            <a:r>
              <a:rPr lang="en-US" smtClean="0"/>
              <a:t>This is a credit event with respect to another reference entity, or material movement in prices of equity, commodity or interest rate</a:t>
            </a:r>
          </a:p>
          <a:p>
            <a:r>
              <a:rPr lang="en-US" smtClean="0"/>
              <a:t>Protection is weaker, and hence cheaper than in a regular CDS</a:t>
            </a:r>
          </a:p>
          <a:p>
            <a:r>
              <a:rPr lang="en-US" smtClean="0"/>
              <a:t>Useful when there is low correlation between occurrences of these two triggers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Credit Swaps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Also known as credit intermediation swap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Notional amount is linked to mark-to-market value of a reference swap or a portfolio of swap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Notional amount used in calculation of contingent payments will be the marked-to-market value if contingent payments are positive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Protection buyer pays a fixed fee, irrespective of size of protection provided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Buyer will incur losses only if the swap counterparty and seller both default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Employed to hedge exposure between margin calls on collateral posting, or to cover any loss beyond a pre-agreed amount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Need not cover the full term of a swap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Useful to hedge foreign currency denominated exposure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Total Return Swaps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Bilateral contract to transfer credit risk from one party to another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Exchanges the total economic performance of a reference asset for cash flow denominated in another asset, irrespective of whether or not a credit event will occur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Payments in TRS are based on changes in the market valuation of a specific credit asset over the period of an agreement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Total Return Swaps,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Protection buyer will pay the protection seller the total return on specified credit assets or reference obligations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total return will comprise of the sum of interest payments, fees, and change-in-value payments of reference obligations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the total return is negative, the protection buyer will receive payments from the seller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Change in value payments may be paid at fixed intervals, or at maturity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These payments could be cash-settled, or through delivery of assets at maturity by the protection buyer for a payment of the reference obligation’s initial value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the delivery of assets occurs, the protection seller will make a regular payment to the protection buyer on the basis of a reference rate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Total Return Swaps,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 be used as synthetic financing vehicles for the protection buyer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Protection buyer transfers the risk, but retains the rights under the reference obligation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Protection seller is exposed to the reference obligation without purchasing the asset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 be considered as an instrument that provides secured financing to the protection seller to purchase reference assets imposed by the buyer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Development of Credit Derivatives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Packaging of mortgage bonds to create collateralized debt obligations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Selling default protection in the 1990s as credit default swaps to trade credit risk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Originally used by banks to hedge loan exposure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Used by many investors and corporations and hedge funds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Market size in 1996 was USD 180 billion; by 2006 it was USD 20,207 billion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Total Return Swaps,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spread on a TRS or premium over reference rate is the cost for the protection buyer for financing the reference obligation lent to the seller for the term of the contract</a:t>
            </a:r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 be put options or call options on the price of a floating rate note or loan or asset swap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Credit put provides the buyer with the right to sell a specified floating rate reference asset at a pre-specified exercise price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Settlement can be done through cash or delivery of the physical asset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 asset swap options, the put buyer will pay a premium for the right to sell the reference asset and simultaneously enter into a swap, in which a put seller pays coupon on reference asset and receive LIBOR puts strike spread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put seller will make an upfront payment of par value for the combined package upon exercise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 Options,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 either be European or American type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 be structured to survive a credit event, in which case default risk and credit spread risk are transferred between two parties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 be structured as barrier options, in which the option is knocked out upon the occurrence of the credit event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Option premium is dependent on market price volatility and not interest rate volatility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Option premiums depend on the extent to which a strike spread is in-the-money, relative to forward credit spread curves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Credit Options,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smtClean="0"/>
              <a:t>Used for:</a:t>
            </a:r>
          </a:p>
          <a:p>
            <a:endParaRPr lang="en-AU" smtClean="0"/>
          </a:p>
          <a:p>
            <a:pPr lvl="1"/>
            <a:r>
              <a:rPr lang="en-AU" smtClean="0"/>
              <a:t>Yield enhancement</a:t>
            </a:r>
          </a:p>
          <a:p>
            <a:pPr lvl="1"/>
            <a:endParaRPr lang="en-AU" smtClean="0"/>
          </a:p>
          <a:p>
            <a:pPr lvl="1"/>
            <a:r>
              <a:rPr lang="en-AU" smtClean="0"/>
              <a:t>Downgrade protection</a:t>
            </a:r>
          </a:p>
          <a:p>
            <a:pPr lvl="1"/>
            <a:endParaRPr lang="en-AU" smtClean="0"/>
          </a:p>
          <a:p>
            <a:pPr lvl="1"/>
            <a:r>
              <a:rPr lang="en-AU" smtClean="0"/>
              <a:t>Hedging future borrowing costs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Credit-Linked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AU" dirty="0" smtClean="0"/>
              <a:t>Funded balance sheet assets that offer synthetic credit exposure to a reference entity in a structure that resembles a synthetic corporate loan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AU" dirty="0" smtClean="0"/>
              <a:t>Issued by a special purpose vehicle that holds some form of collateral securities, financed through issue of notes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AU" dirty="0" smtClean="0"/>
              <a:t>Investors receive periodic coupons and face value at maturity if no credit event occurs by then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AU" dirty="0" smtClean="0"/>
              <a:t>Investors assume risk of reference entity as well as risk of underlying collateral assets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AU" dirty="0" smtClean="0"/>
              <a:t>If the reference entity defaults, collateral assets will be liquidated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AU" dirty="0" smtClean="0"/>
              <a:t>If the collateral assets default, investors are exposed to its recovery, irrespective of the performance of the reference entity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AU" dirty="0" smtClean="0"/>
              <a:t>High yield on credit-linked notes</a:t>
            </a:r>
            <a:endParaRPr lang="en-A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Credit Derivatives and Financial Guarantee Products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sz="2000" smtClean="0"/>
              <a:t>In regular guarantees, a guarantor will make payments only if the principal debtor defaults and the payment amount will equal the loss suffered. In a CDS, events such as bankruptcy and restructuring of debt are included, and payments could be different from actual loss</a:t>
            </a:r>
          </a:p>
          <a:p>
            <a:r>
              <a:rPr lang="en-AU" sz="2000" smtClean="0"/>
              <a:t>In guarantees, there are three parties—the debtor, the creditor and the guarantor. In CDS, there are only two parties, and the original debtor is not involved</a:t>
            </a:r>
          </a:p>
          <a:p>
            <a:r>
              <a:rPr lang="en-AU" sz="2000" smtClean="0"/>
              <a:t>The guarantor receives a commission from the debtor; in CDS, the buyer pays periodic premiums to the seller</a:t>
            </a:r>
          </a:p>
          <a:p>
            <a:r>
              <a:rPr lang="en-AU" sz="2000" smtClean="0"/>
              <a:t>The guarantor will become a creditor to the original debtor; in CDS, the seller has no rights against the original debtor unless the buyer delivers assets</a:t>
            </a:r>
          </a:p>
          <a:p>
            <a:r>
              <a:rPr lang="en-AU" sz="2000" smtClean="0"/>
              <a:t>Guarantees are priced by the two parties and not traded; CDS are priced and traded in the market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Arises when one party promises to pay a given amount at a future time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May arise in either loans or commercial transactions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Default risk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Risk of downgrading of credit rating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Market risk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with Credit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i="1" smtClean="0"/>
          </a:p>
          <a:p>
            <a:r>
              <a:rPr lang="en-US" smtClean="0"/>
              <a:t>Value of the outstanding amount might decrease</a:t>
            </a:r>
          </a:p>
          <a:p>
            <a:endParaRPr lang="en-US" smtClean="0"/>
          </a:p>
          <a:p>
            <a:r>
              <a:rPr lang="en-US" smtClean="0"/>
              <a:t>Difficult to calculate the probability of default or a negative credit event</a:t>
            </a:r>
          </a:p>
          <a:p>
            <a:endParaRPr lang="en-US" smtClean="0"/>
          </a:p>
          <a:p>
            <a:r>
              <a:rPr lang="en-US" smtClean="0"/>
              <a:t>Difficult to estimate recovery rate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Estimating Credit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Estimate </a:t>
            </a:r>
            <a:r>
              <a:rPr lang="en-US" i="1" dirty="0" smtClean="0"/>
              <a:t>credit exposure</a:t>
            </a:r>
            <a:r>
              <a:rPr lang="en-US" dirty="0" smtClean="0"/>
              <a:t>, which is the expected dollar amount of loss if a negative credit event occurs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can be estimated using the </a:t>
            </a:r>
            <a:r>
              <a:rPr lang="en-US" i="1" dirty="0" smtClean="0"/>
              <a:t>value-at-risk </a:t>
            </a:r>
            <a:r>
              <a:rPr lang="en-US" dirty="0" smtClean="0"/>
              <a:t>model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Estimate the probability of the occurrence of a negative credit event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Credit risk is the product of credit exposure and the probability of a negative event occurring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 Derivatives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Provide a means for transferring credit risk between two parties through bilateral agreements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 Could be based on a single credit or a diverse pool of credits which transfer risk on an entire credit portfolio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Over-the-counter contracts are tailored to requirements, but in practice tend to be standardized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Used by banks, insurance companies, hedge funds, security companies, pension funds, government agencies and corporations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Credit Derivatives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Hedge or mitigate credit exposure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Transfer credit risk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Generate leverage or enhance yield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Separate risks embedded in securities such as convertible bonds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Synthetically create loans or bond substitutes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Actively manage credit risk on a portfolio basis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Manage regulating capital adequacy ratios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Decouple credit risk from funding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Structures of Credit Derivatives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Credit default swaps</a:t>
            </a:r>
          </a:p>
          <a:p>
            <a:endParaRPr lang="en-US" smtClean="0"/>
          </a:p>
          <a:p>
            <a:r>
              <a:rPr lang="en-US" smtClean="0"/>
              <a:t>Credit options</a:t>
            </a:r>
          </a:p>
          <a:p>
            <a:endParaRPr lang="en-US" smtClean="0"/>
          </a:p>
          <a:p>
            <a:r>
              <a:rPr lang="en-US" smtClean="0"/>
              <a:t>Total Return swaps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pter 16 - Black-Scholes Option Pricing Model, FIGURES NEEDED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16 - Black-Scholes Option Pricing Model, FIGURES NEEDED</Template>
  <TotalTime>80</TotalTime>
  <Words>2285</Words>
  <Application>Microsoft Office PowerPoint</Application>
  <PresentationFormat>On-screen Show (4:3)</PresentationFormat>
  <Paragraphs>293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Perpetua</vt:lpstr>
      <vt:lpstr>Arial</vt:lpstr>
      <vt:lpstr>Franklin Gothic Book</vt:lpstr>
      <vt:lpstr>Wingdings 2</vt:lpstr>
      <vt:lpstr>Calibri</vt:lpstr>
      <vt:lpstr>Chapter 16 - Black-Scholes Option Pricing Model, FIGURES NEEDED</vt:lpstr>
      <vt:lpstr>Chapter 16 - Black-Scholes Option Pricing Model, FIGURES NEEDED</vt:lpstr>
      <vt:lpstr>Chapter 18</vt:lpstr>
      <vt:lpstr>Objectives of the Chapter</vt:lpstr>
      <vt:lpstr>The Development of Credit Derivatives</vt:lpstr>
      <vt:lpstr>Credit Risk</vt:lpstr>
      <vt:lpstr>Problems with Credit Risk</vt:lpstr>
      <vt:lpstr>Estimating Credit Risk</vt:lpstr>
      <vt:lpstr>Credit Derivatives</vt:lpstr>
      <vt:lpstr>Benefits of Credit Derivatives</vt:lpstr>
      <vt:lpstr>Structures of Credit Derivatives</vt:lpstr>
      <vt:lpstr>Credit Default Swaps</vt:lpstr>
      <vt:lpstr>CDS Terminology</vt:lpstr>
      <vt:lpstr>Credit Event</vt:lpstr>
      <vt:lpstr>Contingent Payment</vt:lpstr>
      <vt:lpstr>Notional Value</vt:lpstr>
      <vt:lpstr>Protection Buyer</vt:lpstr>
      <vt:lpstr>Protection Seller</vt:lpstr>
      <vt:lpstr>Conversion of Funded to Unfunded Derivatives</vt:lpstr>
      <vt:lpstr>Premium</vt:lpstr>
      <vt:lpstr>Tenure</vt:lpstr>
      <vt:lpstr>Threshold Risk</vt:lpstr>
      <vt:lpstr>Settlement</vt:lpstr>
      <vt:lpstr>Example of CDS</vt:lpstr>
      <vt:lpstr>Counterparty Risk</vt:lpstr>
      <vt:lpstr>Synthetic Lending</vt:lpstr>
      <vt:lpstr>Contingent Credit Swap</vt:lpstr>
      <vt:lpstr>Dynamic Credit Swaps</vt:lpstr>
      <vt:lpstr>Total Return Swaps</vt:lpstr>
      <vt:lpstr>Total Return Swaps, Cont’d</vt:lpstr>
      <vt:lpstr>Total Return Swaps, Cont’d</vt:lpstr>
      <vt:lpstr>Total Return Swaps, Cont’d</vt:lpstr>
      <vt:lpstr>Credit Options</vt:lpstr>
      <vt:lpstr>Credit Options, Cont’d</vt:lpstr>
      <vt:lpstr>Credit Options, Cont’d</vt:lpstr>
      <vt:lpstr>Credit-Linked Note</vt:lpstr>
      <vt:lpstr>Credit Derivatives and Financial Guarantee Products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</dc:title>
  <dc:creator>Gowri</dc:creator>
  <cp:lastModifiedBy>Pearson</cp:lastModifiedBy>
  <cp:revision>10</cp:revision>
  <dcterms:created xsi:type="dcterms:W3CDTF">2011-02-03T23:48:46Z</dcterms:created>
  <dcterms:modified xsi:type="dcterms:W3CDTF">2011-07-04T07:21:38Z</dcterms:modified>
</cp:coreProperties>
</file>