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a:defRPr>
            </a:lvl1pPr>
          </a:lstStyle>
          <a:p>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a:defRPr>
            </a:lvl1pPr>
          </a:lstStyle>
          <a:p>
            <a:fld id="{31D101CE-011F-4143-BEB0-4F3A1901519D}" type="datetimeFigureOut">
              <a:rPr lang="en-US"/>
              <a:pPr/>
              <a:t>7/4/2011</a:t>
            </a:fld>
            <a:endParaRPr lang="en-US"/>
          </a:p>
        </p:txBody>
      </p:sp>
      <p:sp>
        <p:nvSpPr>
          <p:cNvPr id="573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a:defRPr>
            </a:lvl1pPr>
          </a:lstStyle>
          <a:p>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a:defRPr>
            </a:lvl1pPr>
          </a:lstStyle>
          <a:p>
            <a:fld id="{F124D31E-DB89-4CA0-9254-E313C9FE31B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12" name="Footer Placeholder 16"/>
          <p:cNvSpPr>
            <a:spLocks noGrp="1"/>
          </p:cNvSpPr>
          <p:nvPr>
            <p:ph type="ftr" sz="quarter" idx="11"/>
          </p:nvPr>
        </p:nvSpPr>
        <p:spPr/>
        <p:txBody>
          <a:bodyPr/>
          <a:lstStyle>
            <a:lvl1pPr>
              <a:defRPr/>
            </a:lvl1pPr>
          </a:lstStyle>
          <a:p>
            <a:r>
              <a:rPr lang="en-US"/>
              <a:t>© 2011 Dorling Kindersley (India) Pvt. Ltd</a:t>
            </a:r>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40636885-1485-49D6-A7D3-DE50E9BAFFD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6F634A7F-58DB-4AAE-9704-3BA0D16A09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F1196495-23D9-46C4-B5BF-52A309D01F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1B5D9E80-2442-4DAE-8724-73D68CDFB60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r>
              <a:rPr lang="en-US"/>
              <a:t>© 2011 Dorling Kindersley (India) Pvt. Ltd</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106FB094-9F13-4D6F-B6F8-18B14902BEA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6" name="Footer Placeholder 2"/>
          <p:cNvSpPr>
            <a:spLocks noGrp="1"/>
          </p:cNvSpPr>
          <p:nvPr>
            <p:ph type="ftr" sz="quarter" idx="11"/>
          </p:nvPr>
        </p:nvSpPr>
        <p:spPr/>
        <p:txBody>
          <a:bodyPr/>
          <a:lstStyle>
            <a:lvl1pPr>
              <a:defRPr/>
            </a:lvl1pPr>
          </a:lstStyle>
          <a:p>
            <a:r>
              <a:rPr lang="en-US"/>
              <a:t>© 2011 Dorling Kindersley (India) Pvt. Ltd</a:t>
            </a:r>
          </a:p>
        </p:txBody>
      </p:sp>
      <p:sp>
        <p:nvSpPr>
          <p:cNvPr id="7" name="Slide Number Placeholder 22"/>
          <p:cNvSpPr>
            <a:spLocks noGrp="1"/>
          </p:cNvSpPr>
          <p:nvPr>
            <p:ph type="sldNum" sz="quarter" idx="12"/>
          </p:nvPr>
        </p:nvSpPr>
        <p:spPr/>
        <p:txBody>
          <a:bodyPr/>
          <a:lstStyle>
            <a:lvl1pPr>
              <a:defRPr/>
            </a:lvl1pPr>
          </a:lstStyle>
          <a:p>
            <a:pPr>
              <a:defRPr/>
            </a:pPr>
            <a:fld id="{A9C74D50-61F5-4EDB-B606-B62D80F08AE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8" name="Footer Placeholder 2"/>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22"/>
          <p:cNvSpPr>
            <a:spLocks noGrp="1"/>
          </p:cNvSpPr>
          <p:nvPr>
            <p:ph type="sldNum" sz="quarter" idx="12"/>
          </p:nvPr>
        </p:nvSpPr>
        <p:spPr/>
        <p:txBody>
          <a:bodyPr/>
          <a:lstStyle>
            <a:lvl1pPr>
              <a:defRPr/>
            </a:lvl1pPr>
          </a:lstStyle>
          <a:p>
            <a:pPr>
              <a:defRPr/>
            </a:pPr>
            <a:fld id="{93391894-D2A2-41C8-8007-E17FE9753C8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4" name="Footer Placeholder 2"/>
          <p:cNvSpPr>
            <a:spLocks noGrp="1"/>
          </p:cNvSpPr>
          <p:nvPr>
            <p:ph type="ftr" sz="quarter" idx="11"/>
          </p:nvPr>
        </p:nvSpPr>
        <p:spPr/>
        <p:txBody>
          <a:bodyPr/>
          <a:lstStyle>
            <a:lvl1pPr>
              <a:defRPr/>
            </a:lvl1pPr>
          </a:lstStyle>
          <a:p>
            <a:r>
              <a:rPr lang="en-US"/>
              <a:t>© 2011 Dorling Kindersley (India) Pvt. Ltd</a:t>
            </a:r>
          </a:p>
        </p:txBody>
      </p:sp>
      <p:sp>
        <p:nvSpPr>
          <p:cNvPr id="5" name="Slide Number Placeholder 22"/>
          <p:cNvSpPr>
            <a:spLocks noGrp="1"/>
          </p:cNvSpPr>
          <p:nvPr>
            <p:ph type="sldNum" sz="quarter" idx="12"/>
          </p:nvPr>
        </p:nvSpPr>
        <p:spPr/>
        <p:txBody>
          <a:bodyPr/>
          <a:lstStyle>
            <a:lvl1pPr>
              <a:defRPr/>
            </a:lvl1pPr>
          </a:lstStyle>
          <a:p>
            <a:pPr>
              <a:defRPr/>
            </a:pPr>
            <a:fld id="{5B146A20-3D49-4FF5-9C52-1F6AC34899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3" name="Footer Placeholder 2"/>
          <p:cNvSpPr>
            <a:spLocks noGrp="1"/>
          </p:cNvSpPr>
          <p:nvPr>
            <p:ph type="ftr" sz="quarter" idx="11"/>
          </p:nvPr>
        </p:nvSpPr>
        <p:spPr/>
        <p:txBody>
          <a:bodyPr/>
          <a:lstStyle>
            <a:lvl1pPr>
              <a:defRPr/>
            </a:lvl1pPr>
          </a:lstStyle>
          <a:p>
            <a:r>
              <a:rPr lang="en-US"/>
              <a:t>© 2011 Dorling Kindersley (India) Pvt. Ltd</a:t>
            </a:r>
          </a:p>
        </p:txBody>
      </p:sp>
      <p:sp>
        <p:nvSpPr>
          <p:cNvPr id="4" name="Slide Number Placeholder 22"/>
          <p:cNvSpPr>
            <a:spLocks noGrp="1"/>
          </p:cNvSpPr>
          <p:nvPr>
            <p:ph type="sldNum" sz="quarter" idx="12"/>
          </p:nvPr>
        </p:nvSpPr>
        <p:spPr/>
        <p:txBody>
          <a:bodyPr/>
          <a:lstStyle>
            <a:lvl1pPr>
              <a:defRPr/>
            </a:lvl1pPr>
          </a:lstStyle>
          <a:p>
            <a:pPr>
              <a:defRPr/>
            </a:pPr>
            <a:fld id="{77B25744-2F6A-4A81-9896-4DA3741514F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8" name="Footer Placeholder 5"/>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6"/>
          <p:cNvSpPr>
            <a:spLocks noGrp="1"/>
          </p:cNvSpPr>
          <p:nvPr>
            <p:ph type="sldNum" sz="quarter" idx="12"/>
          </p:nvPr>
        </p:nvSpPr>
        <p:spPr/>
        <p:txBody>
          <a:bodyPr/>
          <a:lstStyle>
            <a:lvl1pPr>
              <a:defRPr/>
            </a:lvl1pPr>
          </a:lstStyle>
          <a:p>
            <a:pPr>
              <a:defRPr/>
            </a:pPr>
            <a:fld id="{0608D94C-E996-4E5C-AEDA-4B14FC0EC4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r>
              <a:rPr lang="en-US"/>
              <a:t>© 2011 Dorling Kindersley (India) Pvt. Ltd</a:t>
            </a:r>
            <a:endParaRPr lang="en-US" dirty="0"/>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r>
              <a:rPr lang="en-US"/>
              <a:t>© 2011 Dorling Kindersley (India) Pvt. Ltd</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22A806BF-3E5E-486F-9781-AF1F730FC8A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r>
              <a:rPr lang="en-US"/>
              <a:t>© 2011 Dorling Kindersley (India) Pvt. Ltd</a:t>
            </a:r>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a:defRPr>
            </a:lvl1pPr>
          </a:lstStyle>
          <a:p>
            <a:r>
              <a:rPr lang="en-US"/>
              <a:t>© 2011 Dorling Kindersley (India) Pvt. Ltd</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AA06E366-3A9D-4C15-AC96-5CD37597D9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0" r:id="rId1"/>
    <p:sldLayoutId id="2147484079" r:id="rId2"/>
    <p:sldLayoutId id="2147484081" r:id="rId3"/>
    <p:sldLayoutId id="2147484078" r:id="rId4"/>
    <p:sldLayoutId id="2147484077" r:id="rId5"/>
    <p:sldLayoutId id="2147484076" r:id="rId6"/>
    <p:sldLayoutId id="2147484075" r:id="rId7"/>
    <p:sldLayoutId id="2147484082" r:id="rId8"/>
    <p:sldLayoutId id="2147484083" r:id="rId9"/>
    <p:sldLayoutId id="2147484074" r:id="rId10"/>
    <p:sldLayoutId id="2147484073" r:id="rId11"/>
  </p:sldLayoutIdLst>
  <p:hf sldNum="0" hd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a:defRPr>
      </a:lvl2pPr>
      <a:lvl3pPr algn="l" rtl="0" fontAlgn="base">
        <a:spcBef>
          <a:spcPct val="0"/>
        </a:spcBef>
        <a:spcAft>
          <a:spcPct val="0"/>
        </a:spcAft>
        <a:defRPr sz="4000">
          <a:solidFill>
            <a:schemeClr val="tx2"/>
          </a:solidFill>
          <a:latin typeface="Franklin Gothic Book"/>
        </a:defRPr>
      </a:lvl3pPr>
      <a:lvl4pPr algn="l" rtl="0" fontAlgn="base">
        <a:spcBef>
          <a:spcPct val="0"/>
        </a:spcBef>
        <a:spcAft>
          <a:spcPct val="0"/>
        </a:spcAft>
        <a:defRPr sz="4000">
          <a:solidFill>
            <a:schemeClr val="tx2"/>
          </a:solidFill>
          <a:latin typeface="Franklin Gothic Book"/>
        </a:defRPr>
      </a:lvl4pPr>
      <a:lvl5pPr algn="l" rtl="0" fontAlgn="base">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Exotic Options</a:t>
            </a:r>
          </a:p>
        </p:txBody>
      </p:sp>
      <p:sp>
        <p:nvSpPr>
          <p:cNvPr id="2" name="Title 1"/>
          <p:cNvSpPr>
            <a:spLocks noGrp="1"/>
          </p:cNvSpPr>
          <p:nvPr>
            <p:ph type="ctrTitle"/>
          </p:nvPr>
        </p:nvSpPr>
        <p:spPr>
          <a:xfrm>
            <a:off x="457200" y="1506538"/>
            <a:ext cx="8229600" cy="1470025"/>
          </a:xfrm>
        </p:spPr>
        <p:txBody>
          <a:bodyPr/>
          <a:lstStyle/>
          <a:p>
            <a:r>
              <a:rPr smtClean="0"/>
              <a:t>Chapter 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Down-and-in Barrier Options</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US" dirty="0" smtClean="0"/>
              <a:t>Asset price is expected to decrease, and then bounce back</a:t>
            </a:r>
          </a:p>
          <a:p>
            <a:pPr marL="274320" indent="-274320" fontAlgn="auto">
              <a:spcBef>
                <a:spcPts val="580"/>
              </a:spcBef>
              <a:spcAft>
                <a:spcPts val="0"/>
              </a:spcAft>
              <a:buFont typeface="Wingdings 2"/>
              <a:buChar char=""/>
              <a:defRPr/>
            </a:pPr>
            <a:r>
              <a:rPr lang="en-US" dirty="0" smtClean="0"/>
              <a:t>When the option is bought, the option buyer gets no right, i.e. the option is not actually in existence at that time</a:t>
            </a:r>
          </a:p>
          <a:p>
            <a:pPr marL="274320" indent="-274320" fontAlgn="auto">
              <a:spcBef>
                <a:spcPts val="580"/>
              </a:spcBef>
              <a:spcAft>
                <a:spcPts val="0"/>
              </a:spcAft>
              <a:buFont typeface="Wingdings 2"/>
              <a:buChar char=""/>
              <a:defRPr/>
            </a:pPr>
            <a:r>
              <a:rPr lang="en-US" dirty="0" smtClean="0"/>
              <a:t>Option will only come into existence if the price falls and reaches the barrier price</a:t>
            </a:r>
          </a:p>
          <a:p>
            <a:pPr marL="274320" indent="-274320" fontAlgn="auto">
              <a:spcBef>
                <a:spcPts val="580"/>
              </a:spcBef>
              <a:spcAft>
                <a:spcPts val="0"/>
              </a:spcAft>
              <a:buFont typeface="Wingdings 2"/>
              <a:buChar char=""/>
              <a:defRPr/>
            </a:pPr>
            <a:r>
              <a:rPr lang="en-US" dirty="0" smtClean="0"/>
              <a:t>When the asset reaches the barrier price, the option is knocked in and comes alive</a:t>
            </a:r>
          </a:p>
          <a:p>
            <a:pPr marL="274320" indent="-274320" fontAlgn="auto">
              <a:spcBef>
                <a:spcPts val="580"/>
              </a:spcBef>
              <a:spcAft>
                <a:spcPts val="0"/>
              </a:spcAft>
              <a:buFont typeface="Wingdings 2"/>
              <a:buChar char=""/>
              <a:defRPr/>
            </a:pPr>
            <a:r>
              <a:rPr lang="en-US" dirty="0" smtClean="0"/>
              <a:t>Option buyer will need to pay a premium when the option is knocked in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Up-and-in Barrier Options</a:t>
            </a:r>
          </a:p>
        </p:txBody>
      </p:sp>
      <p:sp>
        <p:nvSpPr>
          <p:cNvPr id="3" name="Content Placeholder 2"/>
          <p:cNvSpPr>
            <a:spLocks noGrp="1"/>
          </p:cNvSpPr>
          <p:nvPr>
            <p:ph sz="quarter" idx="1"/>
          </p:nvPr>
        </p:nvSpPr>
        <p:spPr/>
        <p:txBody>
          <a:bodyPr/>
          <a:lstStyle/>
          <a:p>
            <a:r>
              <a:rPr lang="en-US" smtClean="0"/>
              <a:t>Asset price is expected to increase</a:t>
            </a:r>
          </a:p>
          <a:p>
            <a:endParaRPr lang="en-US" smtClean="0"/>
          </a:p>
          <a:p>
            <a:r>
              <a:rPr lang="en-US" smtClean="0"/>
              <a:t>When the option is bought, it is not alive</a:t>
            </a:r>
          </a:p>
          <a:p>
            <a:endParaRPr lang="en-US" smtClean="0"/>
          </a:p>
          <a:p>
            <a:r>
              <a:rPr lang="en-US" smtClean="0"/>
              <a:t>When the asset price reaches the barrier price, the option is knocked in </a:t>
            </a:r>
          </a:p>
          <a:p>
            <a:endParaRPr lang="en-US" smtClean="0"/>
          </a:p>
          <a:p>
            <a:r>
              <a:rPr lang="en-US" smtClean="0"/>
              <a:t>The option buyer must pay a premium to the writer if the option is knocked 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Up-and-out Barrier Options</a:t>
            </a:r>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r>
              <a:rPr lang="en-US" dirty="0" smtClean="0"/>
              <a:t>Asset prices are expected to increase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option is alive at the time the option is bought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price increases and reaches the barrier price, the option is knocked out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option buyer will receive a rebate from the option writer if it is knocked out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Used to reduce losses for the option writer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Chooser Options</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When the movement of an asset price is uncertain, the option buyer will be uncertain as to whether to buy a call or a put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A chooser option is one in which the option buyer can decide whether it should be a call or a put at some time after the option is bought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Similar to a straddle, a chooser option is cheaper and the payoff is higher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Compound Options</a:t>
            </a:r>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r>
              <a:rPr lang="en-US" dirty="0" smtClean="0"/>
              <a:t>These are options on options</a:t>
            </a:r>
          </a:p>
          <a:p>
            <a:pPr marL="274320" indent="-274320" fontAlgn="auto">
              <a:spcBef>
                <a:spcPts val="580"/>
              </a:spcBef>
              <a:spcAft>
                <a:spcPts val="0"/>
              </a:spcAft>
              <a:buFont typeface="Wingdings 2"/>
              <a:buChar char=""/>
              <a:defRPr/>
            </a:pPr>
            <a:r>
              <a:rPr lang="en-US" dirty="0" smtClean="0"/>
              <a:t>Can be:</a:t>
            </a:r>
          </a:p>
          <a:p>
            <a:pPr marL="548640" lvl="1" fontAlgn="auto">
              <a:spcBef>
                <a:spcPts val="370"/>
              </a:spcBef>
              <a:spcAft>
                <a:spcPts val="0"/>
              </a:spcAft>
              <a:buFont typeface="Wingdings 2"/>
              <a:buChar char=""/>
              <a:defRPr/>
            </a:pPr>
            <a:r>
              <a:rPr lang="en-US" dirty="0" smtClean="0"/>
              <a:t>Call on call</a:t>
            </a:r>
          </a:p>
          <a:p>
            <a:pPr marL="548640" lvl="1" fontAlgn="auto">
              <a:spcBef>
                <a:spcPts val="370"/>
              </a:spcBef>
              <a:spcAft>
                <a:spcPts val="0"/>
              </a:spcAft>
              <a:buFont typeface="Wingdings 2"/>
              <a:buChar char=""/>
              <a:defRPr/>
            </a:pPr>
            <a:r>
              <a:rPr lang="en-US" dirty="0" smtClean="0"/>
              <a:t>Call on put</a:t>
            </a:r>
          </a:p>
          <a:p>
            <a:pPr marL="548640" lvl="1" fontAlgn="auto">
              <a:spcBef>
                <a:spcPts val="370"/>
              </a:spcBef>
              <a:spcAft>
                <a:spcPts val="0"/>
              </a:spcAft>
              <a:buFont typeface="Wingdings 2"/>
              <a:buChar char=""/>
              <a:defRPr/>
            </a:pPr>
            <a:r>
              <a:rPr lang="en-US" dirty="0" smtClean="0"/>
              <a:t>Put on call</a:t>
            </a:r>
          </a:p>
          <a:p>
            <a:pPr marL="548640" lvl="1" fontAlgn="auto">
              <a:spcBef>
                <a:spcPts val="370"/>
              </a:spcBef>
              <a:spcAft>
                <a:spcPts val="0"/>
              </a:spcAft>
              <a:buFont typeface="Wingdings 2"/>
              <a:buChar char=""/>
              <a:defRPr/>
            </a:pPr>
            <a:r>
              <a:rPr lang="en-US" dirty="0" smtClean="0"/>
              <a:t>Put on put</a:t>
            </a:r>
          </a:p>
          <a:p>
            <a:pPr marL="274320" indent="-274320" fontAlgn="auto">
              <a:spcBef>
                <a:spcPts val="580"/>
              </a:spcBef>
              <a:spcAft>
                <a:spcPts val="0"/>
              </a:spcAft>
              <a:buFont typeface="Wingdings 2"/>
              <a:buChar char=""/>
              <a:defRPr/>
            </a:pPr>
            <a:r>
              <a:rPr lang="en-US" dirty="0" smtClean="0"/>
              <a:t>There will be two exercise prices and two exercise dates</a:t>
            </a:r>
          </a:p>
          <a:p>
            <a:pPr marL="274320" indent="-274320" fontAlgn="auto">
              <a:spcBef>
                <a:spcPts val="580"/>
              </a:spcBef>
              <a:spcAft>
                <a:spcPts val="0"/>
              </a:spcAft>
              <a:buFont typeface="Wingdings 2"/>
              <a:buChar char=""/>
              <a:defRPr/>
            </a:pPr>
            <a:r>
              <a:rPr lang="en-US" dirty="0" smtClean="0"/>
              <a:t>You get the right to buy/sell a call option if it is call on call or call on put</a:t>
            </a:r>
          </a:p>
          <a:p>
            <a:pPr marL="274320" indent="-274320" fontAlgn="auto">
              <a:spcBef>
                <a:spcPts val="580"/>
              </a:spcBef>
              <a:spcAft>
                <a:spcPts val="0"/>
              </a:spcAft>
              <a:buFont typeface="Wingdings 2"/>
              <a:buChar char=""/>
              <a:defRPr/>
            </a:pPr>
            <a:r>
              <a:rPr lang="en-US" dirty="0" smtClean="0"/>
              <a:t>There will be two premiums—one at the time of buying the compound option, and one when a trader exercises the first option at the expiry date for the second</a:t>
            </a:r>
          </a:p>
          <a:p>
            <a:pPr marL="274320" indent="-274320" fontAlgn="auto">
              <a:spcBef>
                <a:spcPts val="580"/>
              </a:spcBef>
              <a:spcAft>
                <a:spcPts val="0"/>
              </a:spcAft>
              <a:buFont typeface="Wingdings 2"/>
              <a:buChar char=""/>
              <a:defRPr/>
            </a:pPr>
            <a:r>
              <a:rPr lang="en-US" dirty="0" smtClean="0"/>
              <a:t>If the trader does not exercise the first option, there will be no premium for the second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Digital or Binary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In a digital or binary option, the payoff has only two potential values i.e. a fixed payment when an option is in-the-money, and zero if it is out-of-money</a:t>
            </a:r>
          </a:p>
          <a:p>
            <a:pPr marL="274320" indent="-274320" fontAlgn="auto">
              <a:spcBef>
                <a:spcPts val="580"/>
              </a:spcBef>
              <a:spcAft>
                <a:spcPts val="0"/>
              </a:spcAft>
              <a:buFont typeface="Wingdings 2"/>
              <a:buChar char=""/>
              <a:defRPr/>
            </a:pPr>
            <a:r>
              <a:rPr lang="en-US" dirty="0" smtClean="0"/>
              <a:t>The fixed payment when an option is in-the-money is the same, irrespective of how deep it is in-the-money</a:t>
            </a:r>
          </a:p>
          <a:p>
            <a:pPr marL="274320" indent="-274320" fontAlgn="auto">
              <a:spcBef>
                <a:spcPts val="580"/>
              </a:spcBef>
              <a:spcAft>
                <a:spcPts val="0"/>
              </a:spcAft>
              <a:buFont typeface="Wingdings 2"/>
              <a:buChar char=""/>
              <a:defRPr/>
            </a:pPr>
            <a:r>
              <a:rPr lang="en-US" dirty="0" smtClean="0"/>
              <a:t>These can be either cash-or-nothing, or asset-or-nothing options</a:t>
            </a:r>
          </a:p>
          <a:p>
            <a:pPr marL="548640" lvl="1" fontAlgn="auto">
              <a:spcBef>
                <a:spcPts val="370"/>
              </a:spcBef>
              <a:spcAft>
                <a:spcPts val="0"/>
              </a:spcAft>
              <a:buFont typeface="Wingdings 2"/>
              <a:buChar char=""/>
              <a:defRPr/>
            </a:pPr>
            <a:r>
              <a:rPr lang="en-US" dirty="0" smtClean="0"/>
              <a:t>Cash-or-nothing options provide a fixed amount of cash if in-the-money, and nothing out-of-money</a:t>
            </a:r>
          </a:p>
          <a:p>
            <a:pPr marL="548640" lvl="1" fontAlgn="auto">
              <a:spcBef>
                <a:spcPts val="370"/>
              </a:spcBef>
              <a:spcAft>
                <a:spcPts val="0"/>
              </a:spcAft>
              <a:buFont typeface="Wingdings 2"/>
              <a:buChar char=""/>
              <a:defRPr/>
            </a:pPr>
            <a:r>
              <a:rPr lang="en-US" dirty="0" smtClean="0"/>
              <a:t>Asset-or-nothing options provide a fixed quantity of asset if in-the-money, and nothing out-of-money</a:t>
            </a:r>
          </a:p>
          <a:p>
            <a:pPr marL="274320" indent="-274320" fontAlgn="auto">
              <a:spcBef>
                <a:spcPts val="580"/>
              </a:spcBef>
              <a:spcAft>
                <a:spcPts val="0"/>
              </a:spcAft>
              <a:buFont typeface="Wingdings 2"/>
              <a:buChar char=""/>
              <a:defRPr/>
            </a:pPr>
            <a:r>
              <a:rPr lang="en-US" dirty="0" smtClean="0"/>
              <a:t>Similar to a bull spread, but binary options are cheaper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Exchange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option buyer has the right to exchange one asset for another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Used in foreign exchange markets, bond markets, and stock markets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Basically a long call on one asset, and a long put on another</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a long call and long put are exercised at the same time, one is exchanging one asset for another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Basket Option</a:t>
            </a:r>
          </a:p>
        </p:txBody>
      </p:sp>
      <p:sp>
        <p:nvSpPr>
          <p:cNvPr id="3" name="Content Placeholder 2"/>
          <p:cNvSpPr>
            <a:spLocks noGrp="1"/>
          </p:cNvSpPr>
          <p:nvPr>
            <p:ph sz="quarter" idx="1"/>
          </p:nvPr>
        </p:nvSpPr>
        <p:spPr/>
        <p:txBody>
          <a:bodyPr/>
          <a:lstStyle/>
          <a:p>
            <a:endParaRPr lang="en-US" smtClean="0"/>
          </a:p>
          <a:p>
            <a:r>
              <a:rPr lang="en-US" smtClean="0"/>
              <a:t>Options written on a portfolio of assets</a:t>
            </a:r>
          </a:p>
          <a:p>
            <a:endParaRPr lang="en-US" smtClean="0"/>
          </a:p>
          <a:p>
            <a:r>
              <a:rPr lang="en-US" smtClean="0"/>
              <a:t>Index options are basket options</a:t>
            </a:r>
          </a:p>
          <a:p>
            <a:endParaRPr lang="en-US" smtClean="0"/>
          </a:p>
          <a:p>
            <a:r>
              <a:rPr lang="en-US" smtClean="0"/>
              <a:t>Basket provides the portfolio composition of various assets, based on which the number of options to be bought is decided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Bermudian Options</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Similar to American options, as Bermudian options can be exercised early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American options can be exercised at any time, but Bermudian options can be exercised only on predetermined, definite exercise dates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Bermudian options usually provide the exercise dates before which these options cannot be exercised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Cliquet/Ratchet Options</a:t>
            </a:r>
          </a:p>
        </p:txBody>
      </p:sp>
      <p:sp>
        <p:nvSpPr>
          <p:cNvPr id="5" name="Content Placeholder 4"/>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At-the-money options with periodic settlement and exercise price is reset at the price level of the asset at every reset date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At every reset date, the option locks in the profit, which is the difference between the old and new exercise prices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Profit is accumulated and paid at maturity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A long-term option with different reset dates at which the exercise price is reset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fade">
                                      <p:cBhvr>
                                        <p:cTn id="2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Objectives of the Chapter</a:t>
            </a:r>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Understanding plain vanilla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What are exotic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difference between ordinary plain vanilla options, and exotic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What are the various exotic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problems with using exotic options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Coupe Options</a:t>
            </a:r>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r>
              <a:rPr lang="en-US" dirty="0" smtClean="0"/>
              <a:t>Similar to ratchet options, as exercise price is reset  periodically, and profit locked in at every reset date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Difference is that the exercise price is reset to either the asset price at reset date, or the initial asset price when the option was bought—whichever is lower</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price increases, the initial asset price at reset will be the exercise price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price decreases, the asset price at the reset date will be the exercise price</a:t>
            </a:r>
            <a:endParaRPr lang="en-US" dirty="0"/>
          </a:p>
        </p:txBody>
      </p:sp>
      <p:graphicFrame>
        <p:nvGraphicFramePr>
          <p:cNvPr id="6148" name="Object 4"/>
          <p:cNvGraphicFramePr>
            <a:graphicFrameLocks noChangeAspect="1"/>
          </p:cNvGraphicFramePr>
          <p:nvPr/>
        </p:nvGraphicFramePr>
        <p:xfrm>
          <a:off x="4514850" y="3321050"/>
          <a:ext cx="114300" cy="215900"/>
        </p:xfrm>
        <a:graphic>
          <a:graphicData uri="http://schemas.openxmlformats.org/presentationml/2006/ole">
            <p:oleObj spid="_x0000_s6148" name="Equation" r:id="rId3" imgW="114120" imgH="21564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Extendible Options</a:t>
            </a:r>
          </a:p>
        </p:txBody>
      </p:sp>
      <p:sp>
        <p:nvSpPr>
          <p:cNvPr id="3" name="Content Placeholder 2"/>
          <p:cNvSpPr>
            <a:spLocks noGrp="1"/>
          </p:cNvSpPr>
          <p:nvPr>
            <p:ph sz="quarter" idx="1"/>
          </p:nvPr>
        </p:nvSpPr>
        <p:spPr/>
        <p:txBody>
          <a:bodyPr>
            <a:normAutofit fontScale="85000"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Options where maturity can be extended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Extension can be done either by the buyer or the writer of the option</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buyer extends the maturity, additional premium will be paid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writer extends, no additional premium will be paid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extended, the exercise price may be adjusted </a:t>
            </a:r>
          </a:p>
        </p:txBody>
      </p:sp>
      <p:graphicFrame>
        <p:nvGraphicFramePr>
          <p:cNvPr id="7171" name="Object 3"/>
          <p:cNvGraphicFramePr>
            <a:graphicFrameLocks noChangeAspect="1"/>
          </p:cNvGraphicFramePr>
          <p:nvPr/>
        </p:nvGraphicFramePr>
        <p:xfrm>
          <a:off x="4514850" y="3321050"/>
          <a:ext cx="114300" cy="215900"/>
        </p:xfrm>
        <a:graphic>
          <a:graphicData uri="http://schemas.openxmlformats.org/presentationml/2006/ole">
            <p:oleObj spid="_x0000_s7171" name="Equation" r:id="rId3" imgW="114120" imgH="215640" progId="Equation.3">
              <p:embed/>
            </p:oleObj>
          </a:graphicData>
        </a:graphic>
      </p:graphicFrame>
      <p:graphicFrame>
        <p:nvGraphicFramePr>
          <p:cNvPr id="7172" name="Object 4"/>
          <p:cNvGraphicFramePr>
            <a:graphicFrameLocks noChangeAspect="1"/>
          </p:cNvGraphicFramePr>
          <p:nvPr/>
        </p:nvGraphicFramePr>
        <p:xfrm>
          <a:off x="4514850" y="3321050"/>
          <a:ext cx="114300" cy="215900"/>
        </p:xfrm>
        <a:graphic>
          <a:graphicData uri="http://schemas.openxmlformats.org/presentationml/2006/ole">
            <p:oleObj spid="_x0000_s7172" name="Equation" r:id="rId4" imgW="114120" imgH="21564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Hawaiian Options</a:t>
            </a:r>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US" dirty="0" smtClean="0"/>
              <a:t>A combination of Asian and American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These are Asian options that allow for early exercise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exercised early, the payoff will be based on the difference between the asset price at the time the option is exercised, and the exercise price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it is not exercised early, the payoff will be based on the difference between the average price of the asset in the predetermined interval and the exercise price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Installment Options</a:t>
            </a:r>
          </a:p>
        </p:txBody>
      </p:sp>
      <p:sp>
        <p:nvSpPr>
          <p:cNvPr id="3" name="Content Placeholder 2"/>
          <p:cNvSpPr>
            <a:spLocks noGrp="1"/>
          </p:cNvSpPr>
          <p:nvPr>
            <p:ph sz="quarter" idx="1"/>
          </p:nvPr>
        </p:nvSpPr>
        <p:spPr/>
        <p:txBody>
          <a:bodyPr/>
          <a:lstStyle/>
          <a:p>
            <a:endParaRPr lang="en-US" smtClean="0"/>
          </a:p>
          <a:p>
            <a:r>
              <a:rPr lang="en-US" smtClean="0"/>
              <a:t>Plain vanilla options in which the option premium can be paid over time</a:t>
            </a:r>
          </a:p>
          <a:p>
            <a:endParaRPr lang="en-US" smtClean="0"/>
          </a:p>
          <a:p>
            <a:r>
              <a:rPr lang="en-US" smtClean="0"/>
              <a:t>The holder of an installment option can cancel the option at any of the premium payment dates by not paying the premium due that date</a:t>
            </a:r>
          </a:p>
          <a:p>
            <a:endParaRPr lang="en-US" smtClean="0"/>
          </a:p>
          <a:p>
            <a:r>
              <a:rPr lang="en-US" smtClean="0"/>
              <a:t>Series of compound options</a:t>
            </a:r>
          </a:p>
          <a:p>
            <a:endParaRPr lang="en-US" smtClean="0"/>
          </a:p>
          <a:p>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Israeli Options</a:t>
            </a:r>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American options, the option buyer has the right to exercise at any time during the life of the option</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Israeli options, the option writer has the right to cancel the option early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option writer cancels early, they will need to pay a rebate to the holder</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holder also has the right to exercise early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This is similar to a callable convertible bond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Parisian Options</a:t>
            </a:r>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Similar to barrier options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barrier options, an option is knocked in or knocked out if the barrier price is reached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a Parisian option, an option is knocked in or out only if the asset price stays below or above the barrier price for a predetermined period of time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Beneficial if asset prices have high price volatility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Passport Options</a:t>
            </a:r>
          </a:p>
        </p:txBody>
      </p:sp>
      <p:sp>
        <p:nvSpPr>
          <p:cNvPr id="3" name="Content Placeholder 2"/>
          <p:cNvSpPr>
            <a:spLocks noGrp="1"/>
          </p:cNvSpPr>
          <p:nvPr>
            <p:ph sz="quarter" idx="1"/>
          </p:nvPr>
        </p:nvSpPr>
        <p:spPr/>
        <p:txBody>
          <a:bodyPr/>
          <a:lstStyle/>
          <a:p>
            <a:endParaRPr lang="en-US" smtClean="0"/>
          </a:p>
          <a:p>
            <a:r>
              <a:rPr lang="en-US" smtClean="0"/>
              <a:t>Options on the balance of trading account</a:t>
            </a:r>
          </a:p>
          <a:p>
            <a:endParaRPr lang="en-US" smtClean="0"/>
          </a:p>
          <a:p>
            <a:r>
              <a:rPr lang="en-US" smtClean="0"/>
              <a:t>The buyer of the option can tell the writer what position they want to take without actually buying or selling security</a:t>
            </a:r>
          </a:p>
          <a:p>
            <a:endParaRPr lang="en-US" smtClean="0"/>
          </a:p>
          <a:p>
            <a:r>
              <a:rPr lang="en-US" smtClean="0"/>
              <a:t>The losses will be borne by the writer, and the gain will accrue to the buyer, of the option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Rainbow Options</a:t>
            </a:r>
          </a:p>
        </p:txBody>
      </p:sp>
      <p:sp>
        <p:nvSpPr>
          <p:cNvPr id="3" name="Content Placeholder 2"/>
          <p:cNvSpPr>
            <a:spLocks noGrp="1"/>
          </p:cNvSpPr>
          <p:nvPr>
            <p:ph sz="quarter" idx="1"/>
          </p:nvPr>
        </p:nvSpPr>
        <p:spPr/>
        <p:txBody>
          <a:bodyPr/>
          <a:lstStyle/>
          <a:p>
            <a:endParaRPr lang="en-US" smtClean="0"/>
          </a:p>
          <a:p>
            <a:r>
              <a:rPr lang="en-US" smtClean="0"/>
              <a:t>The underlying asset includes a portfolio of two or more assets</a:t>
            </a:r>
          </a:p>
          <a:p>
            <a:endParaRPr lang="en-US" smtClean="0"/>
          </a:p>
          <a:p>
            <a:r>
              <a:rPr lang="en-US" smtClean="0"/>
              <a:t>The various forms are:</a:t>
            </a:r>
          </a:p>
          <a:p>
            <a:pPr lvl="1"/>
            <a:r>
              <a:rPr lang="en-US" smtClean="0"/>
              <a:t>Best of </a:t>
            </a:r>
            <a:r>
              <a:rPr lang="en-US" i="1" smtClean="0"/>
              <a:t>n</a:t>
            </a:r>
            <a:r>
              <a:rPr lang="en-US" smtClean="0"/>
              <a:t> assets plus cash</a:t>
            </a:r>
          </a:p>
          <a:p>
            <a:pPr lvl="1"/>
            <a:r>
              <a:rPr lang="en-US" smtClean="0"/>
              <a:t>Better of </a:t>
            </a:r>
            <a:r>
              <a:rPr lang="en-US" i="1" smtClean="0"/>
              <a:t>n</a:t>
            </a:r>
            <a:r>
              <a:rPr lang="en-US" smtClean="0"/>
              <a:t> assets</a:t>
            </a:r>
          </a:p>
          <a:p>
            <a:pPr lvl="1"/>
            <a:r>
              <a:rPr lang="en-US" smtClean="0"/>
              <a:t>Worse of </a:t>
            </a:r>
            <a:r>
              <a:rPr lang="en-US" i="1" smtClean="0"/>
              <a:t>n </a:t>
            </a:r>
            <a:r>
              <a:rPr lang="en-US" smtClean="0"/>
              <a:t>assets</a:t>
            </a:r>
          </a:p>
          <a:p>
            <a:pPr lvl="1"/>
            <a:r>
              <a:rPr lang="en-US" smtClean="0"/>
              <a:t>Maximum of </a:t>
            </a:r>
            <a:r>
              <a:rPr lang="en-US" i="1" smtClean="0"/>
              <a:t>n</a:t>
            </a:r>
            <a:r>
              <a:rPr lang="en-US" smtClean="0"/>
              <a:t> assets</a:t>
            </a:r>
          </a:p>
          <a:p>
            <a:pPr lvl="1"/>
            <a:r>
              <a:rPr lang="en-US" smtClean="0"/>
              <a:t>Minimum of </a:t>
            </a:r>
            <a:r>
              <a:rPr lang="en-US" i="1" smtClean="0"/>
              <a:t>n</a:t>
            </a:r>
            <a:r>
              <a:rPr lang="en-US" smtClean="0"/>
              <a:t> assets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3009" name="Title 1"/>
          <p:cNvSpPr>
            <a:spLocks noGrp="1"/>
          </p:cNvSpPr>
          <p:nvPr>
            <p:ph type="title"/>
          </p:nvPr>
        </p:nvSpPr>
        <p:spPr/>
        <p:txBody>
          <a:bodyPr/>
          <a:lstStyle/>
          <a:p>
            <a:r>
              <a:rPr lang="en-US" smtClean="0"/>
              <a:t>Russian Options</a:t>
            </a:r>
            <a:endParaRPr lang="en-SG" smtClean="0"/>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American options, the buyer has the right to exercise early, but he need not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There are possible losses to an American option buyer when he does not take advantage of the possibility of exercising early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In Russian options, if a trader does not exercise early and thereby suffers losses at maturity, they will be guaranteed a minimum payout if the option was in-the-money during its life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More expensive than American options</a:t>
            </a:r>
            <a:endParaRPr lang="en-S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4033" name="Title 1"/>
          <p:cNvSpPr>
            <a:spLocks noGrp="1"/>
          </p:cNvSpPr>
          <p:nvPr>
            <p:ph type="title"/>
          </p:nvPr>
        </p:nvSpPr>
        <p:spPr/>
        <p:txBody>
          <a:bodyPr/>
          <a:lstStyle/>
          <a:p>
            <a:r>
              <a:rPr lang="en-US" smtClean="0"/>
              <a:t>Shout Options</a:t>
            </a:r>
            <a:endParaRPr lang="en-SG" smtClean="0"/>
          </a:p>
        </p:txBody>
      </p:sp>
      <p:sp>
        <p:nvSpPr>
          <p:cNvPr id="44034" name="Content Placeholder 2"/>
          <p:cNvSpPr>
            <a:spLocks noGrp="1"/>
          </p:cNvSpPr>
          <p:nvPr>
            <p:ph sz="quarter" idx="1"/>
          </p:nvPr>
        </p:nvSpPr>
        <p:spPr/>
        <p:txBody>
          <a:bodyPr/>
          <a:lstStyle/>
          <a:p>
            <a:endParaRPr lang="en-US" smtClean="0"/>
          </a:p>
          <a:p>
            <a:r>
              <a:rPr lang="en-US" smtClean="0"/>
              <a:t>During the life of options, the option buyer can, at predetermined time periods, adjust the exercise price or time to maturity</a:t>
            </a:r>
          </a:p>
          <a:p>
            <a:endParaRPr lang="en-US" smtClean="0"/>
          </a:p>
          <a:p>
            <a:r>
              <a:rPr lang="en-US" smtClean="0"/>
              <a:t>Used in interest rate options</a:t>
            </a:r>
            <a:endParaRPr lang="en-S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What are Plain Vanilla Options?</a:t>
            </a:r>
          </a:p>
        </p:txBody>
      </p:sp>
      <p:sp>
        <p:nvSpPr>
          <p:cNvPr id="3" name="Content Placeholder 2"/>
          <p:cNvSpPr>
            <a:spLocks noGrp="1"/>
          </p:cNvSpPr>
          <p:nvPr>
            <p:ph sz="quarter" idx="1"/>
          </p:nvPr>
        </p:nvSpPr>
        <p:spPr/>
        <p:txBody>
          <a:bodyPr/>
          <a:lstStyle/>
          <a:p>
            <a:endParaRPr lang="en-US" smtClean="0"/>
          </a:p>
          <a:p>
            <a:r>
              <a:rPr lang="en-US" smtClean="0"/>
              <a:t>Vanilla options are those that are contingent upon some event</a:t>
            </a:r>
          </a:p>
          <a:p>
            <a:endParaRPr lang="en-US" smtClean="0"/>
          </a:p>
          <a:p>
            <a:r>
              <a:rPr lang="en-US" smtClean="0"/>
              <a:t>The payoff structure is based on the relationship between the exercise price and spot price of the asset on the day the option is exercised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5057" name="Title 1"/>
          <p:cNvSpPr>
            <a:spLocks noGrp="1"/>
          </p:cNvSpPr>
          <p:nvPr>
            <p:ph type="title"/>
          </p:nvPr>
        </p:nvSpPr>
        <p:spPr/>
        <p:txBody>
          <a:bodyPr/>
          <a:lstStyle/>
          <a:p>
            <a:r>
              <a:rPr lang="en-US" smtClean="0"/>
              <a:t>Spread Options</a:t>
            </a:r>
            <a:endParaRPr lang="en-SG" smtClean="0"/>
          </a:p>
        </p:txBody>
      </p:sp>
      <p:sp>
        <p:nvSpPr>
          <p:cNvPr id="45058" name="Content Placeholder 2"/>
          <p:cNvSpPr>
            <a:spLocks noGrp="1"/>
          </p:cNvSpPr>
          <p:nvPr>
            <p:ph sz="quarter" idx="1"/>
          </p:nvPr>
        </p:nvSpPr>
        <p:spPr/>
        <p:txBody>
          <a:bodyPr/>
          <a:lstStyle/>
          <a:p>
            <a:endParaRPr lang="en-US" smtClean="0"/>
          </a:p>
          <a:p>
            <a:r>
              <a:rPr lang="en-US" smtClean="0"/>
              <a:t>Similar to Rainbow options, as payoff depends on two or three underlying assets</a:t>
            </a:r>
          </a:p>
          <a:p>
            <a:endParaRPr lang="en-US" smtClean="0"/>
          </a:p>
          <a:p>
            <a:r>
              <a:rPr lang="en-US" smtClean="0"/>
              <a:t>Used in commodity and foreign exchange markets</a:t>
            </a:r>
          </a:p>
          <a:p>
            <a:endParaRPr lang="en-US" smtClean="0"/>
          </a:p>
          <a:p>
            <a:r>
              <a:rPr lang="en-US" smtClean="0"/>
              <a:t>Payoff is calculated as the difference between asset price and exercise price</a:t>
            </a:r>
            <a:endParaRPr lang="en-SG"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6081" name="Title 1"/>
          <p:cNvSpPr>
            <a:spLocks noGrp="1"/>
          </p:cNvSpPr>
          <p:nvPr>
            <p:ph type="title"/>
          </p:nvPr>
        </p:nvSpPr>
        <p:spPr/>
        <p:txBody>
          <a:bodyPr/>
          <a:lstStyle/>
          <a:p>
            <a:r>
              <a:rPr lang="en-US" smtClean="0"/>
              <a:t>Quanto Options</a:t>
            </a:r>
            <a:endParaRPr lang="en-SG" smtClean="0"/>
          </a:p>
        </p:txBody>
      </p:sp>
      <p:sp>
        <p:nvSpPr>
          <p:cNvPr id="46082" name="Content Placeholder 2"/>
          <p:cNvSpPr>
            <a:spLocks noGrp="1"/>
          </p:cNvSpPr>
          <p:nvPr>
            <p:ph sz="quarter" idx="1"/>
          </p:nvPr>
        </p:nvSpPr>
        <p:spPr/>
        <p:txBody>
          <a:bodyPr/>
          <a:lstStyle/>
          <a:p>
            <a:endParaRPr lang="en-US" smtClean="0"/>
          </a:p>
          <a:p>
            <a:r>
              <a:rPr lang="en-US" smtClean="0"/>
              <a:t>Option on asset denominated in a foreign currency at a predetermined exchange rate</a:t>
            </a:r>
          </a:p>
          <a:p>
            <a:endParaRPr lang="en-US" smtClean="0"/>
          </a:p>
          <a:p>
            <a:r>
              <a:rPr lang="en-US" smtClean="0"/>
              <a:t>Predetermined rate specified in the options contract</a:t>
            </a:r>
            <a:endParaRPr lang="en-SG"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7105" name="Title 1"/>
          <p:cNvSpPr>
            <a:spLocks noGrp="1"/>
          </p:cNvSpPr>
          <p:nvPr>
            <p:ph type="title"/>
          </p:nvPr>
        </p:nvSpPr>
        <p:spPr/>
        <p:txBody>
          <a:bodyPr/>
          <a:lstStyle/>
          <a:p>
            <a:r>
              <a:rPr lang="en-US" smtClean="0"/>
              <a:t>Forward Start Option</a:t>
            </a:r>
            <a:endParaRPr lang="en-SG" smtClean="0"/>
          </a:p>
        </p:txBody>
      </p:sp>
      <p:sp>
        <p:nvSpPr>
          <p:cNvPr id="47106" name="Content Placeholder 2"/>
          <p:cNvSpPr>
            <a:spLocks noGrp="1"/>
          </p:cNvSpPr>
          <p:nvPr>
            <p:ph sz="quarter" idx="1"/>
          </p:nvPr>
        </p:nvSpPr>
        <p:spPr/>
        <p:txBody>
          <a:bodyPr/>
          <a:lstStyle/>
          <a:p>
            <a:endParaRPr lang="en-US" smtClean="0"/>
          </a:p>
          <a:p>
            <a:r>
              <a:rPr lang="en-US" smtClean="0"/>
              <a:t>At the current date, an agreement to enter into an options contract at future time </a:t>
            </a:r>
            <a:r>
              <a:rPr lang="en-US" i="1" smtClean="0"/>
              <a:t>t</a:t>
            </a:r>
            <a:r>
              <a:rPr lang="en-US" smtClean="0"/>
              <a:t> will be entered into </a:t>
            </a:r>
          </a:p>
          <a:p>
            <a:endParaRPr lang="en-US" smtClean="0"/>
          </a:p>
          <a:p>
            <a:r>
              <a:rPr lang="en-US" smtClean="0"/>
              <a:t>At time </a:t>
            </a:r>
            <a:r>
              <a:rPr lang="en-US" i="1" smtClean="0"/>
              <a:t>t</a:t>
            </a:r>
            <a:r>
              <a:rPr lang="en-US" smtClean="0"/>
              <a:t>, the exercise price will be set—usually the spot price on the forward start date</a:t>
            </a:r>
          </a:p>
          <a:p>
            <a:endParaRPr lang="en-US" smtClean="0"/>
          </a:p>
          <a:p>
            <a:r>
              <a:rPr lang="en-US" smtClean="0"/>
              <a:t>Ratchet options is a series of forward start options</a:t>
            </a:r>
            <a:endParaRPr lang="en-SG"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8129" name="Title 1"/>
          <p:cNvSpPr>
            <a:spLocks noGrp="1"/>
          </p:cNvSpPr>
          <p:nvPr>
            <p:ph type="title"/>
          </p:nvPr>
        </p:nvSpPr>
        <p:spPr/>
        <p:txBody>
          <a:bodyPr/>
          <a:lstStyle/>
          <a:p>
            <a:r>
              <a:rPr lang="en-US" smtClean="0"/>
              <a:t>Edokko, or Tokyo, Options</a:t>
            </a:r>
            <a:endParaRPr lang="en-SG" smtClean="0"/>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US" dirty="0" smtClean="0"/>
              <a:t>In barrier options, an option can be knocked out if the asset price breaks the barrier price</a:t>
            </a:r>
          </a:p>
          <a:p>
            <a:pPr marL="274320" indent="-274320" fontAlgn="auto">
              <a:spcBef>
                <a:spcPts val="580"/>
              </a:spcBef>
              <a:spcAft>
                <a:spcPts val="0"/>
              </a:spcAft>
              <a:buFont typeface="Wingdings 2"/>
              <a:buChar char=""/>
              <a:defRPr/>
            </a:pPr>
            <a:r>
              <a:rPr lang="en-US" dirty="0" smtClean="0"/>
              <a:t>An option can be in-the-money near expiry, but can be knocked out at expiry</a:t>
            </a:r>
          </a:p>
          <a:p>
            <a:pPr marL="274320" indent="-274320" fontAlgn="auto">
              <a:spcBef>
                <a:spcPts val="580"/>
              </a:spcBef>
              <a:spcAft>
                <a:spcPts val="0"/>
              </a:spcAft>
              <a:buFont typeface="Wingdings 2"/>
              <a:buChar char=""/>
              <a:defRPr/>
            </a:pPr>
            <a:r>
              <a:rPr lang="en-US" dirty="0" smtClean="0"/>
              <a:t>In a Tokyo option, three time periods are specified:</a:t>
            </a:r>
          </a:p>
          <a:p>
            <a:pPr marL="548640" lvl="1" fontAlgn="auto">
              <a:spcBef>
                <a:spcPts val="370"/>
              </a:spcBef>
              <a:spcAft>
                <a:spcPts val="0"/>
              </a:spcAft>
              <a:buFont typeface="Wingdings 2"/>
              <a:buChar char=""/>
              <a:defRPr/>
            </a:pPr>
            <a:r>
              <a:rPr lang="en-US" dirty="0" smtClean="0"/>
              <a:t>Stopping time, which is the time it takes to hit the barrier</a:t>
            </a:r>
          </a:p>
          <a:p>
            <a:pPr marL="548640" lvl="1" fontAlgn="auto">
              <a:spcBef>
                <a:spcPts val="370"/>
              </a:spcBef>
              <a:spcAft>
                <a:spcPts val="0"/>
              </a:spcAft>
              <a:buFont typeface="Wingdings 2"/>
              <a:buChar char=""/>
              <a:defRPr/>
            </a:pPr>
            <a:r>
              <a:rPr lang="en-US" dirty="0" smtClean="0"/>
              <a:t>Safety region, in which the contract remains alive and never knocked out</a:t>
            </a:r>
          </a:p>
          <a:p>
            <a:pPr marL="548640" lvl="1" fontAlgn="auto">
              <a:spcBef>
                <a:spcPts val="370"/>
              </a:spcBef>
              <a:spcAft>
                <a:spcPts val="0"/>
              </a:spcAft>
              <a:buFont typeface="Wingdings 2"/>
              <a:buChar char=""/>
              <a:defRPr/>
            </a:pPr>
            <a:r>
              <a:rPr lang="en-US" dirty="0" smtClean="0"/>
              <a:t>Caution region, in which an option could remain alive or be knocked out; the asset price is near the barrier price</a:t>
            </a:r>
            <a:endParaRPr lang="en-S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9153" name="Title 1"/>
          <p:cNvSpPr>
            <a:spLocks noGrp="1"/>
          </p:cNvSpPr>
          <p:nvPr>
            <p:ph type="title"/>
          </p:nvPr>
        </p:nvSpPr>
        <p:spPr/>
        <p:txBody>
          <a:bodyPr/>
          <a:lstStyle/>
          <a:p>
            <a:r>
              <a:rPr lang="en-US" smtClean="0"/>
              <a:t>Lookback Options</a:t>
            </a:r>
            <a:endParaRPr lang="en-SG" smtClean="0"/>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r>
              <a:rPr lang="en-US" dirty="0" smtClean="0"/>
              <a:t>Also known as hindsight options</a:t>
            </a:r>
          </a:p>
          <a:p>
            <a:pPr marL="274320" indent="-274320" fontAlgn="auto">
              <a:spcBef>
                <a:spcPts val="580"/>
              </a:spcBef>
              <a:spcAft>
                <a:spcPts val="0"/>
              </a:spcAft>
              <a:buFont typeface="Wingdings 2"/>
              <a:buChar char=""/>
              <a:defRPr/>
            </a:pPr>
            <a:r>
              <a:rPr lang="en-US" dirty="0" smtClean="0"/>
              <a:t>Payoff is dependent upon maximum or minimum asset price over the life of the option</a:t>
            </a:r>
          </a:p>
          <a:p>
            <a:pPr marL="274320" indent="-274320" fontAlgn="auto">
              <a:spcBef>
                <a:spcPts val="580"/>
              </a:spcBef>
              <a:spcAft>
                <a:spcPts val="0"/>
              </a:spcAft>
              <a:buFont typeface="Wingdings 2"/>
              <a:buChar char=""/>
              <a:defRPr/>
            </a:pPr>
            <a:r>
              <a:rPr lang="en-US" dirty="0" smtClean="0"/>
              <a:t>In fixed strike options, the exercise price is determined at the start of the option</a:t>
            </a:r>
          </a:p>
          <a:p>
            <a:pPr marL="274320" indent="-274320" fontAlgn="auto">
              <a:spcBef>
                <a:spcPts val="580"/>
              </a:spcBef>
              <a:spcAft>
                <a:spcPts val="0"/>
              </a:spcAft>
              <a:buFont typeface="Wingdings 2"/>
              <a:buChar char=""/>
              <a:defRPr/>
            </a:pPr>
            <a:r>
              <a:rPr lang="en-US" dirty="0" smtClean="0"/>
              <a:t>Payoff in a fixed strike option is the difference between the highest price of the asset before maturity and the exercise price if the option is in-the-money at maturity, and is cash-settled</a:t>
            </a:r>
          </a:p>
          <a:p>
            <a:pPr marL="274320" indent="-274320" fontAlgn="auto">
              <a:spcBef>
                <a:spcPts val="580"/>
              </a:spcBef>
              <a:spcAft>
                <a:spcPts val="0"/>
              </a:spcAft>
              <a:buFont typeface="Wingdings 2"/>
              <a:buChar char=""/>
              <a:defRPr/>
            </a:pPr>
            <a:r>
              <a:rPr lang="en-US" dirty="0" smtClean="0"/>
              <a:t>In a floating-strike option, the exercise price is based on the minimum asset price, and is cash-settled and through delivery</a:t>
            </a:r>
            <a:endParaRPr lang="en-S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0177" name="Title 1"/>
          <p:cNvSpPr>
            <a:spLocks noGrp="1"/>
          </p:cNvSpPr>
          <p:nvPr>
            <p:ph type="title"/>
          </p:nvPr>
        </p:nvSpPr>
        <p:spPr/>
        <p:txBody>
          <a:bodyPr/>
          <a:lstStyle/>
          <a:p>
            <a:r>
              <a:rPr lang="en-US" smtClean="0"/>
              <a:t>Extreme Spread Options</a:t>
            </a:r>
            <a:endParaRPr lang="en-SG" smtClean="0"/>
          </a:p>
        </p:txBody>
      </p:sp>
      <p:sp>
        <p:nvSpPr>
          <p:cNvPr id="50178" name="Content Placeholder 2"/>
          <p:cNvSpPr>
            <a:spLocks noGrp="1"/>
          </p:cNvSpPr>
          <p:nvPr>
            <p:ph sz="quarter" idx="1"/>
          </p:nvPr>
        </p:nvSpPr>
        <p:spPr/>
        <p:txBody>
          <a:bodyPr/>
          <a:lstStyle/>
          <a:p>
            <a:endParaRPr lang="en-US" smtClean="0"/>
          </a:p>
          <a:p>
            <a:endParaRPr lang="en-US" smtClean="0"/>
          </a:p>
          <a:p>
            <a:r>
              <a:rPr lang="en-US" smtClean="0"/>
              <a:t>Payoff at maturity equals the positive part of the difference between the highest price over a time period near the maturity, and the highest price observed during the beginning period of the option life</a:t>
            </a:r>
            <a:endParaRPr lang="en-SG"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1201" name="Title 1"/>
          <p:cNvSpPr>
            <a:spLocks noGrp="1"/>
          </p:cNvSpPr>
          <p:nvPr>
            <p:ph type="title"/>
          </p:nvPr>
        </p:nvSpPr>
        <p:spPr/>
        <p:txBody>
          <a:bodyPr/>
          <a:lstStyle/>
          <a:p>
            <a:r>
              <a:rPr lang="en-US" smtClean="0"/>
              <a:t>Mountain Range Options, Part I</a:t>
            </a:r>
            <a:endParaRPr lang="en-SG" smtClean="0"/>
          </a:p>
        </p:txBody>
      </p:sp>
      <p:sp>
        <p:nvSpPr>
          <p:cNvPr id="51202" name="Content Placeholder 2"/>
          <p:cNvSpPr>
            <a:spLocks noGrp="1"/>
          </p:cNvSpPr>
          <p:nvPr>
            <p:ph sz="quarter" idx="1"/>
          </p:nvPr>
        </p:nvSpPr>
        <p:spPr/>
        <p:txBody>
          <a:bodyPr/>
          <a:lstStyle/>
          <a:p>
            <a:endParaRPr lang="en-US" smtClean="0"/>
          </a:p>
          <a:p>
            <a:r>
              <a:rPr lang="en-US" smtClean="0"/>
              <a:t>A combination of basket and range options</a:t>
            </a:r>
          </a:p>
          <a:p>
            <a:endParaRPr lang="en-US" smtClean="0"/>
          </a:p>
          <a:p>
            <a:r>
              <a:rPr lang="en-US" i="1" smtClean="0"/>
              <a:t>Antiplano Options </a:t>
            </a:r>
            <a:r>
              <a:rPr lang="en-US" smtClean="0"/>
              <a:t>receive a large coupon if no stock in portfolio reaches a predetermined limit; otherwise, payoff is similar to basket options</a:t>
            </a:r>
          </a:p>
          <a:p>
            <a:endParaRPr lang="en-US" i="1" smtClean="0"/>
          </a:p>
          <a:p>
            <a:r>
              <a:rPr lang="en-US" smtClean="0"/>
              <a:t>In </a:t>
            </a:r>
            <a:r>
              <a:rPr lang="en-US" i="1" smtClean="0"/>
              <a:t>Annapurna Options</a:t>
            </a:r>
            <a:r>
              <a:rPr lang="en-US" smtClean="0"/>
              <a:t>, the payoff only occurs if none of the stocks decrease below a predetermined fraction of the initial value</a:t>
            </a:r>
            <a:endParaRPr lang="en-SG" i="1"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2225" name="Title 1"/>
          <p:cNvSpPr>
            <a:spLocks noGrp="1"/>
          </p:cNvSpPr>
          <p:nvPr>
            <p:ph type="title"/>
          </p:nvPr>
        </p:nvSpPr>
        <p:spPr/>
        <p:txBody>
          <a:bodyPr/>
          <a:lstStyle/>
          <a:p>
            <a:r>
              <a:rPr lang="en-US" smtClean="0"/>
              <a:t>Mountain Range Options, Part II</a:t>
            </a:r>
            <a:endParaRPr lang="en-SG" smtClean="0"/>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In </a:t>
            </a:r>
            <a:r>
              <a:rPr lang="en-US" i="1" dirty="0" smtClean="0"/>
              <a:t>Atlas options</a:t>
            </a:r>
            <a:r>
              <a:rPr lang="en-US" dirty="0" smtClean="0"/>
              <a:t>, some of the best performing and worst performing stocks will be removed from the basket at maturity and payoff will be based on the performance of the remaining stocks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i="1" dirty="0" smtClean="0"/>
              <a:t>Everest Options</a:t>
            </a:r>
            <a:r>
              <a:rPr lang="en-US" dirty="0" smtClean="0"/>
              <a:t>—the payoff is on worse-performing stocks at maturity; these are usually long-term, 15-19 years, with a portfolio of only 10-25 stocks</a:t>
            </a:r>
          </a:p>
          <a:p>
            <a:pPr marL="274320" indent="-274320" fontAlgn="auto">
              <a:spcBef>
                <a:spcPts val="580"/>
              </a:spcBef>
              <a:spcAft>
                <a:spcPts val="0"/>
              </a:spcAft>
              <a:buFont typeface="Wingdings 2"/>
              <a:buChar char=""/>
              <a:defRPr/>
            </a:pPr>
            <a:endParaRPr lang="en-US" i="1" dirty="0" smtClean="0"/>
          </a:p>
          <a:p>
            <a:pPr marL="274320" indent="-274320" fontAlgn="auto">
              <a:spcBef>
                <a:spcPts val="580"/>
              </a:spcBef>
              <a:spcAft>
                <a:spcPts val="0"/>
              </a:spcAft>
              <a:buFont typeface="Wingdings 2"/>
              <a:buChar char=""/>
              <a:defRPr/>
            </a:pPr>
            <a:r>
              <a:rPr lang="en-US" i="1" dirty="0" smtClean="0"/>
              <a:t>Himalayan Options</a:t>
            </a:r>
            <a:r>
              <a:rPr lang="en-US" dirty="0" smtClean="0"/>
              <a:t>—call on average performance of the best stocks in the basket. At predetermined times, the best performer is removed, until only one stock is left. Payoff is the sum of all measured returns over the life of the option. </a:t>
            </a:r>
            <a:endParaRPr lang="en-SG"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What are Exotic Options? </a:t>
            </a:r>
          </a:p>
        </p:txBody>
      </p:sp>
      <p:sp>
        <p:nvSpPr>
          <p:cNvPr id="3" name="Content Placeholder 2"/>
          <p:cNvSpPr>
            <a:spLocks noGrp="1"/>
          </p:cNvSpPr>
          <p:nvPr>
            <p:ph sz="quarter" idx="1"/>
          </p:nvPr>
        </p:nvSpPr>
        <p:spPr/>
        <p:txBody>
          <a:bodyPr/>
          <a:lstStyle/>
          <a:p>
            <a:endParaRPr lang="en-US" smtClean="0"/>
          </a:p>
          <a:p>
            <a:r>
              <a:rPr lang="en-US" smtClean="0"/>
              <a:t>Exotic options are those that could be contingent on not just one event, but many</a:t>
            </a:r>
          </a:p>
          <a:p>
            <a:endParaRPr lang="en-US" smtClean="0"/>
          </a:p>
          <a:p>
            <a:r>
              <a:rPr lang="en-US" smtClean="0"/>
              <a:t>Payoff structure may involve difference schemes, apart from just the relationship between exercise and spot price in the pay option increment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Exotic v. Vanilla Options</a:t>
            </a:r>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Char char=""/>
              <a:defRPr/>
            </a:pPr>
            <a:r>
              <a:rPr lang="en-US" dirty="0" smtClean="0"/>
              <a:t>Vanilla options are ordinary calls and puts, with very simple payoff structure</a:t>
            </a:r>
          </a:p>
          <a:p>
            <a:pPr marL="274320" indent="-274320" fontAlgn="auto">
              <a:spcBef>
                <a:spcPts val="580"/>
              </a:spcBef>
              <a:spcAft>
                <a:spcPts val="0"/>
              </a:spcAft>
              <a:buFont typeface="Wingdings 2"/>
              <a:buChar char=""/>
              <a:defRPr/>
            </a:pPr>
            <a:r>
              <a:rPr lang="en-US" dirty="0" smtClean="0"/>
              <a:t>Exotic options can have many different exercise dates, with different payoffs at different dates</a:t>
            </a:r>
          </a:p>
          <a:p>
            <a:pPr marL="274320" indent="-274320" fontAlgn="auto">
              <a:spcBef>
                <a:spcPts val="580"/>
              </a:spcBef>
              <a:spcAft>
                <a:spcPts val="0"/>
              </a:spcAft>
              <a:buFont typeface="Wingdings 2"/>
              <a:buChar char=""/>
              <a:defRPr/>
            </a:pPr>
            <a:r>
              <a:rPr lang="en-US" dirty="0" smtClean="0"/>
              <a:t>Even if there is only one exercise date, the payoff could be based on different criteria</a:t>
            </a:r>
          </a:p>
          <a:p>
            <a:pPr marL="274320" indent="-274320" fontAlgn="auto">
              <a:spcBef>
                <a:spcPts val="580"/>
              </a:spcBef>
              <a:spcAft>
                <a:spcPts val="0"/>
              </a:spcAft>
              <a:buFont typeface="Wingdings 2"/>
              <a:buChar char=""/>
              <a:defRPr/>
            </a:pPr>
            <a:r>
              <a:rPr lang="en-US" dirty="0" smtClean="0"/>
              <a:t>Vanilla options are standardized; exotic options are tailor-made</a:t>
            </a:r>
          </a:p>
          <a:p>
            <a:pPr marL="274320" indent="-274320" fontAlgn="auto">
              <a:spcBef>
                <a:spcPts val="580"/>
              </a:spcBef>
              <a:spcAft>
                <a:spcPts val="0"/>
              </a:spcAft>
              <a:buFont typeface="Wingdings 2"/>
              <a:buChar char=""/>
              <a:defRPr/>
            </a:pPr>
            <a:r>
              <a:rPr lang="en-US" dirty="0" smtClean="0"/>
              <a:t>Vanilla options in exchanges are negotiable, while exotic options are non-negotiable and traded only in OTC markets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Asian Options</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Traded on currencies and commodities that have low trading volumes</a:t>
            </a:r>
          </a:p>
          <a:p>
            <a:pPr marL="274320" indent="-274320" fontAlgn="auto">
              <a:spcBef>
                <a:spcPts val="580"/>
              </a:spcBef>
              <a:spcAft>
                <a:spcPts val="0"/>
              </a:spcAft>
              <a:buFont typeface="Wingdings 2"/>
              <a:buChar char=""/>
              <a:defRPr/>
            </a:pPr>
            <a:r>
              <a:rPr lang="en-US" dirty="0" smtClean="0"/>
              <a:t>Payoff is based on the difference between average price of the underlying asset over an agreed period of time, and the exercise price</a:t>
            </a:r>
          </a:p>
          <a:p>
            <a:pPr marL="274320" indent="-274320" fontAlgn="auto">
              <a:spcBef>
                <a:spcPts val="580"/>
              </a:spcBef>
              <a:spcAft>
                <a:spcPts val="0"/>
              </a:spcAft>
              <a:buFont typeface="Wingdings 2"/>
              <a:buChar char=""/>
              <a:defRPr/>
            </a:pPr>
            <a:r>
              <a:rPr lang="en-US" dirty="0" smtClean="0"/>
              <a:t>Smoothes out price volatility of the underlying asset</a:t>
            </a:r>
          </a:p>
          <a:p>
            <a:pPr marL="274320" indent="-274320" fontAlgn="auto">
              <a:spcBef>
                <a:spcPts val="580"/>
              </a:spcBef>
              <a:spcAft>
                <a:spcPts val="0"/>
              </a:spcAft>
              <a:buFont typeface="Wingdings 2"/>
              <a:buChar char=""/>
              <a:defRPr/>
            </a:pPr>
            <a:r>
              <a:rPr lang="en-US" dirty="0" smtClean="0"/>
              <a:t>Generally sell at a lower price, compared to vanilla European options</a:t>
            </a:r>
          </a:p>
          <a:p>
            <a:pPr marL="274320" indent="-274320" fontAlgn="auto">
              <a:spcBef>
                <a:spcPts val="580"/>
              </a:spcBef>
              <a:spcAft>
                <a:spcPts val="0"/>
              </a:spcAft>
              <a:buFont typeface="Wingdings 2"/>
              <a:buChar char=""/>
              <a:defRPr/>
            </a:pPr>
            <a:r>
              <a:rPr lang="en-US" dirty="0" smtClean="0"/>
              <a:t>Can be average-price, or average-strike, options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Asian Options, Cont’d</a:t>
            </a:r>
          </a:p>
        </p:txBody>
      </p:sp>
      <p:sp>
        <p:nvSpPr>
          <p:cNvPr id="3" name="Content Placeholder 2"/>
          <p:cNvSpPr>
            <a:spLocks noGrp="1"/>
          </p:cNvSpPr>
          <p:nvPr>
            <p:ph sz="quarter" idx="1"/>
          </p:nvPr>
        </p:nvSpPr>
        <p:spPr/>
        <p:txBody>
          <a:bodyPr/>
          <a:lstStyle/>
          <a:p>
            <a:endParaRPr lang="en-US" smtClean="0"/>
          </a:p>
          <a:p>
            <a:r>
              <a:rPr lang="en-US" smtClean="0"/>
              <a:t>In an average price option, the payoff equals the difference between the average price of the asset and the exercise price</a:t>
            </a:r>
          </a:p>
          <a:p>
            <a:r>
              <a:rPr lang="en-US" smtClean="0"/>
              <a:t>In an average strike option, the strike price is the average price of the underlying asset; the payoff is the difference between the asset price on the exercise date less the average price of the asset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Barrier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Similar to vanilla options in the sense that payoff is the difference between exercise price and asset price on the exercise date</a:t>
            </a:r>
          </a:p>
          <a:p>
            <a:pPr marL="274320" indent="-274320" fontAlgn="auto">
              <a:spcBef>
                <a:spcPts val="580"/>
              </a:spcBef>
              <a:spcAft>
                <a:spcPts val="0"/>
              </a:spcAft>
              <a:buFont typeface="Wingdings 2"/>
              <a:buChar char=""/>
              <a:defRPr/>
            </a:pPr>
            <a:r>
              <a:rPr lang="en-US" dirty="0" smtClean="0"/>
              <a:t>Barrier options can, however, either be activated or terminated when the asset price reaches a particular </a:t>
            </a:r>
            <a:r>
              <a:rPr lang="en-US" i="1" dirty="0" smtClean="0"/>
              <a:t>barrier</a:t>
            </a:r>
            <a:r>
              <a:rPr lang="en-US" dirty="0" smtClean="0"/>
              <a:t>, or boundary price</a:t>
            </a:r>
          </a:p>
          <a:p>
            <a:pPr marL="274320" indent="-274320" fontAlgn="auto">
              <a:spcBef>
                <a:spcPts val="580"/>
              </a:spcBef>
              <a:spcAft>
                <a:spcPts val="0"/>
              </a:spcAft>
              <a:buFont typeface="Wingdings 2"/>
              <a:buChar char=""/>
              <a:defRPr/>
            </a:pPr>
            <a:r>
              <a:rPr lang="en-US" dirty="0" smtClean="0"/>
              <a:t>Barrier options take into account how the asset price moves over time, and hence are path-dependent</a:t>
            </a:r>
          </a:p>
          <a:p>
            <a:pPr marL="274320" indent="-274320" fontAlgn="auto">
              <a:spcBef>
                <a:spcPts val="580"/>
              </a:spcBef>
              <a:spcAft>
                <a:spcPts val="0"/>
              </a:spcAft>
              <a:buFont typeface="Wingdings 2"/>
              <a:buChar char=""/>
              <a:defRPr/>
            </a:pPr>
            <a:r>
              <a:rPr lang="en-US" dirty="0" smtClean="0"/>
              <a:t>Four types of barrier options:</a:t>
            </a:r>
          </a:p>
          <a:p>
            <a:pPr marL="548640" lvl="1" fontAlgn="auto">
              <a:spcBef>
                <a:spcPts val="370"/>
              </a:spcBef>
              <a:spcAft>
                <a:spcPts val="0"/>
              </a:spcAft>
              <a:buFont typeface="Wingdings 2"/>
              <a:buChar char=""/>
              <a:defRPr/>
            </a:pPr>
            <a:r>
              <a:rPr lang="en-US" dirty="0" smtClean="0"/>
              <a:t>Down-and-out options</a:t>
            </a:r>
          </a:p>
          <a:p>
            <a:pPr marL="548640" lvl="1" fontAlgn="auto">
              <a:spcBef>
                <a:spcPts val="370"/>
              </a:spcBef>
              <a:spcAft>
                <a:spcPts val="0"/>
              </a:spcAft>
              <a:buFont typeface="Wingdings 2"/>
              <a:buChar char=""/>
              <a:defRPr/>
            </a:pPr>
            <a:r>
              <a:rPr lang="en-US" dirty="0" smtClean="0"/>
              <a:t>Down-and-in options</a:t>
            </a:r>
          </a:p>
          <a:p>
            <a:pPr marL="548640" lvl="1" fontAlgn="auto">
              <a:spcBef>
                <a:spcPts val="370"/>
              </a:spcBef>
              <a:spcAft>
                <a:spcPts val="0"/>
              </a:spcAft>
              <a:buFont typeface="Wingdings 2"/>
              <a:buChar char=""/>
              <a:defRPr/>
            </a:pPr>
            <a:r>
              <a:rPr lang="en-US" dirty="0" smtClean="0"/>
              <a:t>Up-and-in options</a:t>
            </a:r>
          </a:p>
          <a:p>
            <a:pPr marL="548640" lvl="1" fontAlgn="auto">
              <a:spcBef>
                <a:spcPts val="370"/>
              </a:spcBef>
              <a:spcAft>
                <a:spcPts val="0"/>
              </a:spcAft>
              <a:buFont typeface="Wingdings 2"/>
              <a:buChar char=""/>
              <a:defRPr/>
            </a:pPr>
            <a:r>
              <a:rPr lang="en-US" dirty="0" smtClean="0"/>
              <a:t>Up-and-out options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Down-and-out Barrier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Asset price is expected to decrease—used to decreases losses for the buyer</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option will be created, and be in force or active as long as the asset remains above a price known as the barrier price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asset price goes below the barrier price, the option will be knocked out and the option buyer has no rights under the option</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option writer would provide a rebate to the option buyer if it is knocked out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pter 18 - Greeks in Option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 18 - Greeks in Options</Template>
  <TotalTime>66</TotalTime>
  <Words>2150</Words>
  <Application>Microsoft Office PowerPoint</Application>
  <PresentationFormat>On-screen Show (4:3)</PresentationFormat>
  <Paragraphs>273</Paragraphs>
  <Slides>37</Slides>
  <Notes>0</Notes>
  <HiddenSlides>0</HiddenSlides>
  <MMClips>0</MMClips>
  <ScaleCrop>false</ScaleCrop>
  <HeadingPairs>
    <vt:vector size="8" baseType="variant">
      <vt:variant>
        <vt:lpstr>Fonts Used</vt:lpstr>
      </vt:variant>
      <vt:variant>
        <vt:i4>5</vt:i4>
      </vt:variant>
      <vt:variant>
        <vt:lpstr>Design Template</vt:lpstr>
      </vt:variant>
      <vt:variant>
        <vt:i4>5</vt:i4>
      </vt:variant>
      <vt:variant>
        <vt:lpstr>Embedded OLE Servers</vt:lpstr>
      </vt:variant>
      <vt:variant>
        <vt:i4>1</vt:i4>
      </vt:variant>
      <vt:variant>
        <vt:lpstr>Slide Titles</vt:lpstr>
      </vt:variant>
      <vt:variant>
        <vt:i4>37</vt:i4>
      </vt:variant>
    </vt:vector>
  </HeadingPairs>
  <TitlesOfParts>
    <vt:vector size="48" baseType="lpstr">
      <vt:lpstr>Perpetua</vt:lpstr>
      <vt:lpstr>Arial</vt:lpstr>
      <vt:lpstr>Franklin Gothic Book</vt:lpstr>
      <vt:lpstr>Wingdings 2</vt:lpstr>
      <vt:lpstr>Calibri</vt:lpstr>
      <vt:lpstr>Chapter 18 - Greeks in Options</vt:lpstr>
      <vt:lpstr>Chapter 18 - Greeks in Options</vt:lpstr>
      <vt:lpstr>Chapter 18 - Greeks in Options</vt:lpstr>
      <vt:lpstr>Chapter 18 - Greeks in Options</vt:lpstr>
      <vt:lpstr>Chapter 18 - Greeks in Options</vt:lpstr>
      <vt:lpstr>Equation</vt:lpstr>
      <vt:lpstr>Chapter 19</vt:lpstr>
      <vt:lpstr>Objectives of the Chapter</vt:lpstr>
      <vt:lpstr>What are Plain Vanilla Options?</vt:lpstr>
      <vt:lpstr>What are Exotic Options? </vt:lpstr>
      <vt:lpstr>Exotic v. Vanilla Options</vt:lpstr>
      <vt:lpstr>Asian Options</vt:lpstr>
      <vt:lpstr>Asian Options, Cont’d</vt:lpstr>
      <vt:lpstr>Barrier Options</vt:lpstr>
      <vt:lpstr>Down-and-out Barrier Options</vt:lpstr>
      <vt:lpstr>Down-and-in Barrier Options</vt:lpstr>
      <vt:lpstr>Up-and-in Barrier Options</vt:lpstr>
      <vt:lpstr>Up-and-out Barrier Options</vt:lpstr>
      <vt:lpstr>Chooser Options</vt:lpstr>
      <vt:lpstr>Compound Options</vt:lpstr>
      <vt:lpstr>Digital or Binary Options</vt:lpstr>
      <vt:lpstr>Exchange Options</vt:lpstr>
      <vt:lpstr>Basket Option</vt:lpstr>
      <vt:lpstr>Bermudian Options</vt:lpstr>
      <vt:lpstr>Cliquet/Ratchet Options</vt:lpstr>
      <vt:lpstr>Coupe Options</vt:lpstr>
      <vt:lpstr>Extendible Options</vt:lpstr>
      <vt:lpstr>Hawaiian Options</vt:lpstr>
      <vt:lpstr>Installment Options</vt:lpstr>
      <vt:lpstr>Israeli Options</vt:lpstr>
      <vt:lpstr>Parisian Options</vt:lpstr>
      <vt:lpstr>Passport Options</vt:lpstr>
      <vt:lpstr>Rainbow Options</vt:lpstr>
      <vt:lpstr>Russian Options</vt:lpstr>
      <vt:lpstr>Shout Options</vt:lpstr>
      <vt:lpstr>Spread Options</vt:lpstr>
      <vt:lpstr>Quanto Options</vt:lpstr>
      <vt:lpstr>Forward Start Option</vt:lpstr>
      <vt:lpstr>Edokko, or Tokyo, Options</vt:lpstr>
      <vt:lpstr>Lookback Options</vt:lpstr>
      <vt:lpstr>Extreme Spread Options</vt:lpstr>
      <vt:lpstr>Mountain Range Options, Part I</vt:lpstr>
      <vt:lpstr>Mountain Range Options, Part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dc:title>
  <dc:creator>Bhooma</dc:creator>
  <cp:lastModifiedBy>Pearson</cp:lastModifiedBy>
  <cp:revision>6</cp:revision>
  <dcterms:created xsi:type="dcterms:W3CDTF">2011-02-13T15:15:43Z</dcterms:created>
  <dcterms:modified xsi:type="dcterms:W3CDTF">2011-07-04T07:25:00Z</dcterms:modified>
</cp:coreProperties>
</file>