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366DC2B5-7E3B-4219-986B-23326580769F}" type="datetimeFigureOut">
              <a:rPr lang="en-US"/>
              <a:pPr/>
              <a:t>7/4/2011</a:t>
            </a:fld>
            <a:endParaRPr 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1DDE2306-A866-4180-9AB0-216AC056B3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3668-A5E1-4005-8285-D37F6412D549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043AB1-5F2A-4B68-A9ED-40E6F3043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6045-E917-4B9F-84E4-4A047790867A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7072A-7D41-47AB-9A99-01E7ECB6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C690-0FBF-4726-85AB-D417F4682EF3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4426-7A83-4874-8765-D95B519E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5AB3-8625-48EB-B558-7ECBAD451510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A986D-5E4F-4EE2-B277-4E1BF82FA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8F91-2EF4-4440-BF01-D196DCFD4538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D9BF-2048-41B3-B022-D8EE7CFC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F38F5-07E0-4CD8-A2E1-9D3B4A25BD0C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0355-4A97-4724-A90E-447C710D8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601-2594-4450-82EC-5C973A743FC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5AE9-CCA1-4D30-BE2D-ADE900DAA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559A-7A84-4904-98B6-61F8F1469F65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6E20-32A3-4EA6-ADE5-511A7D29C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0940-2E7A-4581-8C36-786261D9E9A1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422B-3464-4460-B92C-F763F4375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C783-7E61-45B8-AD69-CDF4F742AC7A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9143-2EE0-4BF8-A6A9-B2C1046AE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BC2B-9B4B-4AA0-9CC5-F5FB0FBF45F6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9385-DAA1-4C36-981F-346A62DB5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C17D2EA-60F6-4890-AE5B-AE14B80DF6EE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DC0465B-C868-444D-B168-3A728CF21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9" r:id="rId2"/>
    <p:sldLayoutId id="2147484081" r:id="rId3"/>
    <p:sldLayoutId id="2147484078" r:id="rId4"/>
    <p:sldLayoutId id="2147484077" r:id="rId5"/>
    <p:sldLayoutId id="2147484076" r:id="rId6"/>
    <p:sldLayoutId id="2147484075" r:id="rId7"/>
    <p:sldLayoutId id="2147484082" r:id="rId8"/>
    <p:sldLayoutId id="2147484083" r:id="rId9"/>
    <p:sldLayoutId id="2147484074" r:id="rId10"/>
    <p:sldLayoutId id="21474840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Greeks in Options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delta of an option is defined as the rate of change in option price with respect to asset price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Delta is the slope of the curve drawn between the option price and asset price</a:t>
            </a:r>
          </a:p>
          <a:p>
            <a:endParaRPr lang="en-US" smtClean="0"/>
          </a:p>
          <a:p>
            <a:r>
              <a:rPr lang="en-US" smtClean="0"/>
              <a:t>If delta = 0.2, and asset price changes by INR 10, then the option price will change by INR 2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33800" y="2590800"/>
          <a:ext cx="1295400" cy="1030288"/>
        </p:xfrm>
        <a:graphic>
          <a:graphicData uri="http://schemas.openxmlformats.org/presentationml/2006/ole">
            <p:oleObj spid="_x0000_s1026" name="Equation" r:id="rId3" imgW="495000" imgH="393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Delta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 is used to hedge options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Since delta measures the change in option price to change in asset price, delta hedging implies that for each call option written, delta number of stocks must be bought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delta hedging is done, the loss in asset will be exactly offset by gain from option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Delta-hedged portfolios of assets with options are known as </a:t>
            </a:r>
            <a:r>
              <a:rPr lang="en-US" i="1" dirty="0" smtClean="0"/>
              <a:t>delta-neutral portfolios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Delta Hedging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Since the relationship between asset and option price is convex, the slope and hence delta of the option varies with the asset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asset price changes, the delta of the option will also change, and the original delta-neutral portfolio will no longer be delta-hedged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 keep the portfolio delta-hedged at all times, it must be adjusted, or the quantity of assets in the portfolio must be changed continuously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Known as </a:t>
            </a:r>
            <a:r>
              <a:rPr lang="en-US" i="1" dirty="0" smtClean="0"/>
              <a:t>dynamic delta-hedging</a:t>
            </a:r>
            <a:r>
              <a:rPr lang="en-US" dirty="0" smtClean="0"/>
              <a:t>, and can involve high transaction costs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Calculation of Delta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 of a call is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 in the Black-</a:t>
            </a:r>
            <a:r>
              <a:rPr lang="en-US" dirty="0" err="1" smtClean="0"/>
              <a:t>Scholes</a:t>
            </a:r>
            <a:r>
              <a:rPr lang="en-US" dirty="0" smtClean="0"/>
              <a:t> Formula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 of a put is 1-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call on dividend paying stock,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dt</a:t>
            </a:r>
            <a:r>
              <a:rPr lang="en-US" i="1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put on dividend paying stock, 		 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dt</a:t>
            </a:r>
            <a:r>
              <a:rPr lang="en-US" dirty="0" smtClean="0"/>
              <a:t>[1 -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)]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currency call option, 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-r</a:t>
            </a:r>
            <a:r>
              <a:rPr lang="en-US" baseline="30000" dirty="0" smtClean="0"/>
              <a:t>*</a:t>
            </a:r>
            <a:r>
              <a:rPr lang="en-US" i="1" baseline="30000" dirty="0" err="1" smtClean="0"/>
              <a:t>t</a:t>
            </a:r>
            <a:r>
              <a:rPr lang="en-US" i="1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currency put option, 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-r</a:t>
            </a:r>
            <a:r>
              <a:rPr lang="en-US" baseline="30000" dirty="0" smtClean="0"/>
              <a:t>*</a:t>
            </a:r>
            <a:r>
              <a:rPr lang="en-US" i="1" baseline="30000" dirty="0" smtClean="0"/>
              <a:t>t</a:t>
            </a:r>
            <a:r>
              <a:rPr lang="en-US" dirty="0" smtClean="0"/>
              <a:t>[1 -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)]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futures call option, 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rt</a:t>
            </a:r>
            <a:r>
              <a:rPr lang="en-US" i="1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a European futures put option, ∆ =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rt</a:t>
            </a:r>
            <a:r>
              <a:rPr lang="en-US" dirty="0" smtClean="0"/>
              <a:t>[1-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)]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Delta Hedging and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 hedging requires a position in the asset to hedge a position in options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Taking position in assets is costly, as it may require substantial investment and involve high transaction costs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avoided using futures contracts on the asset, instead of assets themselves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Quantity of asset under futures contract needed for delta hedging non-dividend payment stock, is: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Quantity of asset under a futures contract needed for delta-hedging dividend-paying stock: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Quantity of asset under futures contract needed for delta-hedging currency: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932113" y="3808413"/>
          <a:ext cx="2881312" cy="538162"/>
        </p:xfrm>
        <a:graphic>
          <a:graphicData uri="http://schemas.openxmlformats.org/presentationml/2006/ole">
            <p:oleObj spid="_x0000_s2050" name="Equation" r:id="rId3" imgW="1536480" imgH="30456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819400" y="4800600"/>
          <a:ext cx="2779713" cy="381000"/>
        </p:xfrm>
        <a:graphic>
          <a:graphicData uri="http://schemas.openxmlformats.org/presentationml/2006/ole">
            <p:oleObj spid="_x0000_s2051" name="Equation" r:id="rId4" imgW="1574640" imgH="2156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71800" y="5867400"/>
          <a:ext cx="2890838" cy="381000"/>
        </p:xfrm>
        <a:graphic>
          <a:graphicData uri="http://schemas.openxmlformats.org/presentationml/2006/ole">
            <p:oleObj spid="_x0000_s2052" name="Equation" r:id="rId5" imgW="1638000" imgH="215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Delta of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Calculation of portfolio delta is important, as it is very difficult to hedge each and every option in a portfolio separately</a:t>
            </a:r>
          </a:p>
          <a:p>
            <a:endParaRPr lang="en-US" smtClean="0"/>
          </a:p>
          <a:p>
            <a:r>
              <a:rPr lang="en-US" smtClean="0"/>
              <a:t>It would be cheaper to hedge a portfolio of options written on the same asset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Portfolio delta will be used for delta hedging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657600" y="3962400"/>
          <a:ext cx="1676400" cy="863600"/>
        </p:xfrm>
        <a:graphic>
          <a:graphicData uri="http://schemas.openxmlformats.org/presentationml/2006/ole">
            <p:oleObj spid="_x0000_s3074" name="Equation" r:id="rId3" imgW="83808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Gamma refers to the rate of change in the delta of the option with respect to small changes in the asset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gamma is very small, the change in delta is slow, and the portfolio may be kept delta-neutral at all times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gamma is large, the delta changes by a large amount and hence the portfolio needs to be rebalanced often to keep things neutral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10000" y="2514600"/>
          <a:ext cx="1143000" cy="908050"/>
        </p:xfrm>
        <a:graphic>
          <a:graphicData uri="http://schemas.openxmlformats.org/presentationml/2006/ole">
            <p:oleObj spid="_x0000_s4098" name="Equation" r:id="rId3" imgW="495000" imgH="393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gamma is positive, the portfolio will: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Decrease in value if there is no change in the value of the underlying asset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Increase if the asset price changes upwards or downwards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gamma is negative, the portfolio will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Increase in value if there is no change in the value of the underlying asset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Decrease if the asset price changes upwards or downwards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the absolute value of gamma increases, sensitivity of the value of the option portfolio to changes in asset price will increase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is preferable to have a gamma-neutral portfolio, as large changes in the asset price will not affect the value of the portfolio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Gamma-neutral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a portfolio is gamma-neutral, the portfolio gamma is zero, and a change in asset price will not change the delta</a:t>
            </a:r>
          </a:p>
          <a:p>
            <a:endParaRPr lang="en-US" smtClean="0"/>
          </a:p>
          <a:p>
            <a:r>
              <a:rPr lang="en-US" smtClean="0"/>
              <a:t>Delta hedging could provide appropriate hedges even if the asset price changes</a:t>
            </a:r>
          </a:p>
          <a:p>
            <a:endParaRPr lang="en-US" smtClean="0"/>
          </a:p>
          <a:p>
            <a:r>
              <a:rPr lang="en-US" smtClean="0"/>
              <a:t>If the original portfolio has </a:t>
            </a:r>
            <a:r>
              <a:rPr lang="el-GR" smtClean="0"/>
              <a:t>Γ</a:t>
            </a:r>
            <a:r>
              <a:rPr lang="en-US" i="1" baseline="-25000" smtClean="0"/>
              <a:t>p</a:t>
            </a:r>
            <a:r>
              <a:rPr lang="en-US" smtClean="0"/>
              <a:t>, it can be made gamma-neutral by adding more options with weight </a:t>
            </a:r>
            <a:r>
              <a:rPr lang="en-US" i="1" smtClean="0"/>
              <a:t>w</a:t>
            </a:r>
            <a:r>
              <a:rPr lang="en-US" i="1" baseline="-25000" smtClean="0"/>
              <a:t>T</a:t>
            </a:r>
            <a:r>
              <a:rPr lang="en-US" smtClean="0"/>
              <a:t> satisfying: </a:t>
            </a:r>
            <a:endParaRPr lang="el-GR" smtClean="0"/>
          </a:p>
          <a:p>
            <a:endParaRPr lang="en-US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419600" y="5410200"/>
          <a:ext cx="1541463" cy="1066800"/>
        </p:xfrm>
        <a:graphic>
          <a:graphicData uri="http://schemas.openxmlformats.org/presentationml/2006/ole">
            <p:oleObj spid="_x0000_s5122" name="Equation" r:id="rId3" imgW="660240" imgH="457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Gamma-Neutral Portfolios, Cont’d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new options are added, the delta of the original portfolio will change, which will require additional purchase or asset sale in order to make the new portfolio delta-neutral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portfolio will remain gamma-neutral only for a short time, as the gamma will change over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Delta-neutrality provides protection in the case of small price changes, while gamma-neutrality provides protection in the case of large price changes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Understanding risks in options trading</a:t>
            </a:r>
          </a:p>
          <a:p>
            <a:endParaRPr lang="en-US" smtClean="0"/>
          </a:p>
          <a:p>
            <a:r>
              <a:rPr lang="en-US" smtClean="0"/>
              <a:t>The characteristics of options hedging</a:t>
            </a:r>
          </a:p>
          <a:p>
            <a:endParaRPr lang="en-US" smtClean="0"/>
          </a:p>
          <a:p>
            <a:r>
              <a:rPr lang="en-US" smtClean="0"/>
              <a:t>What are delta, gamma, theta, vega, and rho? </a:t>
            </a:r>
          </a:p>
          <a:p>
            <a:endParaRPr lang="en-US" smtClean="0"/>
          </a:p>
          <a:p>
            <a:r>
              <a:rPr lang="en-US" smtClean="0"/>
              <a:t>How are they used in options hedging?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Gamma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European call with no dividends:</a:t>
            </a:r>
          </a:p>
          <a:p>
            <a:endParaRPr lang="en-US" smtClean="0"/>
          </a:p>
          <a:p>
            <a:r>
              <a:rPr lang="en-US" smtClean="0"/>
              <a:t>European call with dividends: </a:t>
            </a:r>
          </a:p>
          <a:p>
            <a:endParaRPr lang="en-US" smtClean="0"/>
          </a:p>
          <a:p>
            <a:r>
              <a:rPr lang="en-US" smtClean="0"/>
              <a:t>Currency options: </a:t>
            </a:r>
          </a:p>
          <a:p>
            <a:endParaRPr lang="en-US" smtClean="0"/>
          </a:p>
          <a:p>
            <a:r>
              <a:rPr lang="en-US" smtClean="0"/>
              <a:t>Futures options: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096000" y="1295400"/>
          <a:ext cx="1447800" cy="838200"/>
        </p:xfrm>
        <a:graphic>
          <a:graphicData uri="http://schemas.openxmlformats.org/presentationml/2006/ole">
            <p:oleObj spid="_x0000_s6146" name="Equation" r:id="rId3" imgW="723600" imgH="4190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867400" y="2209800"/>
          <a:ext cx="1778000" cy="914400"/>
        </p:xfrm>
        <a:graphic>
          <a:graphicData uri="http://schemas.openxmlformats.org/presentationml/2006/ole">
            <p:oleObj spid="_x0000_s6147" name="Equation" r:id="rId4" imgW="863280" imgH="4442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867400" y="3200400"/>
          <a:ext cx="1893888" cy="908050"/>
        </p:xfrm>
        <a:graphic>
          <a:graphicData uri="http://schemas.openxmlformats.org/presentationml/2006/ole">
            <p:oleObj spid="_x0000_s6149" name="Equation" r:id="rId6" imgW="927000" imgH="4442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867400" y="4114800"/>
          <a:ext cx="1816100" cy="908050"/>
        </p:xfrm>
        <a:graphic>
          <a:graphicData uri="http://schemas.openxmlformats.org/presentationml/2006/ole">
            <p:oleObj spid="_x0000_s6150" name="Equation" r:id="rId7" imgW="888840" imgH="444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theta of a portfolio of options is the rate of change in value of a portfolio with time to maturity or with decrease in T</a:t>
            </a:r>
          </a:p>
          <a:p>
            <a:r>
              <a:rPr lang="en-US" smtClean="0"/>
              <a:t>This is also known as the time decay of an option portfolio</a:t>
            </a:r>
          </a:p>
          <a:p>
            <a:r>
              <a:rPr lang="en-US" smtClean="0"/>
              <a:t>European call on non-dividend-paying stock:</a:t>
            </a:r>
          </a:p>
          <a:p>
            <a:endParaRPr lang="en-US" smtClean="0"/>
          </a:p>
          <a:p>
            <a:r>
              <a:rPr lang="en-US" smtClean="0"/>
              <a:t>European put on non-dividend paying stock</a:t>
            </a:r>
          </a:p>
          <a:p>
            <a:endParaRPr lang="en-US" smtClean="0"/>
          </a:p>
          <a:p>
            <a:r>
              <a:rPr lang="en-US" smtClean="0"/>
              <a:t>European call that pays dividends at </a:t>
            </a:r>
            <a:r>
              <a:rPr lang="en-US" i="1" smtClean="0"/>
              <a:t>d:</a:t>
            </a:r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00400" y="3962400"/>
          <a:ext cx="2743200" cy="652463"/>
        </p:xfrm>
        <a:graphic>
          <a:graphicData uri="http://schemas.openxmlformats.org/presentationml/2006/ole">
            <p:oleObj spid="_x0000_s7170" name="Equation" r:id="rId3" imgW="1866600" imgH="4442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1" name="Equation" r:id="rId4" imgW="114120" imgH="21564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2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276600" y="4953000"/>
          <a:ext cx="2560638" cy="609600"/>
        </p:xfrm>
        <a:graphic>
          <a:graphicData uri="http://schemas.openxmlformats.org/presentationml/2006/ole">
            <p:oleObj spid="_x0000_s7173" name="Equation" r:id="rId6" imgW="1866600" imgH="4442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276600" y="5867400"/>
          <a:ext cx="3727450" cy="609600"/>
        </p:xfrm>
        <a:graphic>
          <a:graphicData uri="http://schemas.openxmlformats.org/presentationml/2006/ole">
            <p:oleObj spid="_x0000_s7174" name="Equation" r:id="rId7" imgW="2717640" imgH="444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Theta,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Theta is always negative</a:t>
            </a:r>
          </a:p>
          <a:p>
            <a:endParaRPr lang="en-US" smtClean="0"/>
          </a:p>
          <a:p>
            <a:r>
              <a:rPr lang="en-US" smtClean="0"/>
              <a:t>When stock prices are very low, theta is close to zero</a:t>
            </a:r>
          </a:p>
          <a:p>
            <a:endParaRPr lang="en-US" smtClean="0"/>
          </a:p>
          <a:p>
            <a:r>
              <a:rPr lang="en-US" smtClean="0"/>
              <a:t>For at-the-money options, theta is both large and negative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vega</a:t>
            </a:r>
            <a:r>
              <a:rPr lang="en-US" dirty="0" smtClean="0"/>
              <a:t> of a portfolio is given as the change in value of a portfolio to changes in the volatility of the asset return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 </a:t>
            </a:r>
            <a:r>
              <a:rPr lang="en-US" dirty="0" err="1" smtClean="0"/>
              <a:t>vega</a:t>
            </a:r>
            <a:r>
              <a:rPr lang="en-US" dirty="0" smtClean="0"/>
              <a:t> is small, the sensitivity of the option’s portfolio value to changes in volatility is low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Portfolio can be made </a:t>
            </a:r>
            <a:r>
              <a:rPr lang="en-US" dirty="0" err="1" smtClean="0"/>
              <a:t>vega</a:t>
            </a:r>
            <a:r>
              <a:rPr lang="en-US" dirty="0" smtClean="0"/>
              <a:t>-neutral by adding more options such that </a:t>
            </a:r>
            <a:r>
              <a:rPr lang="en-US" dirty="0" err="1" smtClean="0"/>
              <a:t>vega</a:t>
            </a:r>
            <a:r>
              <a:rPr lang="en-US" dirty="0" smtClean="0"/>
              <a:t> is zero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number of new options is given by       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162800" y="5410200"/>
          <a:ext cx="381000" cy="617538"/>
        </p:xfrm>
        <a:graphic>
          <a:graphicData uri="http://schemas.openxmlformats.org/presentationml/2006/ole">
            <p:oleObj spid="_x0000_s8194" name="Equation" r:id="rId3" imgW="26640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Vega,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portfolio that is gamma-neutral will not be vega-neutral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a portfolio needs to be both gamma- and vega-neutral, two different options must be used—one for gamma-neutrality and another for vega-neutrality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Vega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European calls or puts on non-dividend paying stock,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European calls or puts with dividend yield </a:t>
            </a:r>
            <a:r>
              <a:rPr lang="en-US" i="1" dirty="0" smtClean="0"/>
              <a:t>d</a:t>
            </a:r>
            <a:r>
              <a:rPr lang="en-US" dirty="0" smtClean="0"/>
              <a:t>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currency options,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futures options,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76600" y="1981200"/>
          <a:ext cx="2535238" cy="609600"/>
        </p:xfrm>
        <a:graphic>
          <a:graphicData uri="http://schemas.openxmlformats.org/presentationml/2006/ole">
            <p:oleObj spid="_x0000_s9218" name="Equation" r:id="rId3" imgW="1002960" imgH="2412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200400" y="3276600"/>
          <a:ext cx="2919413" cy="577850"/>
        </p:xfrm>
        <a:graphic>
          <a:graphicData uri="http://schemas.openxmlformats.org/presentationml/2006/ole">
            <p:oleObj spid="_x0000_s9219" name="Equation" r:id="rId4" imgW="1218960" imgH="2412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71800" y="4648200"/>
          <a:ext cx="3240088" cy="609600"/>
        </p:xfrm>
        <a:graphic>
          <a:graphicData uri="http://schemas.openxmlformats.org/presentationml/2006/ole">
            <p:oleObj spid="_x0000_s9220" name="Equation" r:id="rId5" imgW="1282680" imgH="2412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048000" y="5867400"/>
          <a:ext cx="3111500" cy="609600"/>
        </p:xfrm>
        <a:graphic>
          <a:graphicData uri="http://schemas.openxmlformats.org/presentationml/2006/ole">
            <p:oleObj spid="_x0000_s9221" name="Equation" r:id="rId6" imgW="1231560" imgH="241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rho of a portfolio measures the rate of change in the value of the option portfolio against changes in interest rate</a:t>
            </a:r>
          </a:p>
          <a:p>
            <a:endParaRPr lang="en-US" smtClean="0"/>
          </a:p>
          <a:p>
            <a:r>
              <a:rPr lang="en-US" smtClean="0"/>
              <a:t>For European calls on non-dividend-paying stock, </a:t>
            </a:r>
          </a:p>
          <a:p>
            <a:endParaRPr lang="en-US" smtClean="0"/>
          </a:p>
          <a:p>
            <a:r>
              <a:rPr lang="en-US" smtClean="0"/>
              <a:t>For European put options,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429000" y="3657600"/>
          <a:ext cx="2338388" cy="495300"/>
        </p:xfrm>
        <a:graphic>
          <a:graphicData uri="http://schemas.openxmlformats.org/presentationml/2006/ole">
            <p:oleObj spid="_x0000_s10242" name="Equation" r:id="rId3" imgW="107928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438400" y="4800600"/>
          <a:ext cx="2992438" cy="533400"/>
        </p:xfrm>
        <a:graphic>
          <a:graphicData uri="http://schemas.openxmlformats.org/presentationml/2006/ole">
            <p:oleObj spid="_x0000_s10243" name="Equation" r:id="rId4" imgW="128268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Synthetic Puts and Portfolio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Portfolio insurance is obtained by combining put options on an asset and the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there is no put option available, the synthetic put option can be created through delta-hedging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trader maintains position in the underlying asset such that the delta of his position equals the delta of the put position required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Selling the asset and investing in risk-free security creates the synthetic written put position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in Options Trading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market maker who has no position in the underlying asset will need to take a position in options by becoming a counterparty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Such a position needs to be hedged in order for risk to be reduced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exchanges, an off-setting position can be taken, but more difficult in over-the-counter transactions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Risks associated with options are expressed through a number of Greek letters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Characteristics of Options Hedging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Options price is related to underlying asset price, and is thus very tricky to hedge an options position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Extent of change in option price to a given change in asset price depends on whether option is in- or out-of-money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Sensitivity of option’s price to asset price depends on time to maturity and asset price volatility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While hedging options position, changes in position of underlying asset must be considered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Three possible hedging strategies:</a:t>
            </a:r>
          </a:p>
          <a:p>
            <a:pPr lvl="1"/>
            <a:r>
              <a:rPr lang="en-US" smtClean="0"/>
              <a:t>Naked position</a:t>
            </a:r>
          </a:p>
          <a:p>
            <a:pPr lvl="1"/>
            <a:r>
              <a:rPr lang="en-US" smtClean="0"/>
              <a:t>Covered position</a:t>
            </a:r>
          </a:p>
          <a:p>
            <a:pPr lvl="1"/>
            <a:r>
              <a:rPr lang="en-US" smtClean="0"/>
              <a:t>Hedging through the gap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Naked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Do nothing to hedge the written option position</a:t>
            </a:r>
          </a:p>
          <a:p>
            <a:endParaRPr lang="en-US" smtClean="0"/>
          </a:p>
          <a:p>
            <a:r>
              <a:rPr lang="en-US" smtClean="0"/>
              <a:t>Option will lead to gain if it is not exercised, or out-of-money</a:t>
            </a:r>
          </a:p>
          <a:p>
            <a:endParaRPr lang="en-US" smtClean="0"/>
          </a:p>
          <a:p>
            <a:r>
              <a:rPr lang="en-US" smtClean="0"/>
              <a:t>When a financial institution writes an option, and expects it to be out-of-money, it is better to do nothing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 institution will take a position in the underlying asset: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Long position if a call is written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Short position if a put is written immediately upon entering into contract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option is exercised, financial institution will be able to fulfill the obligation, as it holds a position in the underlying assets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Belief while taking a covered position is that an option will be in-the-money and exercised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an option is out-of-money and not exercised, a covered position will lead to huge losses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Hedging Through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Naked positions provide gains when the option is out-of-money; covered positions provide gain when options are in-the-money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Hedging through the gap is a strategy of buying the underlying stock whenever the call is in-the-money, and selling whenever it is out-of-money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Useful only when price movement is small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Transaction costs will be very high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Greeks in Options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Options price is dependent on the asset price, exercise price, volatility of asset return, contract maturity, and risk-free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Sensitivity of option’s price to underlying asset price is an important variable in option hedging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Greek letters are used to measure the sensitivity of option price to asset price for changes in underlying variables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Greek letters used are delta, gamma, theta, </a:t>
            </a:r>
            <a:r>
              <a:rPr lang="en-US" dirty="0" err="1" smtClean="0"/>
              <a:t>vega</a:t>
            </a:r>
            <a:r>
              <a:rPr lang="en-US" dirty="0" smtClean="0"/>
              <a:t>, and rho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 - Introduc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1 - Introduction</Template>
  <TotalTime>165</TotalTime>
  <Words>1463</Words>
  <Application>Microsoft Office PowerPoint</Application>
  <PresentationFormat>On-screen Show (4:3)</PresentationFormat>
  <Paragraphs>212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Perpetua</vt:lpstr>
      <vt:lpstr>Arial</vt:lpstr>
      <vt:lpstr>Franklin Gothic Book</vt:lpstr>
      <vt:lpstr>Wingdings 2</vt:lpstr>
      <vt:lpstr>Calibri</vt:lpstr>
      <vt:lpstr>Cambria</vt:lpstr>
      <vt:lpstr>Chapter 1 - Introduction</vt:lpstr>
      <vt:lpstr>Chapter 1 - Introduction</vt:lpstr>
      <vt:lpstr>Chapter 1 - Introduction</vt:lpstr>
      <vt:lpstr>Chapter 1 - Introduction</vt:lpstr>
      <vt:lpstr>Chapter 1 - Introduction</vt:lpstr>
      <vt:lpstr>Equation</vt:lpstr>
      <vt:lpstr>Chapter 18</vt:lpstr>
      <vt:lpstr>Objectives of the Chapter</vt:lpstr>
      <vt:lpstr>Risks in Options Trading</vt:lpstr>
      <vt:lpstr>Characteristics of Options Hedging</vt:lpstr>
      <vt:lpstr>Hedging Strategies</vt:lpstr>
      <vt:lpstr>Naked Position</vt:lpstr>
      <vt:lpstr>Covered Position</vt:lpstr>
      <vt:lpstr>Hedging Through the Gap</vt:lpstr>
      <vt:lpstr>Greeks in Options Hedging</vt:lpstr>
      <vt:lpstr>Delta</vt:lpstr>
      <vt:lpstr>Delta Hedging</vt:lpstr>
      <vt:lpstr>Delta Hedging II</vt:lpstr>
      <vt:lpstr>Calculation of Delta</vt:lpstr>
      <vt:lpstr>Delta Hedging and Futures</vt:lpstr>
      <vt:lpstr>Delta of Portfolio</vt:lpstr>
      <vt:lpstr>Gamma</vt:lpstr>
      <vt:lpstr>Gamma</vt:lpstr>
      <vt:lpstr>Gamma-neutral Portfolios</vt:lpstr>
      <vt:lpstr>Gamma-Neutral Portfolios, Cont’d</vt:lpstr>
      <vt:lpstr>Calculating Gamma</vt:lpstr>
      <vt:lpstr>Theta</vt:lpstr>
      <vt:lpstr>Theta, Cont’d</vt:lpstr>
      <vt:lpstr>Vega</vt:lpstr>
      <vt:lpstr>Vega, Cont’d</vt:lpstr>
      <vt:lpstr>Calculating Vega</vt:lpstr>
      <vt:lpstr>Rho</vt:lpstr>
      <vt:lpstr>Synthetic Puts and Portfolio Insurance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creator>Gowri</dc:creator>
  <cp:lastModifiedBy>Pearson</cp:lastModifiedBy>
  <cp:revision>20</cp:revision>
  <dcterms:created xsi:type="dcterms:W3CDTF">2011-02-01T00:32:42Z</dcterms:created>
  <dcterms:modified xsi:type="dcterms:W3CDTF">2011-07-04T07:25:57Z</dcterms:modified>
</cp:coreProperties>
</file>