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91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39AFC4ED-7EA2-45F0-B9C6-C82BF12553B3}" type="datetimeFigureOut">
              <a:rPr lang="en-US"/>
              <a:pPr/>
              <a:t>7/4/2011</a:t>
            </a:fld>
            <a:endParaRPr lang="en-US"/>
          </a:p>
        </p:txBody>
      </p:sp>
      <p:sp>
        <p:nvSpPr>
          <p:cNvPr id="1126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C3AADF5D-DE14-4E59-86FE-666C81E6CA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EE07-895F-47E8-8BEC-B4CED00E5D73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7F7894-484B-404C-9997-B608D6F0A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3E51-5E52-47E0-A68A-39FCAA54D54D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9627-D1C4-46E8-98EA-71BEA7904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20FB-8302-4D61-86AF-A8549402B610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D171-DDCB-4542-ACEF-A5ECE939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5074-FA6D-4056-8449-162DE82A375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4042-F24A-4582-973F-E351B36A5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C90A-3399-4724-9B73-83498FAA3992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AB0C-3BDA-4B2C-AE2D-CF1EA9754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650B-17B5-4E45-8EA0-6BD4F7AC38A3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C8C6-76BD-48E1-9ED9-3C3D69379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FF1-ECD0-4330-B3AF-291B769562DF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00719-2972-480E-A5C6-9D64FBB3A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C32B-2D42-4DDE-B69E-8CB9854427D0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596E-6984-4B8B-9418-2FB4B195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7CED-919F-4A72-A9EB-82ABD8B5CA04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5A0C-4A4D-4194-A792-51FF38261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BBEF8-DF36-4612-8C36-7C11F6D87822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F2F0-DB97-4DF5-A431-606934D43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C7BD7-160D-4B48-96B3-6A429AFD39C6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31B3-8B03-4208-BC7C-B9580D418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8F5E6E4-3C2D-43E2-9A42-DB06B735997D}" type="datetime1">
              <a:rPr lang="en-US"/>
              <a:pPr>
                <a:defRPr/>
              </a:pPr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9380618-2DC5-4837-B341-6D205FA76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9" r:id="rId2"/>
    <p:sldLayoutId id="2147484081" r:id="rId3"/>
    <p:sldLayoutId id="2147484078" r:id="rId4"/>
    <p:sldLayoutId id="2147484077" r:id="rId5"/>
    <p:sldLayoutId id="2147484076" r:id="rId6"/>
    <p:sldLayoutId id="2147484075" r:id="rId7"/>
    <p:sldLayoutId id="2147484082" r:id="rId8"/>
    <p:sldLayoutId id="2147484083" r:id="rId9"/>
    <p:sldLayoutId id="2147484074" r:id="rId10"/>
    <p:sldLayoutId id="21474840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Binomial Option Pricing Model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Model for Put Options—Hedge Ratio</a:t>
            </a:r>
            <a:endParaRPr lang="en-GB" dirty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smtClean="0"/>
              <a:t>N</a:t>
            </a:r>
            <a:r>
              <a:rPr lang="en-US" i="1" baseline="-25000" smtClean="0"/>
              <a:t>p  </a:t>
            </a:r>
            <a:r>
              <a:rPr lang="en-US" smtClean="0"/>
              <a:t>is hedge ratio 1, which provides the number of shares to be bought for each put bought</a:t>
            </a:r>
          </a:p>
          <a:p>
            <a:endParaRPr lang="en-US" smtClean="0"/>
          </a:p>
          <a:p>
            <a:r>
              <a:rPr lang="en-US" i="1" smtClean="0"/>
              <a:t>N</a:t>
            </a:r>
            <a:r>
              <a:rPr lang="en-US" i="1" baseline="-25000" smtClean="0"/>
              <a:t>p1</a:t>
            </a:r>
            <a:r>
              <a:rPr lang="en-US" smtClean="0"/>
              <a:t> is the fraction of present value of exercise price, discounted at the risk-free rate that needs to be borrowed at the current time</a:t>
            </a:r>
            <a:endParaRPr lang="en-GB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Option Pricing for Call—Example </a:t>
            </a:r>
            <a:endParaRPr lang="en-GB" dirty="0"/>
          </a:p>
        </p:txBody>
      </p:sp>
      <p:sp>
        <p:nvSpPr>
          <p:cNvPr id="3277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i="1" smtClean="0"/>
              <a:t>S</a:t>
            </a:r>
            <a:r>
              <a:rPr lang="en-GB" i="1" baseline="-25000" smtClean="0"/>
              <a:t>0</a:t>
            </a:r>
            <a:r>
              <a:rPr lang="en-GB" smtClean="0"/>
              <a:t> = 120; </a:t>
            </a:r>
            <a:r>
              <a:rPr lang="en-GB" i="1" smtClean="0"/>
              <a:t>S</a:t>
            </a:r>
            <a:r>
              <a:rPr lang="en-US" i="1" baseline="-25000" smtClean="0"/>
              <a:t>H</a:t>
            </a:r>
            <a:r>
              <a:rPr lang="en-US" i="1" smtClean="0"/>
              <a:t> = </a:t>
            </a:r>
            <a:r>
              <a:rPr lang="en-US" smtClean="0"/>
              <a:t>150</a:t>
            </a:r>
            <a:r>
              <a:rPr lang="en-US" i="1" smtClean="0"/>
              <a:t>; S</a:t>
            </a:r>
            <a:r>
              <a:rPr lang="en-US" i="1" baseline="-25000" smtClean="0"/>
              <a:t>L</a:t>
            </a:r>
            <a:r>
              <a:rPr lang="en-US" i="1" smtClean="0"/>
              <a:t> = </a:t>
            </a:r>
            <a:r>
              <a:rPr lang="en-US" smtClean="0"/>
              <a:t>100</a:t>
            </a:r>
            <a:r>
              <a:rPr lang="en-US" i="1" smtClean="0"/>
              <a:t>; S</a:t>
            </a:r>
            <a:r>
              <a:rPr lang="en-US" i="1" baseline="-25000" smtClean="0"/>
              <a:t>X</a:t>
            </a:r>
            <a:r>
              <a:rPr lang="en-US" i="1" smtClean="0"/>
              <a:t> = </a:t>
            </a:r>
            <a:r>
              <a:rPr lang="en-US" smtClean="0"/>
              <a:t>130</a:t>
            </a:r>
          </a:p>
          <a:p>
            <a:pPr>
              <a:buFont typeface="Wingdings 2" pitchFamily="18" charset="2"/>
              <a:buNone/>
            </a:pPr>
            <a:r>
              <a:rPr lang="en-US" i="1" smtClean="0"/>
              <a:t>r = </a:t>
            </a:r>
            <a:r>
              <a:rPr lang="en-US" smtClean="0"/>
              <a:t>6%,</a:t>
            </a:r>
            <a:r>
              <a:rPr lang="en-US" i="1" smtClean="0"/>
              <a:t> T = </a:t>
            </a:r>
            <a:r>
              <a:rPr lang="en-US" smtClean="0"/>
              <a:t>0.25</a:t>
            </a:r>
            <a:r>
              <a:rPr lang="en-US" i="1" smtClean="0"/>
              <a:t> </a:t>
            </a:r>
            <a:r>
              <a:rPr lang="en-US" smtClean="0"/>
              <a:t>years</a:t>
            </a:r>
          </a:p>
          <a:p>
            <a:pPr>
              <a:buFont typeface="Wingdings 2" pitchFamily="18" charset="2"/>
              <a:buNone/>
            </a:pPr>
            <a:endParaRPr lang="en-US" i="1" smtClean="0"/>
          </a:p>
          <a:p>
            <a:pPr>
              <a:buFont typeface="Wingdings 2" pitchFamily="18" charset="2"/>
              <a:buNone/>
            </a:pPr>
            <a:endParaRPr lang="en-GB" i="1" smtClean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20750" y="2438400"/>
          <a:ext cx="8223250" cy="2667000"/>
        </p:xfrm>
        <a:graphic>
          <a:graphicData uri="http://schemas.openxmlformats.org/presentationml/2006/ole">
            <p:oleObj spid="_x0000_s32770" name="Equation" r:id="rId3" imgW="422892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Hedge Ratio 1 for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investors engage in covered call writing, </a:t>
            </a:r>
            <a:r>
              <a:rPr lang="en-GB" i="1" dirty="0" smtClean="0"/>
              <a:t>i.e.</a:t>
            </a:r>
            <a:r>
              <a:rPr lang="en-GB" dirty="0" smtClean="0"/>
              <a:t> Write one call for each stock owned, gain or loss depends on how stock and option prices move together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stock price increases more than call price, the investor will face loss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call price increases more than the stock price, the investor will gain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change in the call price equals exactly the change in stock price at all times, there will be no risk, and a perfect hedge is obtained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Hedge ratio 1 provides perfect hedge, and is equal to the ratio of change in call price to a given change in stock price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Option Pricing for Put--Example</a:t>
            </a:r>
            <a:endParaRPr lang="en-GB" dirty="0"/>
          </a:p>
        </p:txBody>
      </p:sp>
      <p:sp>
        <p:nvSpPr>
          <p:cNvPr id="3379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i="1" smtClean="0"/>
              <a:t>S</a:t>
            </a:r>
            <a:r>
              <a:rPr lang="en-GB" i="1" baseline="-25000" smtClean="0"/>
              <a:t>0</a:t>
            </a:r>
            <a:r>
              <a:rPr lang="en-GB" smtClean="0"/>
              <a:t> = 120; </a:t>
            </a:r>
            <a:r>
              <a:rPr lang="en-GB" i="1" smtClean="0"/>
              <a:t>S</a:t>
            </a:r>
            <a:r>
              <a:rPr lang="en-US" i="1" baseline="-25000" smtClean="0"/>
              <a:t>H</a:t>
            </a:r>
            <a:r>
              <a:rPr lang="en-US" i="1" smtClean="0"/>
              <a:t> = </a:t>
            </a:r>
            <a:r>
              <a:rPr lang="en-US" smtClean="0"/>
              <a:t>150</a:t>
            </a:r>
            <a:r>
              <a:rPr lang="en-US" i="1" smtClean="0"/>
              <a:t>; S</a:t>
            </a:r>
            <a:r>
              <a:rPr lang="en-US" i="1" baseline="-25000" smtClean="0"/>
              <a:t>L</a:t>
            </a:r>
            <a:r>
              <a:rPr lang="en-US" i="1" smtClean="0"/>
              <a:t> = </a:t>
            </a:r>
            <a:r>
              <a:rPr lang="en-US" smtClean="0"/>
              <a:t>100</a:t>
            </a:r>
            <a:r>
              <a:rPr lang="en-US" i="1" smtClean="0"/>
              <a:t>; S</a:t>
            </a:r>
            <a:r>
              <a:rPr lang="en-US" i="1" baseline="-25000" smtClean="0"/>
              <a:t>X</a:t>
            </a:r>
            <a:r>
              <a:rPr lang="en-US" i="1" smtClean="0"/>
              <a:t> = </a:t>
            </a:r>
            <a:r>
              <a:rPr lang="en-US" smtClean="0"/>
              <a:t>130</a:t>
            </a:r>
          </a:p>
          <a:p>
            <a:pPr>
              <a:buFont typeface="Wingdings 2" pitchFamily="18" charset="2"/>
              <a:buNone/>
            </a:pPr>
            <a:r>
              <a:rPr lang="en-US" i="1" smtClean="0"/>
              <a:t>r = </a:t>
            </a:r>
            <a:r>
              <a:rPr lang="en-US" smtClean="0"/>
              <a:t>6%,</a:t>
            </a:r>
            <a:r>
              <a:rPr lang="en-US" i="1" smtClean="0"/>
              <a:t> T = </a:t>
            </a:r>
            <a:r>
              <a:rPr lang="en-US" smtClean="0"/>
              <a:t>0.25</a:t>
            </a:r>
            <a:r>
              <a:rPr lang="en-US" i="1" smtClean="0"/>
              <a:t> </a:t>
            </a:r>
            <a:r>
              <a:rPr lang="en-US" smtClean="0"/>
              <a:t>years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84188" y="2843213"/>
          <a:ext cx="8321675" cy="2617787"/>
        </p:xfrm>
        <a:graphic>
          <a:graphicData uri="http://schemas.openxmlformats.org/presentationml/2006/ole">
            <p:oleObj spid="_x0000_s33794" name="Equation" r:id="rId3" imgW="427968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Hedge Ratios for Puts and Calls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smtClean="0"/>
              <a:t>n</a:t>
            </a:r>
            <a:r>
              <a:rPr lang="en-US" i="1" baseline="-25000" smtClean="0"/>
              <a:t>p</a:t>
            </a:r>
            <a:r>
              <a:rPr lang="en-US" smtClean="0"/>
              <a:t> = 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i="1" baseline="-25000" smtClean="0"/>
              <a:t>c</a:t>
            </a:r>
            <a:endParaRPr lang="en-US" i="1" smtClean="0"/>
          </a:p>
          <a:p>
            <a:r>
              <a:rPr lang="en-US" i="1" smtClean="0"/>
              <a:t>n</a:t>
            </a:r>
            <a:r>
              <a:rPr lang="en-US" baseline="-25000" smtClean="0"/>
              <a:t>1</a:t>
            </a:r>
            <a:r>
              <a:rPr lang="en-US" i="1" baseline="-25000" smtClean="0"/>
              <a:t>p</a:t>
            </a:r>
            <a:r>
              <a:rPr lang="en-US" smtClean="0"/>
              <a:t> = 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baseline="-25000" smtClean="0"/>
              <a:t>1</a:t>
            </a:r>
            <a:r>
              <a:rPr lang="en-US" i="1" baseline="-25000" smtClean="0"/>
              <a:t>c</a:t>
            </a:r>
          </a:p>
          <a:p>
            <a:endParaRPr lang="en-US" i="1" baseline="-25000" smtClean="0"/>
          </a:p>
          <a:p>
            <a:r>
              <a:rPr lang="en-US" smtClean="0"/>
              <a:t>If </a:t>
            </a:r>
            <a:r>
              <a:rPr lang="en-US" i="1" smtClean="0"/>
              <a:t>n</a:t>
            </a:r>
            <a:r>
              <a:rPr lang="en-US" i="1" baseline="-25000" smtClean="0"/>
              <a:t>c </a:t>
            </a:r>
            <a:r>
              <a:rPr lang="en-US" smtClean="0"/>
              <a:t>= 0.4 for each call written, 0.4 stocks will be bought. </a:t>
            </a:r>
          </a:p>
          <a:p>
            <a:r>
              <a:rPr lang="en-US" smtClean="0"/>
              <a:t>For each put bought, 0.6 stocks will be bought</a:t>
            </a:r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General Binomial Option Pricing Model, Part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Assumptions: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All investors prefer more wealth rather than less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 transaction costs, margin requirements, no taxes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All investors are price takers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Investors receive proceeds of all short sales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Investors can trade fractional securities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Only one interest rate—the risk-free, </a:t>
            </a:r>
            <a:r>
              <a:rPr lang="en-GB" i="1" dirty="0" smtClean="0"/>
              <a:t>r</a:t>
            </a:r>
            <a:r>
              <a:rPr lang="en-GB" dirty="0" smtClean="0"/>
              <a:t>, at which investors can borrow or lend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any given time, stock price S</a:t>
            </a:r>
            <a:r>
              <a:rPr lang="en-GB" i="1" dirty="0" smtClean="0"/>
              <a:t>t</a:t>
            </a:r>
            <a:r>
              <a:rPr lang="en-GB" dirty="0" smtClean="0"/>
              <a:t> is known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the next discrete interval, stock price can increase to </a:t>
            </a:r>
            <a:r>
              <a:rPr lang="en-GB" dirty="0" err="1" smtClean="0"/>
              <a:t>uS</a:t>
            </a:r>
            <a:r>
              <a:rPr lang="en-GB" baseline="-25000" dirty="0" err="1" smtClean="0"/>
              <a:t>t</a:t>
            </a:r>
            <a:r>
              <a:rPr lang="en-GB" dirty="0" smtClean="0"/>
              <a:t> or decrease to </a:t>
            </a:r>
            <a:r>
              <a:rPr lang="en-GB" dirty="0" err="1" smtClean="0"/>
              <a:t>dS</a:t>
            </a:r>
            <a:r>
              <a:rPr lang="en-GB" baseline="-25000" dirty="0" err="1" smtClean="0"/>
              <a:t>t</a:t>
            </a:r>
            <a:r>
              <a:rPr lang="en-GB" dirty="0" smtClean="0"/>
              <a:t> where percentage increase is (u – 1) and percentage decrease is (1 – d)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the beginning, the price process for all subsequent periods is known; i.e. At time 0, we know the values of u, d and r for all future periods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Single Period Model for all Non-Dividend paying European Calls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time T – 1, stock price is S</a:t>
            </a:r>
            <a:r>
              <a:rPr lang="en-GB" baseline="-25000" dirty="0" smtClean="0"/>
              <a:t>T – 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time T, stock price is </a:t>
            </a:r>
            <a:r>
              <a:rPr lang="en-GB" dirty="0" err="1" smtClean="0"/>
              <a:t>uS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– 1</a:t>
            </a:r>
            <a:r>
              <a:rPr lang="en-GB" dirty="0" smtClean="0"/>
              <a:t> or </a:t>
            </a:r>
            <a:r>
              <a:rPr lang="en-GB" dirty="0" err="1" smtClean="0"/>
              <a:t>dS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– 1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option exercise is S</a:t>
            </a:r>
            <a:r>
              <a:rPr lang="en-GB" baseline="-25000" dirty="0" smtClean="0"/>
              <a:t>X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option exercise date is T years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Buy ∆ stocks and borrow B so that portfolio is riskless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At time T: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V</a:t>
            </a:r>
            <a:r>
              <a:rPr lang="en-GB" baseline="-25000" dirty="0" smtClean="0"/>
              <a:t>T</a:t>
            </a:r>
            <a:r>
              <a:rPr lang="en-GB" dirty="0" smtClean="0"/>
              <a:t> = ∆S</a:t>
            </a:r>
            <a:r>
              <a:rPr lang="en-GB" baseline="-25000" dirty="0" smtClean="0"/>
              <a:t>T – 1</a:t>
            </a:r>
            <a:r>
              <a:rPr lang="en-GB" dirty="0" smtClean="0"/>
              <a:t> u – </a:t>
            </a:r>
            <a:r>
              <a:rPr lang="en-GB" dirty="0" err="1" smtClean="0"/>
              <a:t>Be</a:t>
            </a:r>
            <a:r>
              <a:rPr lang="en-GB" baseline="30000" dirty="0" err="1" smtClean="0"/>
              <a:t>rT</a:t>
            </a:r>
            <a:r>
              <a:rPr lang="en-GB" dirty="0" smtClean="0"/>
              <a:t>, if uptick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V</a:t>
            </a:r>
            <a:r>
              <a:rPr lang="en-GB" baseline="-25000" dirty="0" smtClean="0"/>
              <a:t>T</a:t>
            </a:r>
            <a:r>
              <a:rPr lang="en-GB" dirty="0" smtClean="0"/>
              <a:t> = ∆S</a:t>
            </a:r>
            <a:r>
              <a:rPr lang="en-GB" baseline="-25000" dirty="0" smtClean="0"/>
              <a:t>T – 1</a:t>
            </a:r>
            <a:r>
              <a:rPr lang="en-GB" dirty="0" smtClean="0"/>
              <a:t> d – </a:t>
            </a:r>
            <a:r>
              <a:rPr lang="en-GB" dirty="0" err="1" smtClean="0"/>
              <a:t>Be</a:t>
            </a:r>
            <a:r>
              <a:rPr lang="en-GB" baseline="30000" dirty="0" err="1" smtClean="0"/>
              <a:t>rT</a:t>
            </a:r>
            <a:r>
              <a:rPr lang="en-GB" dirty="0" smtClean="0"/>
              <a:t>, if downtick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Current investment = ∆S</a:t>
            </a:r>
            <a:r>
              <a:rPr lang="en-GB" baseline="-25000" dirty="0" smtClean="0"/>
              <a:t>T – 1</a:t>
            </a:r>
            <a:r>
              <a:rPr lang="en-GB" dirty="0" smtClean="0"/>
              <a:t> – B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Cont’d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Choose ∆ and B such that the call is replicated</a:t>
            </a:r>
          </a:p>
          <a:p>
            <a:endParaRPr lang="en-GB" smtClean="0"/>
          </a:p>
          <a:p>
            <a:r>
              <a:rPr lang="en-GB" smtClean="0"/>
              <a:t>Let C</a:t>
            </a:r>
            <a:r>
              <a:rPr lang="en-GB" baseline="-25000" smtClean="0"/>
              <a:t>Td</a:t>
            </a:r>
            <a:r>
              <a:rPr lang="en-GB" smtClean="0"/>
              <a:t> be the value of the call when the stock price is US</a:t>
            </a:r>
            <a:r>
              <a:rPr lang="en-GB" baseline="-25000" smtClean="0"/>
              <a:t>T – 1</a:t>
            </a:r>
            <a:r>
              <a:rPr lang="en-GB" smtClean="0"/>
              <a:t> and C</a:t>
            </a:r>
            <a:r>
              <a:rPr lang="en-GB" baseline="-25000" smtClean="0"/>
              <a:t>Td</a:t>
            </a:r>
            <a:r>
              <a:rPr lang="en-GB" smtClean="0"/>
              <a:t> is the value of call when the stock price is dS</a:t>
            </a:r>
            <a:r>
              <a:rPr lang="en-GB" baseline="-25000" smtClean="0"/>
              <a:t>T – 1</a:t>
            </a:r>
          </a:p>
          <a:p>
            <a:endParaRPr lang="en-GB" smtClean="0"/>
          </a:p>
          <a:p>
            <a:r>
              <a:rPr lang="en-GB" smtClean="0"/>
              <a:t>Then, C</a:t>
            </a:r>
            <a:r>
              <a:rPr lang="en-GB" baseline="-25000" smtClean="0"/>
              <a:t>T – 1</a:t>
            </a:r>
            <a:r>
              <a:rPr lang="en-GB" smtClean="0"/>
              <a:t> = ∆S</a:t>
            </a:r>
            <a:r>
              <a:rPr lang="en-GB" baseline="-25000" smtClean="0"/>
              <a:t>T – 1</a:t>
            </a:r>
            <a:r>
              <a:rPr lang="en-GB" smtClean="0"/>
              <a:t> – B. Then solving for B and simplifying gives: 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Perpetua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524000" y="5105400"/>
          <a:ext cx="5708650" cy="711200"/>
        </p:xfrm>
        <a:graphic>
          <a:graphicData uri="http://schemas.openxmlformats.org/presentationml/2006/ole">
            <p:oleObj spid="_x0000_s34817" name="Equation" r:id="rId3" imgW="488916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Continued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/>
          <a:lstStyle/>
          <a:p>
            <a:endParaRPr lang="en-GB" smtClean="0"/>
          </a:p>
          <a:p>
            <a:r>
              <a:rPr lang="en-GB" smtClean="0"/>
              <a:t>If </a:t>
            </a:r>
            <a:r>
              <a:rPr lang="en-US" i="1" smtClean="0"/>
              <a:t>p</a:t>
            </a:r>
            <a:r>
              <a:rPr lang="en-US" smtClean="0"/>
              <a:t> = (</a:t>
            </a:r>
            <a:r>
              <a:rPr lang="en-US" i="1" smtClean="0"/>
              <a:t>e</a:t>
            </a:r>
            <a:r>
              <a:rPr lang="en-US" i="1" baseline="30000" smtClean="0"/>
              <a:t>rT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d</a:t>
            </a:r>
            <a:r>
              <a:rPr lang="en-US" smtClean="0"/>
              <a:t>) / (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d</a:t>
            </a:r>
            <a:r>
              <a:rPr lang="en-US" smtClean="0"/>
              <a:t>)							</a:t>
            </a:r>
          </a:p>
          <a:p>
            <a:r>
              <a:rPr lang="en-US" smtClean="0"/>
              <a:t>(1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) = (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e</a:t>
            </a:r>
            <a:r>
              <a:rPr lang="en-US" i="1" baseline="30000" smtClean="0"/>
              <a:t>rT</a:t>
            </a:r>
            <a:r>
              <a:rPr lang="en-US" smtClean="0"/>
              <a:t>) / (</a:t>
            </a:r>
            <a:r>
              <a:rPr lang="en-US" i="1" smtClean="0"/>
              <a:t>u</a:t>
            </a:r>
            <a:r>
              <a:rPr lang="en-US" smtClean="0"/>
              <a:t> – </a:t>
            </a:r>
            <a:r>
              <a:rPr lang="en-US" i="1" smtClean="0"/>
              <a:t>d</a:t>
            </a:r>
            <a:r>
              <a:rPr lang="en-US" smtClean="0"/>
              <a:t>) 						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i="1" smtClean="0"/>
              <a:t>C</a:t>
            </a:r>
            <a:r>
              <a:rPr lang="en-US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en-US" baseline="-25000" smtClean="0"/>
              <a:t>1</a:t>
            </a:r>
            <a:r>
              <a:rPr lang="en-US" smtClean="0"/>
              <a:t> = </a:t>
            </a:r>
            <a:r>
              <a:rPr lang="en-US" i="1" smtClean="0"/>
              <a:t>e</a:t>
            </a:r>
            <a:r>
              <a:rPr lang="en-US" i="1" baseline="30000" smtClean="0">
                <a:sym typeface="Symbol" pitchFamily="18" charset="2"/>
              </a:rPr>
              <a:t></a:t>
            </a:r>
            <a:r>
              <a:rPr lang="en-US" i="1" baseline="30000" smtClean="0"/>
              <a:t>rT</a:t>
            </a:r>
            <a:r>
              <a:rPr lang="en-US" smtClean="0"/>
              <a:t> [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Tu</a:t>
            </a:r>
            <a:r>
              <a:rPr lang="en-US" smtClean="0"/>
              <a:t> + (1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) </a:t>
            </a:r>
            <a:r>
              <a:rPr lang="en-US" i="1" smtClean="0"/>
              <a:t>C</a:t>
            </a:r>
            <a:r>
              <a:rPr lang="en-US" i="1" baseline="-25000" smtClean="0"/>
              <a:t>Td</a:t>
            </a:r>
            <a:r>
              <a:rPr lang="en-US" smtClean="0"/>
              <a:t>] 					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01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Price Movement</a:t>
            </a:r>
          </a:p>
        </p:txBody>
      </p:sp>
      <p:sp>
        <p:nvSpPr>
          <p:cNvPr id="9011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709738" y="2286000"/>
          <a:ext cx="5722937" cy="2209800"/>
        </p:xfrm>
        <a:graphic>
          <a:graphicData uri="http://schemas.openxmlformats.org/presentationml/2006/ole">
            <p:oleObj spid="_x0000_s90115" name="Document" r:id="rId3" imgW="5723662" imgH="1485807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Understanding what a binomial pricing model is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concept of no-arbitrage option pricing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Calculation of the price of a call option using single-period, two-period and multiple-period binomial models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Calculation of the price of a put option using single-period, two-period, and multiple-period binomial models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1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 Price at Maturity</a:t>
            </a:r>
          </a:p>
        </p:txBody>
      </p:sp>
      <p:sp>
        <p:nvSpPr>
          <p:cNvPr id="9114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709738" y="2133600"/>
          <a:ext cx="5722937" cy="2667000"/>
        </p:xfrm>
        <a:graphic>
          <a:graphicData uri="http://schemas.openxmlformats.org/presentationml/2006/ole">
            <p:oleObj spid="_x0000_s91138" name="Document" r:id="rId3" imgW="5723662" imgH="1827938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Risk Neutral valuation I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Binomial option pricing is based on creating risk-free portfolio through a combination of ∆ stocks for each call written</a:t>
            </a:r>
          </a:p>
          <a:p>
            <a:endParaRPr lang="en-GB" smtClean="0"/>
          </a:p>
          <a:p>
            <a:r>
              <a:rPr lang="en-GB" smtClean="0"/>
              <a:t>Value of option at time </a:t>
            </a:r>
            <a:r>
              <a:rPr lang="en-GB" i="1" smtClean="0"/>
              <a:t>T -</a:t>
            </a:r>
            <a:r>
              <a:rPr lang="en-GB" smtClean="0"/>
              <a:t>1 is expected future pay off from call option at time T, discounted at risk-free rate</a:t>
            </a:r>
          </a:p>
          <a:p>
            <a:endParaRPr lang="en-GB" smtClean="0"/>
          </a:p>
          <a:p>
            <a:r>
              <a:rPr lang="en-GB" i="1" smtClean="0"/>
              <a:t>p </a:t>
            </a:r>
            <a:r>
              <a:rPr lang="en-GB" smtClean="0"/>
              <a:t>and (1 – </a:t>
            </a:r>
            <a:r>
              <a:rPr lang="en-GB" i="1" smtClean="0"/>
              <a:t>p)</a:t>
            </a:r>
            <a:r>
              <a:rPr lang="en-GB" smtClean="0"/>
              <a:t> are the probabilities of stock price increasing and decreasing in a risk-neutral world</a:t>
            </a:r>
            <a:endParaRPr lang="en-GB" i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Risk-Neutral Valuation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a risk-neutral world, expected return from any investment is the risk-free rate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Since option pricing is based on replicating a call through stock and borrowing, which results in a risk-free portfolio, pricing is said to be risk-neutral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p</a:t>
            </a:r>
            <a:r>
              <a:rPr lang="en-GB" dirty="0" smtClean="0"/>
              <a:t> and (1 – </a:t>
            </a:r>
            <a:r>
              <a:rPr lang="en-GB" i="1" dirty="0" smtClean="0"/>
              <a:t>p</a:t>
            </a:r>
            <a:r>
              <a:rPr lang="en-GB" dirty="0" smtClean="0"/>
              <a:t>)  are risk-neutral probabilities and not actual probabilities of stock price increasing and decreasing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Risk-neutral probabilities will be the same, irrespective of actual probabilities for given values of u, d, r, and t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</a:t>
            </a:r>
            <a:r>
              <a:rPr lang="en-GB" baseline="-25000" dirty="0" smtClean="0"/>
              <a:t>T – 1</a:t>
            </a:r>
            <a:r>
              <a:rPr lang="en-GB" dirty="0" smtClean="0"/>
              <a:t> = 1000; S</a:t>
            </a:r>
            <a:r>
              <a:rPr lang="en-GB" baseline="-25000" dirty="0" smtClean="0"/>
              <a:t>X</a:t>
            </a:r>
            <a:r>
              <a:rPr lang="en-GB" dirty="0" smtClean="0"/>
              <a:t> = 1150, T = 0.25, u = 1.06,  d = 0.96, r = 5%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</a:t>
            </a:r>
            <a:r>
              <a:rPr lang="en-US" dirty="0" smtClean="0"/>
              <a:t> = (</a:t>
            </a:r>
            <a:r>
              <a:rPr lang="en-US" i="1" dirty="0" smtClean="0"/>
              <a:t>e</a:t>
            </a:r>
            <a:r>
              <a:rPr lang="en-US" i="1" baseline="30000" dirty="0" smtClean="0"/>
              <a:t>rT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 / (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 = (e</a:t>
            </a:r>
            <a:r>
              <a:rPr lang="en-US" baseline="30000" dirty="0" smtClean="0"/>
              <a:t>0.05*0.25</a:t>
            </a:r>
            <a:r>
              <a:rPr lang="en-US" dirty="0" smtClean="0"/>
              <a:t> – 0.96) / (1.06 – 0.96) = 0.5258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 – p = 1 – 0.5258 = 0.4742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</a:t>
            </a:r>
            <a:r>
              <a:rPr lang="en-US" baseline="-25000" dirty="0" err="1" smtClean="0"/>
              <a:t>Tu</a:t>
            </a:r>
            <a:r>
              <a:rPr lang="en-US" dirty="0" smtClean="0"/>
              <a:t> = Max {(</a:t>
            </a:r>
            <a:r>
              <a:rPr lang="en-US" dirty="0" err="1" smtClean="0"/>
              <a:t>uS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– 1</a:t>
            </a:r>
            <a:r>
              <a:rPr lang="en-US" dirty="0" smtClean="0"/>
              <a:t> – S</a:t>
            </a:r>
            <a:r>
              <a:rPr lang="en-US" baseline="-25000" dirty="0" smtClean="0"/>
              <a:t>X</a:t>
            </a:r>
            <a:r>
              <a:rPr lang="en-US" dirty="0" smtClean="0"/>
              <a:t>), 0} = 10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C</a:t>
            </a:r>
            <a:r>
              <a:rPr lang="en-US" baseline="-25000" dirty="0" err="1" smtClean="0"/>
              <a:t>Td</a:t>
            </a:r>
            <a:r>
              <a:rPr lang="en-US" dirty="0" smtClean="0"/>
              <a:t> = Max {(</a:t>
            </a:r>
            <a:r>
              <a:rPr lang="en-US" dirty="0" err="1" smtClean="0"/>
              <a:t>dS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– 1</a:t>
            </a:r>
            <a:r>
              <a:rPr lang="en-US" dirty="0" smtClean="0"/>
              <a:t> – S</a:t>
            </a:r>
            <a:r>
              <a:rPr lang="en-US" baseline="-25000" dirty="0" smtClean="0"/>
              <a:t>X</a:t>
            </a:r>
            <a:r>
              <a:rPr lang="en-US" dirty="0" smtClean="0"/>
              <a:t>), 0} = 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T – 1</a:t>
            </a:r>
            <a:r>
              <a:rPr lang="en-US" dirty="0" smtClean="0"/>
              <a:t> = [p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Tu</a:t>
            </a:r>
            <a:r>
              <a:rPr lang="en-US" dirty="0" smtClean="0"/>
              <a:t> + (1 – p)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Td</a:t>
            </a:r>
            <a:r>
              <a:rPr lang="en-US" dirty="0" smtClean="0"/>
              <a:t> ] 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rT</a:t>
            </a:r>
            <a:r>
              <a:rPr lang="en-US" dirty="0" smtClean="0"/>
              <a:t> 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=[0.5258*10 + 0.4742*0] e</a:t>
            </a:r>
            <a:r>
              <a:rPr lang="en-US" baseline="30000" dirty="0" smtClean="0"/>
              <a:t>-(0.5*0.25)</a:t>
            </a:r>
            <a:r>
              <a:rPr lang="en-US" dirty="0" smtClean="0"/>
              <a:t> = 5.19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Two-Period Binomial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expiry at time 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Two intervals T – 1 and T – 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Current period is T – 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Price will increase by (u – 1)% or decrease by (1 – d)% every period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Prices at time T – 1 will be </a:t>
            </a:r>
            <a:r>
              <a:rPr lang="en-GB" dirty="0" err="1" smtClean="0"/>
              <a:t>uS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– 2</a:t>
            </a:r>
            <a:r>
              <a:rPr lang="en-GB" dirty="0" smtClean="0"/>
              <a:t> or </a:t>
            </a:r>
            <a:r>
              <a:rPr lang="en-GB" dirty="0" err="1" smtClean="0"/>
              <a:t>dS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– 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Prices at time T will be u</a:t>
            </a:r>
            <a:r>
              <a:rPr lang="en-GB" baseline="30000" dirty="0" smtClean="0"/>
              <a:t>2</a:t>
            </a:r>
            <a:r>
              <a:rPr lang="en-GB" dirty="0" smtClean="0"/>
              <a:t>S </a:t>
            </a:r>
            <a:r>
              <a:rPr lang="en-GB" baseline="-25000" dirty="0" smtClean="0"/>
              <a:t>T – 2</a:t>
            </a:r>
            <a:r>
              <a:rPr lang="en-GB" dirty="0" smtClean="0"/>
              <a:t>, </a:t>
            </a:r>
            <a:r>
              <a:rPr lang="en-GB" dirty="0" err="1" smtClean="0"/>
              <a:t>udS</a:t>
            </a:r>
            <a:r>
              <a:rPr lang="en-GB" baseline="-25000" dirty="0" err="1" smtClean="0"/>
              <a:t>T</a:t>
            </a:r>
            <a:r>
              <a:rPr lang="en-GB" baseline="-25000" dirty="0" smtClean="0"/>
              <a:t> – 2</a:t>
            </a:r>
            <a:r>
              <a:rPr lang="en-GB" dirty="0" smtClean="0"/>
              <a:t>, d</a:t>
            </a:r>
            <a:r>
              <a:rPr lang="en-GB" baseline="30000" dirty="0" smtClean="0"/>
              <a:t>2</a:t>
            </a:r>
            <a:r>
              <a:rPr lang="en-GB" dirty="0" smtClean="0"/>
              <a:t>S</a:t>
            </a:r>
            <a:r>
              <a:rPr lang="en-GB" baseline="-25000" dirty="0" smtClean="0"/>
              <a:t>T – 2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price at T could be: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/>
              <a:t>C</a:t>
            </a:r>
            <a:r>
              <a:rPr lang="en-US" i="1" baseline="-25000" dirty="0" err="1" smtClean="0"/>
              <a:t>Tuu</a:t>
            </a:r>
            <a:r>
              <a:rPr lang="en-US" dirty="0" smtClean="0"/>
              <a:t> = Max [0, 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Tuu</a:t>
            </a:r>
            <a:r>
              <a:rPr lang="en-US" dirty="0" smtClean="0"/>
              <a:t> – </a:t>
            </a:r>
            <a:r>
              <a:rPr lang="en-US" i="1" dirty="0" smtClean="0"/>
              <a:t>S</a:t>
            </a:r>
            <a:r>
              <a:rPr lang="en-US" i="1" baseline="-25000" dirty="0" smtClean="0"/>
              <a:t>X</a:t>
            </a:r>
            <a:r>
              <a:rPr lang="en-US" dirty="0" smtClean="0"/>
              <a:t>)]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/>
              <a:t>C</a:t>
            </a:r>
            <a:r>
              <a:rPr lang="en-US" i="1" baseline="-25000" dirty="0" err="1" smtClean="0"/>
              <a:t>Tud</a:t>
            </a:r>
            <a:r>
              <a:rPr lang="en-US" dirty="0" smtClean="0"/>
              <a:t> =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Tdu</a:t>
            </a:r>
            <a:r>
              <a:rPr lang="en-US" dirty="0" smtClean="0"/>
              <a:t> = Max [0, 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Tud</a:t>
            </a:r>
            <a:r>
              <a:rPr lang="en-US" dirty="0" smtClean="0"/>
              <a:t> – </a:t>
            </a:r>
            <a:r>
              <a:rPr lang="en-US" i="1" dirty="0" smtClean="0"/>
              <a:t>S</a:t>
            </a:r>
            <a:r>
              <a:rPr lang="en-US" i="1" baseline="-25000" dirty="0" smtClean="0"/>
              <a:t>X</a:t>
            </a:r>
            <a:r>
              <a:rPr lang="en-US" dirty="0" smtClean="0"/>
              <a:t>)]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/>
              <a:t>C</a:t>
            </a:r>
            <a:r>
              <a:rPr lang="en-US" i="1" baseline="-25000" dirty="0" err="1" smtClean="0"/>
              <a:t>Tdd</a:t>
            </a:r>
            <a:r>
              <a:rPr lang="en-US" baseline="-25000" dirty="0" smtClean="0"/>
              <a:t> </a:t>
            </a:r>
            <a:r>
              <a:rPr lang="en-US" dirty="0" smtClean="0"/>
              <a:t>= Max [0, 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Tdd</a:t>
            </a:r>
            <a:r>
              <a:rPr lang="en-US" baseline="-25000" dirty="0" smtClean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S</a:t>
            </a:r>
            <a:r>
              <a:rPr lang="en-US" i="1" baseline="-25000" dirty="0" smtClean="0"/>
              <a:t>X</a:t>
            </a:r>
            <a:r>
              <a:rPr lang="en-US" dirty="0" smtClean="0"/>
              <a:t>)]</a:t>
            </a: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P2 and P1 are risk-neutral probabilities at time T – 1 and time     T – 2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(</a:t>
            </a:r>
            <a:r>
              <a:rPr lang="en-US" i="1" dirty="0" smtClean="0"/>
              <a:t>e</a:t>
            </a:r>
            <a:r>
              <a:rPr lang="en-US" i="1" baseline="30000" dirty="0" smtClean="0"/>
              <a:t>rT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 / (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(</a:t>
            </a:r>
            <a:r>
              <a:rPr lang="en-US" i="1" dirty="0" smtClean="0"/>
              <a:t>e</a:t>
            </a:r>
            <a:r>
              <a:rPr lang="en-US" i="1" baseline="30000" dirty="0" smtClean="0"/>
              <a:t>rT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 / (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Two-Period Binomial Model, Cont’d</a:t>
            </a:r>
            <a:endParaRPr lang="en-GB" dirty="0"/>
          </a:p>
        </p:txBody>
      </p:sp>
      <p:sp>
        <p:nvSpPr>
          <p:cNvPr id="962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smtClean="0"/>
              <a:t>C</a:t>
            </a:r>
            <a:r>
              <a:rPr lang="en-US" baseline="-25000" smtClean="0"/>
              <a:t>(</a:t>
            </a:r>
            <a:r>
              <a:rPr lang="en-US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en-US" baseline="-25000" smtClean="0"/>
              <a:t>1)</a:t>
            </a:r>
            <a:r>
              <a:rPr lang="en-US" i="1" baseline="-25000" smtClean="0"/>
              <a:t>u</a:t>
            </a:r>
            <a:r>
              <a:rPr lang="en-US" smtClean="0"/>
              <a:t> = [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Tuu</a:t>
            </a:r>
            <a:r>
              <a:rPr lang="en-US" smtClean="0"/>
              <a:t> + (1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Tud</a:t>
            </a:r>
            <a:r>
              <a:rPr lang="en-US" smtClean="0"/>
              <a:t>]  e </a:t>
            </a:r>
            <a:r>
              <a:rPr lang="en-US" baseline="30000" smtClean="0"/>
              <a:t>–r(T – T1)</a:t>
            </a:r>
          </a:p>
          <a:p>
            <a:r>
              <a:rPr lang="en-US" i="1" smtClean="0"/>
              <a:t>C</a:t>
            </a:r>
            <a:r>
              <a:rPr lang="en-US" baseline="-25000" smtClean="0"/>
              <a:t>(</a:t>
            </a:r>
            <a:r>
              <a:rPr lang="en-US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en-US" baseline="-25000" smtClean="0"/>
              <a:t>1)</a:t>
            </a:r>
            <a:r>
              <a:rPr lang="en-US" i="1" baseline="-25000" smtClean="0"/>
              <a:t>d</a:t>
            </a:r>
            <a:r>
              <a:rPr lang="en-US" smtClean="0"/>
              <a:t> = [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Tud</a:t>
            </a:r>
            <a:r>
              <a:rPr lang="en-US" smtClean="0"/>
              <a:t> + (1 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Tdd</a:t>
            </a:r>
            <a:r>
              <a:rPr lang="en-US" smtClean="0"/>
              <a:t>] e </a:t>
            </a:r>
            <a:r>
              <a:rPr lang="en-US" baseline="30000" smtClean="0"/>
              <a:t>–r(T – T1)</a:t>
            </a:r>
            <a:endParaRPr lang="en-US" smtClean="0"/>
          </a:p>
          <a:p>
            <a:r>
              <a:rPr lang="fr-FR" i="1" smtClean="0"/>
              <a:t>C</a:t>
            </a:r>
            <a:r>
              <a:rPr lang="fr-FR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fr-FR" baseline="-25000" smtClean="0"/>
              <a:t>2</a:t>
            </a:r>
            <a:r>
              <a:rPr lang="fr-FR" smtClean="0"/>
              <a:t> = [</a:t>
            </a:r>
            <a:r>
              <a:rPr lang="fr-FR" i="1" smtClean="0"/>
              <a:t>p</a:t>
            </a:r>
            <a:r>
              <a:rPr lang="fr-FR" baseline="-25000" smtClean="0"/>
              <a:t>1</a:t>
            </a:r>
            <a:r>
              <a:rPr lang="fr-FR" smtClean="0"/>
              <a:t>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fr-FR" i="1" smtClean="0"/>
              <a:t>C</a:t>
            </a:r>
            <a:r>
              <a:rPr lang="fr-FR" baseline="-25000" smtClean="0"/>
              <a:t>(</a:t>
            </a:r>
            <a:r>
              <a:rPr lang="fr-FR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fr-FR" baseline="-25000" smtClean="0"/>
              <a:t>1)</a:t>
            </a:r>
            <a:r>
              <a:rPr lang="fr-FR" i="1" baseline="-25000" smtClean="0"/>
              <a:t>u</a:t>
            </a:r>
            <a:r>
              <a:rPr lang="fr-FR" smtClean="0"/>
              <a:t> + (1 – </a:t>
            </a:r>
            <a:r>
              <a:rPr lang="fr-FR" i="1" smtClean="0"/>
              <a:t>p</a:t>
            </a:r>
            <a:r>
              <a:rPr lang="fr-FR" baseline="-25000" smtClean="0"/>
              <a:t>1</a:t>
            </a:r>
            <a:r>
              <a:rPr lang="fr-FR" smtClean="0"/>
              <a:t>)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fr-FR" i="1" smtClean="0"/>
              <a:t>C</a:t>
            </a:r>
            <a:r>
              <a:rPr lang="fr-FR" baseline="-25000" smtClean="0"/>
              <a:t>(</a:t>
            </a:r>
            <a:r>
              <a:rPr lang="fr-FR" i="1" baseline="-25000" smtClean="0"/>
              <a:t>T</a:t>
            </a:r>
            <a:r>
              <a:rPr lang="en-US" baseline="-25000" smtClean="0">
                <a:sym typeface="Symbol" pitchFamily="18" charset="2"/>
              </a:rPr>
              <a:t></a:t>
            </a:r>
            <a:r>
              <a:rPr lang="fr-FR" baseline="-25000" smtClean="0"/>
              <a:t>1)</a:t>
            </a:r>
            <a:r>
              <a:rPr lang="fr-FR" i="1" baseline="-25000" smtClean="0"/>
              <a:t>d</a:t>
            </a:r>
            <a:r>
              <a:rPr lang="fr-FR" smtClean="0"/>
              <a:t>] </a:t>
            </a:r>
            <a:r>
              <a:rPr lang="en-US" smtClean="0"/>
              <a:t>e </a:t>
            </a:r>
            <a:r>
              <a:rPr lang="en-US" baseline="30000" smtClean="0"/>
              <a:t>–r(T1 – T2)</a:t>
            </a:r>
            <a:endParaRPr lang="en-GB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Pattern of Stock Prices Obtained Using a Two-period Binomial Tree</a:t>
            </a:r>
            <a:endParaRPr lang="en-GB" dirty="0"/>
          </a:p>
        </p:txBody>
      </p:sp>
      <p:sp>
        <p:nvSpPr>
          <p:cNvPr id="8704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709738" y="1828800"/>
          <a:ext cx="5722937" cy="3276600"/>
        </p:xfrm>
        <a:graphic>
          <a:graphicData uri="http://schemas.openxmlformats.org/presentationml/2006/ole">
            <p:oleObj spid="_x0000_s87042" name="Document" r:id="rId3" imgW="5723662" imgH="2284473" progId="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Pattern of Call Prices Obtained Using a Two-period Binomial Tree</a:t>
            </a:r>
            <a:endParaRPr lang="en-GB" dirty="0"/>
          </a:p>
        </p:txBody>
      </p:sp>
      <p:sp>
        <p:nvSpPr>
          <p:cNvPr id="860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1601788" y="1981200"/>
          <a:ext cx="6704012" cy="3200400"/>
        </p:xfrm>
        <a:graphic>
          <a:graphicData uri="http://schemas.openxmlformats.org/presentationml/2006/ole">
            <p:oleObj spid="_x0000_s86017" name="Document" r:id="rId3" imgW="5938578" imgH="2293108" progId="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U = 1.06; d = 0.96, r = 5%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S</a:t>
            </a:r>
            <a:r>
              <a:rPr lang="en-GB" baseline="-25000" smtClean="0"/>
              <a:t>T – 2</a:t>
            </a:r>
            <a:r>
              <a:rPr lang="en-GB" smtClean="0"/>
              <a:t> = 1000; S</a:t>
            </a:r>
            <a:r>
              <a:rPr lang="en-GB" baseline="-25000" smtClean="0"/>
              <a:t>X</a:t>
            </a:r>
            <a:r>
              <a:rPr lang="en-GB" smtClean="0"/>
              <a:t> = 1050; T</a:t>
            </a:r>
            <a:r>
              <a:rPr lang="en-GB" baseline="-25000" smtClean="0"/>
              <a:t>1</a:t>
            </a:r>
            <a:r>
              <a:rPr lang="en-GB" smtClean="0"/>
              <a:t> – T</a:t>
            </a:r>
            <a:r>
              <a:rPr lang="en-GB" baseline="-25000" smtClean="0"/>
              <a:t>2 </a:t>
            </a:r>
            <a:r>
              <a:rPr lang="en-GB" smtClean="0"/>
              <a:t>= 0.125; 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T – T</a:t>
            </a:r>
            <a:r>
              <a:rPr lang="en-GB" baseline="-25000" smtClean="0"/>
              <a:t>1</a:t>
            </a:r>
            <a:r>
              <a:rPr lang="en-GB" smtClean="0"/>
              <a:t> = 0.125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p</a:t>
            </a:r>
            <a:r>
              <a:rPr lang="en-GB" baseline="-25000" smtClean="0"/>
              <a:t>1</a:t>
            </a:r>
            <a:r>
              <a:rPr lang="en-GB" smtClean="0"/>
              <a:t> = p</a:t>
            </a:r>
            <a:r>
              <a:rPr lang="en-GB" baseline="-25000" smtClean="0"/>
              <a:t>2</a:t>
            </a:r>
            <a:r>
              <a:rPr lang="en-GB" smtClean="0"/>
              <a:t> = [e</a:t>
            </a:r>
            <a:r>
              <a:rPr lang="en-GB" baseline="30000" smtClean="0"/>
              <a:t>r(T-T1)</a:t>
            </a:r>
            <a:r>
              <a:rPr lang="en-GB" smtClean="0"/>
              <a:t> – d ] / [ u-d ] 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 =  [e</a:t>
            </a:r>
            <a:r>
              <a:rPr lang="en-GB" baseline="30000" smtClean="0"/>
              <a:t>0.05*0.125</a:t>
            </a:r>
            <a:r>
              <a:rPr lang="en-GB" smtClean="0"/>
              <a:t> – 0.96 ] / [ 1.06 – 0.96 ] = 0.4627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(1-p</a:t>
            </a:r>
            <a:r>
              <a:rPr lang="en-GB" baseline="-25000" smtClean="0"/>
              <a:t>1</a:t>
            </a:r>
            <a:r>
              <a:rPr lang="en-GB" smtClean="0"/>
              <a:t>) = (1-p</a:t>
            </a:r>
            <a:r>
              <a:rPr lang="en-GB" baseline="-25000" smtClean="0"/>
              <a:t>2</a:t>
            </a:r>
            <a:r>
              <a:rPr lang="en-GB" smtClean="0"/>
              <a:t>) = 1-0.4627 = 0.5373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S</a:t>
            </a:r>
            <a:r>
              <a:rPr lang="en-GB" baseline="-25000" smtClean="0"/>
              <a:t>Tuu</a:t>
            </a:r>
            <a:r>
              <a:rPr lang="en-GB" smtClean="0"/>
              <a:t> = u</a:t>
            </a:r>
            <a:r>
              <a:rPr lang="en-GB" baseline="30000" smtClean="0"/>
              <a:t>2</a:t>
            </a:r>
            <a:r>
              <a:rPr lang="en-GB" smtClean="0"/>
              <a:t> S</a:t>
            </a:r>
            <a:r>
              <a:rPr lang="en-GB" baseline="-25000" smtClean="0"/>
              <a:t>T-2</a:t>
            </a:r>
            <a:r>
              <a:rPr lang="en-GB" smtClean="0"/>
              <a:t> = 1.06</a:t>
            </a:r>
            <a:r>
              <a:rPr lang="en-GB" baseline="30000" smtClean="0"/>
              <a:t>2</a:t>
            </a:r>
            <a:r>
              <a:rPr lang="en-GB" smtClean="0"/>
              <a:t> * 1000 = 1123.60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S</a:t>
            </a:r>
            <a:r>
              <a:rPr lang="en-GB" baseline="-25000" smtClean="0"/>
              <a:t>Tud</a:t>
            </a:r>
            <a:r>
              <a:rPr lang="en-GB" smtClean="0"/>
              <a:t> = ud S</a:t>
            </a:r>
            <a:r>
              <a:rPr lang="en-GB" baseline="-25000" smtClean="0"/>
              <a:t>T-2</a:t>
            </a:r>
            <a:r>
              <a:rPr lang="en-GB" smtClean="0"/>
              <a:t> = 1.06 * 0.96 * 1000 = 1017.60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S</a:t>
            </a:r>
            <a:r>
              <a:rPr lang="en-GB" baseline="-25000" smtClean="0"/>
              <a:t>Tdd</a:t>
            </a:r>
            <a:r>
              <a:rPr lang="en-GB" smtClean="0"/>
              <a:t> = d</a:t>
            </a:r>
            <a:r>
              <a:rPr lang="en-GB" baseline="30000" smtClean="0"/>
              <a:t>2</a:t>
            </a:r>
            <a:r>
              <a:rPr lang="en-GB" smtClean="0"/>
              <a:t> S</a:t>
            </a:r>
            <a:r>
              <a:rPr lang="en-GB" baseline="-25000" smtClean="0"/>
              <a:t>T-2</a:t>
            </a:r>
            <a:r>
              <a:rPr lang="en-GB" smtClean="0"/>
              <a:t> = 0.96</a:t>
            </a:r>
            <a:r>
              <a:rPr lang="en-GB" baseline="30000" smtClean="0"/>
              <a:t>2</a:t>
            </a:r>
            <a:r>
              <a:rPr lang="en-GB" smtClean="0"/>
              <a:t> * 1000 = 921.60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sp>
        <p:nvSpPr>
          <p:cNvPr id="99331" name="Rectangle 11"/>
          <p:cNvSpPr>
            <a:spLocks noChangeArrowheads="1"/>
          </p:cNvSpPr>
          <p:nvPr/>
        </p:nvSpPr>
        <p:spPr bwMode="auto">
          <a:xfrm>
            <a:off x="53340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Perpetua"/>
            </a:endParaRPr>
          </a:p>
        </p:txBody>
      </p:sp>
      <p:sp>
        <p:nvSpPr>
          <p:cNvPr id="99332" name="Rectangle 12"/>
          <p:cNvSpPr>
            <a:spLocks noChangeArrowheads="1"/>
          </p:cNvSpPr>
          <p:nvPr/>
        </p:nvSpPr>
        <p:spPr bwMode="auto">
          <a:xfrm>
            <a:off x="53340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3" name="Rectangle 13"/>
          <p:cNvSpPr>
            <a:spLocks noChangeArrowheads="1"/>
          </p:cNvSpPr>
          <p:nvPr/>
        </p:nvSpPr>
        <p:spPr bwMode="auto">
          <a:xfrm>
            <a:off x="53340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4" name="Rectangle 14"/>
          <p:cNvSpPr>
            <a:spLocks noChangeArrowheads="1"/>
          </p:cNvSpPr>
          <p:nvPr/>
        </p:nvSpPr>
        <p:spPr bwMode="auto">
          <a:xfrm>
            <a:off x="53340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5" name="Rectangle 15"/>
          <p:cNvSpPr>
            <a:spLocks noChangeArrowheads="1"/>
          </p:cNvSpPr>
          <p:nvPr/>
        </p:nvSpPr>
        <p:spPr bwMode="auto">
          <a:xfrm>
            <a:off x="533400" y="361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6" name="Rectangle 16"/>
          <p:cNvSpPr>
            <a:spLocks noChangeArrowheads="1"/>
          </p:cNvSpPr>
          <p:nvPr/>
        </p:nvSpPr>
        <p:spPr bwMode="auto">
          <a:xfrm>
            <a:off x="533400" y="381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7" name="Rectangle 17"/>
          <p:cNvSpPr>
            <a:spLocks noChangeArrowheads="1"/>
          </p:cNvSpPr>
          <p:nvPr/>
        </p:nvSpPr>
        <p:spPr bwMode="auto">
          <a:xfrm>
            <a:off x="53340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8" name="Rectangle 18"/>
          <p:cNvSpPr>
            <a:spLocks noChangeArrowheads="1"/>
          </p:cNvSpPr>
          <p:nvPr/>
        </p:nvSpPr>
        <p:spPr bwMode="auto">
          <a:xfrm>
            <a:off x="533400" y="430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39" name="Rectangle 19"/>
          <p:cNvSpPr>
            <a:spLocks noChangeArrowheads="1"/>
          </p:cNvSpPr>
          <p:nvPr/>
        </p:nvSpPr>
        <p:spPr bwMode="auto">
          <a:xfrm>
            <a:off x="533400" y="455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40" name="Rectangle 20"/>
          <p:cNvSpPr>
            <a:spLocks noChangeArrowheads="1"/>
          </p:cNvSpPr>
          <p:nvPr/>
        </p:nvSpPr>
        <p:spPr bwMode="auto">
          <a:xfrm>
            <a:off x="533400" y="477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  <p:sp>
        <p:nvSpPr>
          <p:cNvPr id="99341" name="Rectangle 21"/>
          <p:cNvSpPr>
            <a:spLocks noChangeArrowheads="1"/>
          </p:cNvSpPr>
          <p:nvPr/>
        </p:nvSpPr>
        <p:spPr bwMode="auto">
          <a:xfrm>
            <a:off x="533400" y="496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cs typeface="Arial" charset="0"/>
              </a:rPr>
              <a:t/>
            </a:r>
            <a:br>
              <a:rPr lang="en-US">
                <a:cs typeface="Arial" charset="0"/>
              </a:rPr>
            </a:b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err="1" smtClean="0"/>
              <a:t>C</a:t>
            </a:r>
            <a:r>
              <a:rPr lang="en-GB" baseline="-25000" dirty="0" err="1" smtClean="0"/>
              <a:t>Tuu</a:t>
            </a:r>
            <a:r>
              <a:rPr lang="en-GB" dirty="0" smtClean="0"/>
              <a:t> = Max { 1123.6 – 1050, 0 } = 73.60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err="1" smtClean="0"/>
              <a:t>C</a:t>
            </a:r>
            <a:r>
              <a:rPr lang="en-GB" baseline="-25000" dirty="0" err="1" smtClean="0"/>
              <a:t>Tud</a:t>
            </a:r>
            <a:r>
              <a:rPr lang="en-GB" dirty="0" smtClean="0"/>
              <a:t> = Max {1017.60 - 1050, 0 } = 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err="1" smtClean="0"/>
              <a:t>C</a:t>
            </a:r>
            <a:r>
              <a:rPr lang="en-GB" baseline="-25000" dirty="0" err="1" smtClean="0"/>
              <a:t>Tdd</a:t>
            </a:r>
            <a:r>
              <a:rPr lang="en-GB" dirty="0" smtClean="0"/>
              <a:t> = Max { 921.6 – 1050, 0} = 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</a:t>
            </a:r>
            <a:r>
              <a:rPr lang="en-GB" baseline="-25000" dirty="0" smtClean="0"/>
              <a:t>T-1,u</a:t>
            </a:r>
            <a:r>
              <a:rPr lang="en-GB" dirty="0" smtClean="0"/>
              <a:t> = [p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Tuu</a:t>
            </a:r>
            <a:r>
              <a:rPr lang="en-GB" dirty="0" smtClean="0"/>
              <a:t> + (1-p</a:t>
            </a:r>
            <a:r>
              <a:rPr lang="en-GB" baseline="-25000" dirty="0" smtClean="0"/>
              <a:t>2</a:t>
            </a:r>
            <a:r>
              <a:rPr lang="en-GB" dirty="0" smtClean="0"/>
              <a:t>)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Tud</a:t>
            </a:r>
            <a:r>
              <a:rPr lang="en-GB" dirty="0" smtClean="0"/>
              <a:t>] e</a:t>
            </a:r>
            <a:r>
              <a:rPr lang="en-GB" baseline="30000" dirty="0" smtClean="0"/>
              <a:t>-r(T-T1)</a:t>
            </a:r>
            <a:r>
              <a:rPr lang="en-GB" dirty="0" smtClean="0"/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= (0.4627*73.60) e</a:t>
            </a:r>
            <a:r>
              <a:rPr lang="en-GB" baseline="30000" dirty="0" smtClean="0"/>
              <a:t>-0.05*0.125</a:t>
            </a:r>
            <a:r>
              <a:rPr lang="en-GB" dirty="0" smtClean="0"/>
              <a:t> = 33.84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</a:t>
            </a:r>
            <a:r>
              <a:rPr lang="en-GB" baseline="-25000" dirty="0" smtClean="0"/>
              <a:t>T-1,d</a:t>
            </a:r>
            <a:r>
              <a:rPr lang="en-GB" dirty="0" smtClean="0"/>
              <a:t> = 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C</a:t>
            </a:r>
            <a:r>
              <a:rPr lang="en-GB" baseline="-25000" dirty="0" smtClean="0"/>
              <a:t>T-2</a:t>
            </a:r>
            <a:r>
              <a:rPr lang="en-GB" dirty="0" smtClean="0"/>
              <a:t> = [p</a:t>
            </a:r>
            <a:r>
              <a:rPr lang="en-GB" baseline="-25000" dirty="0" smtClean="0"/>
              <a:t>1</a:t>
            </a:r>
            <a:r>
              <a:rPr lang="en-GB" dirty="0" smtClean="0"/>
              <a:t> C</a:t>
            </a:r>
            <a:r>
              <a:rPr lang="en-GB" baseline="-25000" dirty="0" smtClean="0"/>
              <a:t>T-1,u</a:t>
            </a:r>
            <a:r>
              <a:rPr lang="en-GB" dirty="0" smtClean="0"/>
              <a:t> + (1-p</a:t>
            </a:r>
            <a:r>
              <a:rPr lang="en-GB" baseline="-25000" dirty="0" smtClean="0"/>
              <a:t>1</a:t>
            </a:r>
            <a:r>
              <a:rPr lang="en-GB" dirty="0" smtClean="0"/>
              <a:t>) C</a:t>
            </a:r>
            <a:r>
              <a:rPr lang="en-GB" baseline="-25000" dirty="0" smtClean="0"/>
              <a:t>T-1,d</a:t>
            </a:r>
            <a:r>
              <a:rPr lang="en-GB" dirty="0" smtClean="0"/>
              <a:t>] e</a:t>
            </a:r>
            <a:r>
              <a:rPr lang="en-GB" baseline="30000" dirty="0" smtClean="0"/>
              <a:t>-r(T1-T2)</a:t>
            </a:r>
            <a:r>
              <a:rPr lang="en-GB" dirty="0" smtClean="0"/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= (0.4627*33.84) e</a:t>
            </a:r>
            <a:r>
              <a:rPr lang="en-GB" baseline="30000" dirty="0" smtClean="0"/>
              <a:t>-0.05*0.125</a:t>
            </a:r>
            <a:r>
              <a:rPr lang="en-GB" dirty="0" smtClean="0"/>
              <a:t> = 15.56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baseline="30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baseline="30000" dirty="0" smtClean="0"/>
              <a:t>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Binomial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price of an underlying asset can take only two values in the next period, </a:t>
            </a:r>
            <a:r>
              <a:rPr lang="en-GB" i="1" dirty="0" smtClean="0"/>
              <a:t>i.e. </a:t>
            </a:r>
            <a:r>
              <a:rPr lang="en-GB" dirty="0" smtClean="0"/>
              <a:t>It can increase to a higher, or decrease to a lower, level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terminal value of the option can be calculated at the end of the period using the terminal asset price based on the assumptions of either increase or decrease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current price of an option can then be calculated as the present value of the expected terminal value of the option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Advantage of the binomial model is that it does not require any assumptions about the return process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Multiple Binomial Option Pricing for Calls</a:t>
            </a:r>
            <a:endParaRPr lang="en-GB" dirty="0"/>
          </a:p>
        </p:txBody>
      </p:sp>
      <p:sp>
        <p:nvSpPr>
          <p:cNvPr id="7168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If </a:t>
            </a:r>
            <a:r>
              <a:rPr lang="en-GB" i="1" smtClean="0"/>
              <a:t>u</a:t>
            </a:r>
            <a:r>
              <a:rPr lang="en-GB" smtClean="0"/>
              <a:t>, </a:t>
            </a:r>
            <a:r>
              <a:rPr lang="en-GB" i="1" smtClean="0"/>
              <a:t>d</a:t>
            </a:r>
            <a:r>
              <a:rPr lang="en-GB" smtClean="0"/>
              <a:t> and </a:t>
            </a:r>
            <a:r>
              <a:rPr lang="en-GB" i="1" smtClean="0"/>
              <a:t>r</a:t>
            </a:r>
            <a:r>
              <a:rPr lang="en-GB" smtClean="0"/>
              <a:t> are constant and if there are </a:t>
            </a:r>
            <a:r>
              <a:rPr lang="en-GB" i="1" smtClean="0"/>
              <a:t>n</a:t>
            </a:r>
            <a:r>
              <a:rPr lang="en-GB" smtClean="0"/>
              <a:t> periods, </a:t>
            </a:r>
            <a:r>
              <a:rPr lang="en-GB" i="1" smtClean="0"/>
              <a:t>and k</a:t>
            </a:r>
            <a:r>
              <a:rPr lang="en-GB" smtClean="0"/>
              <a:t> is the number of upticks in a period. Then: 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sp>
        <p:nvSpPr>
          <p:cNvPr id="716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Perpetua"/>
            </a:endParaRPr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914400" y="2895600"/>
          <a:ext cx="6851650" cy="609600"/>
        </p:xfrm>
        <a:graphic>
          <a:graphicData uri="http://schemas.openxmlformats.org/presentationml/2006/ole">
            <p:oleObj spid="_x0000_s71681" name="Equation" r:id="rId3" imgW="4178300" imgH="43180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3429000" y="4191000"/>
          <a:ext cx="1930400" cy="796925"/>
        </p:xfrm>
        <a:graphic>
          <a:graphicData uri="http://schemas.openxmlformats.org/presentationml/2006/ole">
            <p:oleObj spid="_x0000_s71686" name="Equation" r:id="rId4" imgW="1015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Determinants of </a:t>
            </a:r>
            <a:r>
              <a:rPr lang="en-GB" i="1" smtClean="0"/>
              <a:t>u</a:t>
            </a:r>
            <a:r>
              <a:rPr lang="en-GB" smtClean="0"/>
              <a:t> and </a:t>
            </a:r>
            <a:r>
              <a:rPr lang="en-GB" i="1" smtClean="0"/>
              <a:t>d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stock prices are based on log-normal distributions,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and </a:t>
            </a:r>
            <a:r>
              <a:rPr lang="en-US" i="1" dirty="0" smtClean="0"/>
              <a:t>d</a:t>
            </a:r>
            <a:r>
              <a:rPr lang="en-US" dirty="0" smtClean="0"/>
              <a:t> = 1 / </a:t>
            </a:r>
            <a:r>
              <a:rPr lang="en-US" i="1" dirty="0" smtClean="0"/>
              <a:t>u</a:t>
            </a:r>
            <a:r>
              <a:rPr lang="en-US" dirty="0" smtClean="0"/>
              <a:t>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where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is the price volatility of the stock and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 smtClean="0"/>
              <a:t> is the length of one step of the binomial tree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p</a:t>
            </a:r>
            <a:r>
              <a:rPr lang="en-US" dirty="0" smtClean="0"/>
              <a:t> = (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r</a:t>
            </a:r>
            <a:r>
              <a:rPr lang="en-US" baseline="30000" dirty="0" err="1" smtClean="0">
                <a:latin typeface="Symbol" pitchFamily="18" charset="2"/>
              </a:rPr>
              <a:t>D</a:t>
            </a:r>
            <a:r>
              <a:rPr lang="en-US" i="1" baseline="30000" dirty="0" err="1" smtClean="0"/>
              <a:t>t</a:t>
            </a:r>
            <a:r>
              <a:rPr lang="en-US" dirty="0" smtClean="0"/>
              <a:t> – </a:t>
            </a:r>
            <a:r>
              <a:rPr lang="en-US" i="1" dirty="0" smtClean="0"/>
              <a:t>d</a:t>
            </a:r>
            <a:r>
              <a:rPr lang="en-US" dirty="0" smtClean="0"/>
              <a:t>) / (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Perpetua"/>
            </a:endParaRPr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2143125" y="2197100"/>
          <a:ext cx="1925638" cy="711200"/>
        </p:xfrm>
        <a:graphic>
          <a:graphicData uri="http://schemas.openxmlformats.org/presentationml/2006/ole">
            <p:oleObj spid="_x0000_s72705" name="Equation" r:id="rId3" imgW="8254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Valuation of a European Call when a Known Dividend is Paid</a:t>
            </a:r>
            <a:endParaRPr lang="en-GB" dirty="0"/>
          </a:p>
        </p:txBody>
      </p:sp>
      <p:sp>
        <p:nvSpPr>
          <p:cNvPr id="1034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One of the periods will be ex-dividend date of dividend payment</a:t>
            </a:r>
          </a:p>
          <a:p>
            <a:r>
              <a:rPr lang="en-GB" smtClean="0"/>
              <a:t>The stock prices will decrease by the amount of dividend on that last date</a:t>
            </a:r>
          </a:p>
          <a:p>
            <a:r>
              <a:rPr lang="en-GB" smtClean="0"/>
              <a:t>If there are two periods, and at the end of the first period the dividend amount </a:t>
            </a:r>
            <a:r>
              <a:rPr lang="en-GB" i="1" smtClean="0"/>
              <a:t>D</a:t>
            </a:r>
            <a:r>
              <a:rPr lang="en-GB" smtClean="0"/>
              <a:t> is paid, calculation of stock prices in periods T-1 and T will be calculated as shown below.</a:t>
            </a:r>
          </a:p>
          <a:p>
            <a:r>
              <a:rPr lang="en-GB" smtClean="0"/>
              <a:t>Valuation of call will be similar to the two-period model using these stock prices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737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Valuation, Cont’d</a:t>
            </a:r>
          </a:p>
        </p:txBody>
      </p:sp>
      <p:graphicFrame>
        <p:nvGraphicFramePr>
          <p:cNvPr id="73730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2779713" y="1701800"/>
          <a:ext cx="4040187" cy="3556000"/>
        </p:xfrm>
        <a:graphic>
          <a:graphicData uri="http://schemas.openxmlformats.org/presentationml/2006/ole">
            <p:oleObj spid="_x0000_s73730" name="Equation" r:id="rId3" imgW="1803240" imgH="1587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Valuation of American Call when a Known Dividend is Paid</a:t>
            </a:r>
            <a:endParaRPr lang="en-GB" dirty="0"/>
          </a:p>
        </p:txBody>
      </p:sp>
      <p:sp>
        <p:nvSpPr>
          <p:cNvPr id="7475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Same procedure as valuation of a European call when a known dividend is paid</a:t>
            </a:r>
          </a:p>
          <a:p>
            <a:r>
              <a:rPr lang="en-GB" smtClean="0"/>
              <a:t>American calls can be exercised early</a:t>
            </a:r>
          </a:p>
          <a:p>
            <a:r>
              <a:rPr lang="en-GB" smtClean="0"/>
              <a:t>On ex-dividend rate, you will calculate: 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If             is greater, one will exercise the call early </a:t>
            </a:r>
          </a:p>
        </p:txBody>
      </p:sp>
      <p:sp>
        <p:nvSpPr>
          <p:cNvPr id="747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>
              <a:latin typeface="Perpetua"/>
            </a:endParaRPr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2603500" y="3733800"/>
          <a:ext cx="4162425" cy="990600"/>
        </p:xfrm>
        <a:graphic>
          <a:graphicData uri="http://schemas.openxmlformats.org/presentationml/2006/ole">
            <p:oleObj spid="_x0000_s74753" name="Equation" r:id="rId3" imgW="1917360" imgH="45720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600200" y="5181600"/>
          <a:ext cx="825500" cy="401638"/>
        </p:xfrm>
        <a:graphic>
          <a:graphicData uri="http://schemas.openxmlformats.org/presentationml/2006/ole">
            <p:oleObj spid="_x0000_s74755" name="Equation" r:id="rId4" imgW="4442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Single-Period Put Option Pricing Model</a:t>
            </a:r>
            <a:endParaRPr lang="en-GB" dirty="0"/>
          </a:p>
        </p:txBody>
      </p:sp>
      <p:sp>
        <p:nvSpPr>
          <p:cNvPr id="7680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Similar to the call option pricing model</a:t>
            </a:r>
          </a:p>
          <a:p>
            <a:endParaRPr lang="en-GB" smtClean="0"/>
          </a:p>
          <a:p>
            <a:r>
              <a:rPr lang="en-GB" smtClean="0"/>
              <a:t>Risk neutral probabilities would be: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Note that risk-neutral probabilities are the same for calls and puts</a:t>
            </a:r>
          </a:p>
          <a:p>
            <a:endParaRPr lang="en-GB" smtClean="0"/>
          </a:p>
          <a:p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525838" y="2838450"/>
          <a:ext cx="1622425" cy="914400"/>
        </p:xfrm>
        <a:graphic>
          <a:graphicData uri="http://schemas.openxmlformats.org/presentationml/2006/ole">
            <p:oleObj spid="_x0000_s76802" name="Equation" r:id="rId3" imgW="990360" imgH="55872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124200" y="5105400"/>
          <a:ext cx="3413125" cy="469900"/>
        </p:xfrm>
        <a:graphic>
          <a:graphicData uri="http://schemas.openxmlformats.org/presentationml/2006/ole">
            <p:oleObj spid="_x0000_s76803" name="Equation" r:id="rId4" imgW="17524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778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of Put Option Model</a:t>
            </a:r>
          </a:p>
        </p:txBody>
      </p:sp>
      <p:sp>
        <p:nvSpPr>
          <p:cNvPr id="7782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S</a:t>
            </a:r>
            <a:r>
              <a:rPr lang="en-GB" baseline="30000" smtClean="0"/>
              <a:t>T – 1</a:t>
            </a:r>
            <a:r>
              <a:rPr lang="en-GB" smtClean="0"/>
              <a:t> = 1000; S</a:t>
            </a:r>
            <a:r>
              <a:rPr lang="en-GB" baseline="-25000" smtClean="0"/>
              <a:t>X</a:t>
            </a:r>
            <a:r>
              <a:rPr lang="en-GB" smtClean="0"/>
              <a:t> = 1050; T = 0.25, U = 1.06, d = 0.96, r = 5%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981200" y="2438400"/>
          <a:ext cx="5284788" cy="4113213"/>
        </p:xfrm>
        <a:graphic>
          <a:graphicData uri="http://schemas.openxmlformats.org/presentationml/2006/ole">
            <p:oleObj spid="_x0000_s77826" name="Equation" r:id="rId3" imgW="3225600" imgH="2514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Model for Call Model--Assumptions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Current stock price </a:t>
            </a:r>
            <a:r>
              <a:rPr lang="en-GB" i="1" dirty="0" smtClean="0"/>
              <a:t>S</a:t>
            </a:r>
            <a:r>
              <a:rPr lang="en-GB" i="1" baseline="-25000" dirty="0" smtClean="0"/>
              <a:t>0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Future stock price either </a:t>
            </a:r>
            <a:r>
              <a:rPr lang="en-GB" i="1" dirty="0" smtClean="0"/>
              <a:t>S</a:t>
            </a:r>
            <a:r>
              <a:rPr lang="en-GB" i="1" baseline="-25000" dirty="0" smtClean="0"/>
              <a:t>H</a:t>
            </a:r>
            <a:r>
              <a:rPr lang="en-GB" i="1" dirty="0" smtClean="0"/>
              <a:t> </a:t>
            </a:r>
            <a:r>
              <a:rPr lang="en-GB" dirty="0" smtClean="0"/>
              <a:t>or </a:t>
            </a:r>
            <a:r>
              <a:rPr lang="en-GB" i="1" dirty="0" smtClean="0"/>
              <a:t>S</a:t>
            </a:r>
            <a:r>
              <a:rPr lang="en-GB" i="1" baseline="-25000" dirty="0" smtClean="0"/>
              <a:t>L</a:t>
            </a:r>
            <a:r>
              <a:rPr lang="en-GB" i="1" dirty="0" smtClean="0"/>
              <a:t> </a:t>
            </a: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option sells at </a:t>
            </a:r>
            <a:r>
              <a:rPr lang="en-GB" i="1" dirty="0" smtClean="0"/>
              <a:t>C</a:t>
            </a:r>
            <a:r>
              <a:rPr lang="en-GB" i="1" baseline="-25000" dirty="0" smtClean="0"/>
              <a:t>0</a:t>
            </a:r>
            <a:r>
              <a:rPr lang="en-GB" i="1" dirty="0" smtClean="0"/>
              <a:t> </a:t>
            </a:r>
            <a:r>
              <a:rPr lang="en-GB" dirty="0" smtClean="0"/>
              <a:t>with maturity at </a:t>
            </a:r>
            <a:r>
              <a:rPr lang="en-GB" i="1" dirty="0" smtClean="0"/>
              <a:t>T </a:t>
            </a:r>
            <a:r>
              <a:rPr lang="en-GB" dirty="0" smtClean="0"/>
              <a:t>and exercise price </a:t>
            </a:r>
            <a:r>
              <a:rPr lang="en-GB" i="1" dirty="0" smtClean="0"/>
              <a:t>S</a:t>
            </a:r>
            <a:r>
              <a:rPr lang="en-GB" i="1" baseline="-25000" dirty="0" smtClean="0"/>
              <a:t>X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Risk-free rate, </a:t>
            </a:r>
            <a:r>
              <a:rPr lang="en-GB" i="1" dirty="0" smtClean="0"/>
              <a:t>r</a:t>
            </a:r>
            <a:r>
              <a:rPr lang="en-GB" dirty="0" smtClean="0"/>
              <a:t>, is constant through the life of the option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S</a:t>
            </a:r>
            <a:r>
              <a:rPr lang="en-GB" i="1" baseline="-25000" dirty="0" smtClean="0"/>
              <a:t>L</a:t>
            </a:r>
            <a:r>
              <a:rPr lang="en-GB" i="1" dirty="0" smtClean="0"/>
              <a:t> &lt; S</a:t>
            </a:r>
            <a:r>
              <a:rPr lang="en-GB" i="1" baseline="-25000" dirty="0" smtClean="0"/>
              <a:t>X</a:t>
            </a:r>
            <a:r>
              <a:rPr lang="en-GB" i="1" dirty="0" smtClean="0"/>
              <a:t> &lt; S</a:t>
            </a:r>
            <a:r>
              <a:rPr lang="en-GB" i="1" baseline="-25000" dirty="0" smtClean="0"/>
              <a:t>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Binomial Model for Call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Form a portfolio of one written call and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c</a:t>
            </a:r>
            <a:r>
              <a:rPr lang="en-GB" i="1" dirty="0" smtClean="0"/>
              <a:t> </a:t>
            </a:r>
            <a:r>
              <a:rPr lang="en-GB" dirty="0" smtClean="0"/>
              <a:t>stocks, where: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Terminal value of the portfolio will be the same, whether the terminal stock price is </a:t>
            </a:r>
            <a:r>
              <a:rPr lang="en-GB" i="1" dirty="0" smtClean="0"/>
              <a:t>S</a:t>
            </a:r>
            <a:r>
              <a:rPr lang="en-GB" i="1" baseline="-25000" dirty="0" smtClean="0"/>
              <a:t>H</a:t>
            </a:r>
            <a:r>
              <a:rPr lang="en-GB" i="1" dirty="0" smtClean="0"/>
              <a:t> </a:t>
            </a:r>
            <a:r>
              <a:rPr lang="en-GB" dirty="0" smtClean="0"/>
              <a:t>or </a:t>
            </a:r>
            <a:r>
              <a:rPr lang="en-GB" i="1" dirty="0" smtClean="0"/>
              <a:t>S</a:t>
            </a:r>
            <a:r>
              <a:rPr lang="en-GB" i="1" baseline="-25000" dirty="0" smtClean="0"/>
              <a:t>L</a:t>
            </a:r>
            <a:endParaRPr lang="en-GB" baseline="-25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portfolio is risk-free, and hence current investment should equal the present value of the terminal value, discounted at the risk-free rate</a:t>
            </a:r>
            <a:endParaRPr lang="en-GB" baseline="-250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581400" y="2514600"/>
          <a:ext cx="1644650" cy="835025"/>
        </p:xfrm>
        <a:graphic>
          <a:graphicData uri="http://schemas.openxmlformats.org/presentationml/2006/ole">
            <p:oleObj spid="_x0000_s30722" name="Equation" r:id="rId3" imgW="8506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Model for Call Options—Formula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/>
              <a:t>n</a:t>
            </a:r>
            <a:r>
              <a:rPr lang="en-US" i="1" baseline="-25000" dirty="0" err="1" smtClean="0"/>
              <a:t>C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=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C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L</a:t>
            </a:r>
            <a:r>
              <a:rPr lang="en-US" dirty="0" smtClean="0"/>
              <a:t>) (1 +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r>
              <a:rPr lang="en-US" baseline="30000" dirty="0" smtClean="0">
                <a:sym typeface="Symbol"/>
              </a:rPr>
              <a:t></a:t>
            </a:r>
            <a:r>
              <a:rPr lang="en-US" i="1" baseline="30000" dirty="0" smtClean="0"/>
              <a:t>T</a:t>
            </a:r>
            <a:r>
              <a:rPr lang="en-US" dirty="0" smtClean="0"/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Let  </a:t>
            </a:r>
            <a:r>
              <a:rPr lang="en-US" i="1" dirty="0" smtClean="0"/>
              <a:t>n</a:t>
            </a:r>
            <a:r>
              <a:rPr lang="en-US" i="1" baseline="-25000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C</a:t>
            </a:r>
            <a:r>
              <a:rPr lang="en-US" dirty="0" smtClean="0"/>
              <a:t> (</a:t>
            </a:r>
            <a:r>
              <a:rPr lang="en-US" i="1" dirty="0" smtClean="0"/>
              <a:t>S</a:t>
            </a:r>
            <a:r>
              <a:rPr lang="en-US" i="1" baseline="-25000" dirty="0" smtClean="0"/>
              <a:t>L</a:t>
            </a:r>
            <a:r>
              <a:rPr lang="en-US" dirty="0" smtClean="0"/>
              <a:t> / </a:t>
            </a:r>
            <a:r>
              <a:rPr lang="en-US" i="1" dirty="0" smtClean="0"/>
              <a:t>S</a:t>
            </a:r>
            <a:r>
              <a:rPr lang="en-US" i="1" baseline="-25000" dirty="0" smtClean="0"/>
              <a:t>X</a:t>
            </a:r>
            <a:r>
              <a:rPr lang="en-US" dirty="0" smtClean="0"/>
              <a:t>); then,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C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– </a:t>
            </a:r>
            <a:r>
              <a:rPr lang="en-US" i="1" dirty="0" smtClean="0"/>
              <a:t>n</a:t>
            </a:r>
            <a:r>
              <a:rPr lang="en-US" i="1" baseline="-25000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X</a:t>
            </a:r>
            <a:r>
              <a:rPr lang="en-US" dirty="0" smtClean="0"/>
              <a:t> (1 +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r>
              <a:rPr lang="en-US" baseline="30000" dirty="0" smtClean="0">
                <a:sym typeface="Symbol"/>
              </a:rPr>
              <a:t></a:t>
            </a:r>
            <a:r>
              <a:rPr lang="en-US" i="1" baseline="30000" dirty="0" smtClean="0"/>
              <a:t>T</a:t>
            </a:r>
            <a:r>
              <a:rPr lang="en-US" dirty="0" smtClean="0"/>
              <a:t>	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Binomial call option pricing model shows that call price is the difference between the hedged stock price and hedged present value of the exercise price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Model for Call Options—Hedge Ratios</a:t>
            </a:r>
            <a:endParaRPr lang="en-GB" dirty="0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i="1" smtClean="0"/>
              <a:t>n</a:t>
            </a:r>
            <a:r>
              <a:rPr lang="en-GB" i="1" baseline="-25000" smtClean="0"/>
              <a:t>C</a:t>
            </a:r>
            <a:r>
              <a:rPr lang="en-GB" smtClean="0"/>
              <a:t> is hedge ratio 1, which provides the number of shares to be bought for each call written</a:t>
            </a:r>
          </a:p>
          <a:p>
            <a:r>
              <a:rPr lang="en-GB" i="1" smtClean="0"/>
              <a:t>n</a:t>
            </a:r>
            <a:r>
              <a:rPr lang="en-GB" i="1" baseline="-25000" smtClean="0"/>
              <a:t>C</a:t>
            </a:r>
            <a:r>
              <a:rPr lang="en-GB" smtClean="0"/>
              <a:t> &lt; 1</a:t>
            </a:r>
          </a:p>
          <a:p>
            <a:r>
              <a:rPr lang="en-GB" i="1" smtClean="0"/>
              <a:t>n</a:t>
            </a:r>
            <a:r>
              <a:rPr lang="en-GB" i="1" baseline="-25000" smtClean="0"/>
              <a:t>C</a:t>
            </a:r>
            <a:r>
              <a:rPr lang="en-GB" baseline="-25000" smtClean="0"/>
              <a:t>1</a:t>
            </a:r>
            <a:r>
              <a:rPr lang="en-GB" smtClean="0"/>
              <a:t> is the fraction of present value of exercise price, discounted at the risk-free rate, that needs to be borrowed at the current time</a:t>
            </a:r>
            <a:endParaRPr lang="en-GB" i="1" smtClean="0"/>
          </a:p>
          <a:p>
            <a:r>
              <a:rPr lang="en-GB" smtClean="0"/>
              <a:t>Investment of </a:t>
            </a:r>
            <a:r>
              <a:rPr lang="en-GB" i="1" smtClean="0"/>
              <a:t>n</a:t>
            </a:r>
            <a:r>
              <a:rPr lang="en-GB" i="1" baseline="-25000" smtClean="0"/>
              <a:t>C</a:t>
            </a:r>
            <a:r>
              <a:rPr lang="en-GB" smtClean="0"/>
              <a:t> shares and riskless borrowing of </a:t>
            </a:r>
            <a:r>
              <a:rPr lang="en-GB" i="1" smtClean="0"/>
              <a:t>n</a:t>
            </a:r>
            <a:r>
              <a:rPr lang="en-GB" i="1" baseline="-25000" smtClean="0"/>
              <a:t>C</a:t>
            </a:r>
            <a:r>
              <a:rPr lang="en-GB" baseline="-25000" smtClean="0"/>
              <a:t>1</a:t>
            </a:r>
            <a:r>
              <a:rPr lang="en-GB" smtClean="0"/>
              <a:t> fraction  of present value of exercise price will replicate the call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Option Pricing for Put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Form a portfolio of one bought put and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p</a:t>
            </a:r>
            <a:r>
              <a:rPr lang="en-GB" dirty="0" smtClean="0"/>
              <a:t> stocks, where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p</a:t>
            </a:r>
            <a:r>
              <a:rPr lang="en-GB" i="1" dirty="0" smtClean="0"/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Terminal value of this portfolio would be the same whether the stock price is </a:t>
            </a:r>
            <a:r>
              <a:rPr lang="en-GB" i="1" dirty="0" smtClean="0"/>
              <a:t>S</a:t>
            </a:r>
            <a:r>
              <a:rPr lang="en-GB" i="1" baseline="-25000" dirty="0" smtClean="0"/>
              <a:t>H</a:t>
            </a:r>
            <a:r>
              <a:rPr lang="en-GB" i="1" dirty="0" smtClean="0"/>
              <a:t> </a:t>
            </a:r>
            <a:r>
              <a:rPr lang="en-GB" dirty="0" smtClean="0"/>
              <a:t>or </a:t>
            </a:r>
            <a:r>
              <a:rPr lang="en-GB" i="1" dirty="0" smtClean="0"/>
              <a:t>S</a:t>
            </a:r>
            <a:r>
              <a:rPr lang="en-GB" i="1" baseline="-25000" dirty="0" smtClean="0"/>
              <a:t>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portfolio is risk-free, and hence, current investment should equal the present value of terminal value, discounted at the risk-free rate</a:t>
            </a:r>
            <a:endParaRPr lang="en-GB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352800" y="2209800"/>
          <a:ext cx="2076450" cy="1054100"/>
        </p:xfrm>
        <a:graphic>
          <a:graphicData uri="http://schemas.openxmlformats.org/presentationml/2006/ole">
            <p:oleObj spid="_x0000_s31746" name="Equation" r:id="rId3" imgW="8506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Binomial Model for Put Options--Formula</a:t>
            </a:r>
            <a:endParaRPr lang="en-GB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i="1" smtClean="0"/>
              <a:t>n</a:t>
            </a:r>
            <a:r>
              <a:rPr lang="en-US" i="1" baseline="-25000" smtClean="0"/>
              <a:t>p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baseline="-25000" smtClean="0"/>
              <a:t>0</a:t>
            </a:r>
            <a:r>
              <a:rPr lang="en-US" smtClean="0"/>
              <a:t> + </a:t>
            </a:r>
            <a:r>
              <a:rPr lang="en-US" i="1" smtClean="0"/>
              <a:t>P</a:t>
            </a:r>
            <a:r>
              <a:rPr lang="en-US" baseline="-25000" smtClean="0"/>
              <a:t>0</a:t>
            </a:r>
            <a:r>
              <a:rPr lang="en-US" smtClean="0"/>
              <a:t> = </a:t>
            </a:r>
            <a:r>
              <a:rPr lang="en-US" i="1" smtClean="0"/>
              <a:t>n</a:t>
            </a:r>
            <a:r>
              <a:rPr lang="en-US" i="1" baseline="-25000" smtClean="0"/>
              <a:t>p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i="1" baseline="-25000" smtClean="0"/>
              <a:t>H</a:t>
            </a:r>
            <a:r>
              <a:rPr lang="en-US" smtClean="0"/>
              <a:t> (1 + </a:t>
            </a:r>
            <a:r>
              <a:rPr lang="en-US" i="1" smtClean="0"/>
              <a:t>r</a:t>
            </a:r>
            <a:r>
              <a:rPr lang="en-US" smtClean="0"/>
              <a:t>)</a:t>
            </a:r>
            <a:r>
              <a:rPr lang="en-US" baseline="30000" smtClean="0">
                <a:sym typeface="Symbol" pitchFamily="18" charset="2"/>
              </a:rPr>
              <a:t></a:t>
            </a:r>
            <a:r>
              <a:rPr lang="en-US" i="1" baseline="30000" smtClean="0"/>
              <a:t>T</a:t>
            </a:r>
            <a:r>
              <a:rPr lang="en-US" smtClean="0"/>
              <a:t> </a:t>
            </a:r>
          </a:p>
          <a:p>
            <a:endParaRPr lang="en-GB" smtClean="0"/>
          </a:p>
          <a:p>
            <a:r>
              <a:rPr lang="en-GB" smtClean="0"/>
              <a:t>Let </a:t>
            </a:r>
            <a:r>
              <a:rPr lang="en-US" i="1" smtClean="0"/>
              <a:t>n</a:t>
            </a:r>
            <a:r>
              <a:rPr lang="en-US" i="1" baseline="-25000" smtClean="0"/>
              <a:t>P1 </a:t>
            </a:r>
            <a:r>
              <a:rPr lang="en-US" i="1" smtClean="0"/>
              <a:t>= n</a:t>
            </a:r>
            <a:r>
              <a:rPr lang="en-US" i="1" baseline="-25000" smtClean="0"/>
              <a:t>P</a:t>
            </a:r>
            <a:r>
              <a:rPr lang="en-US" smtClean="0"/>
              <a:t> (</a:t>
            </a:r>
            <a:r>
              <a:rPr lang="en-US" i="1" smtClean="0"/>
              <a:t>S</a:t>
            </a:r>
            <a:r>
              <a:rPr lang="en-US" i="1" baseline="-25000" smtClean="0"/>
              <a:t>H</a:t>
            </a:r>
            <a:r>
              <a:rPr lang="en-US" smtClean="0"/>
              <a:t> / </a:t>
            </a:r>
            <a:r>
              <a:rPr lang="en-US" i="1" smtClean="0"/>
              <a:t>S</a:t>
            </a:r>
            <a:r>
              <a:rPr lang="en-US" i="1" baseline="-25000" smtClean="0"/>
              <a:t>X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pt-BR" i="1" smtClean="0"/>
              <a:t>P</a:t>
            </a:r>
            <a:r>
              <a:rPr lang="pt-BR" baseline="-25000" smtClean="0"/>
              <a:t>0</a:t>
            </a:r>
            <a:r>
              <a:rPr lang="pt-BR" smtClean="0"/>
              <a:t> = </a:t>
            </a:r>
            <a:r>
              <a:rPr lang="pt-BR" i="1" smtClean="0"/>
              <a:t>n</a:t>
            </a:r>
            <a:r>
              <a:rPr lang="pt-BR" baseline="-25000" smtClean="0"/>
              <a:t>1</a:t>
            </a:r>
            <a:r>
              <a:rPr lang="pt-BR" i="1" baseline="-25000" smtClean="0"/>
              <a:t>p</a:t>
            </a:r>
            <a:r>
              <a:rPr lang="pt-BR" smtClean="0"/>
              <a:t> </a:t>
            </a:r>
            <a:r>
              <a:rPr lang="pt-BR" i="1" smtClean="0"/>
              <a:t>S</a:t>
            </a:r>
            <a:r>
              <a:rPr lang="pt-BR" i="1" baseline="-25000" smtClean="0"/>
              <a:t>X</a:t>
            </a:r>
            <a:r>
              <a:rPr lang="pt-BR" smtClean="0"/>
              <a:t> (1 + </a:t>
            </a:r>
            <a:r>
              <a:rPr lang="pt-BR" i="1" smtClean="0"/>
              <a:t>r</a:t>
            </a:r>
            <a:r>
              <a:rPr lang="pt-BR" smtClean="0"/>
              <a:t>)</a:t>
            </a:r>
            <a:r>
              <a:rPr lang="en-US" baseline="30000" smtClean="0">
                <a:sym typeface="Symbol" pitchFamily="18" charset="2"/>
              </a:rPr>
              <a:t></a:t>
            </a:r>
            <a:r>
              <a:rPr lang="pt-BR" i="1" baseline="30000" smtClean="0"/>
              <a:t>T</a:t>
            </a:r>
            <a:r>
              <a:rPr lang="pt-BR" smtClean="0"/>
              <a:t> – </a:t>
            </a:r>
            <a:r>
              <a:rPr lang="pt-BR" i="1" smtClean="0"/>
              <a:t>n</a:t>
            </a:r>
            <a:r>
              <a:rPr lang="pt-BR" i="1" baseline="-25000" smtClean="0"/>
              <a:t>p</a:t>
            </a:r>
            <a:r>
              <a:rPr lang="pt-BR" smtClean="0"/>
              <a:t> </a:t>
            </a:r>
            <a:r>
              <a:rPr lang="pt-BR" i="1" smtClean="0"/>
              <a:t>S</a:t>
            </a:r>
            <a:r>
              <a:rPr lang="pt-BR" baseline="-25000" smtClean="0"/>
              <a:t>0</a:t>
            </a:r>
            <a:r>
              <a:rPr lang="pt-BR" smtClean="0"/>
              <a:t> 	</a:t>
            </a:r>
          </a:p>
          <a:p>
            <a:endParaRPr lang="pt-BR" smtClean="0"/>
          </a:p>
          <a:p>
            <a:r>
              <a:rPr lang="pt-BR" smtClean="0"/>
              <a:t>Binomial put option pricing model shows that the put price is the difference between hedged present value of exercise price and hedged stock price</a:t>
            </a:r>
            <a:endParaRPr lang="en-GB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7 - Currency Options, Interest Rate Options, and Options on Future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17 - Currency Options, Interest Rate Options, and Options on Futures</Template>
  <TotalTime>359</TotalTime>
  <Words>1673</Words>
  <Application>Microsoft Office PowerPoint</Application>
  <PresentationFormat>On-screen Show (4:3)</PresentationFormat>
  <Paragraphs>246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Perpetua</vt:lpstr>
      <vt:lpstr>Arial</vt:lpstr>
      <vt:lpstr>Franklin Gothic Book</vt:lpstr>
      <vt:lpstr>Wingdings 2</vt:lpstr>
      <vt:lpstr>Calibri</vt:lpstr>
      <vt:lpstr>Symbol</vt:lpstr>
      <vt:lpstr>Chapter 17 - Currency Options, Interest Rate Options, and Options on Futures</vt:lpstr>
      <vt:lpstr>Chapter 17 - Currency Options, Interest Rate Options, and Options on Futures</vt:lpstr>
      <vt:lpstr>Chapter 17 - Currency Options, Interest Rate Options, and Options on Futures</vt:lpstr>
      <vt:lpstr>Chapter 17 - Currency Options, Interest Rate Options, and Options on Futures</vt:lpstr>
      <vt:lpstr>Chapter 17 - Currency Options, Interest Rate Options, and Options on Futures</vt:lpstr>
      <vt:lpstr>Equation</vt:lpstr>
      <vt:lpstr>Document</vt:lpstr>
      <vt:lpstr>Chapter 15</vt:lpstr>
      <vt:lpstr>Objectives</vt:lpstr>
      <vt:lpstr>Binomial Model</vt:lpstr>
      <vt:lpstr>Binomial Model for Call Model--Assumptions</vt:lpstr>
      <vt:lpstr>Binomial Model for Call Options</vt:lpstr>
      <vt:lpstr>Binomial Model for Call Options—Formula </vt:lpstr>
      <vt:lpstr>Binomial Model for Call Options—Hedge Ratios</vt:lpstr>
      <vt:lpstr>Binomial Option Pricing for Put Options</vt:lpstr>
      <vt:lpstr>Binomial Model for Put Options--Formula</vt:lpstr>
      <vt:lpstr>Binomial Model for Put Options—Hedge Ratio</vt:lpstr>
      <vt:lpstr>Binomial Option Pricing for Call—Example </vt:lpstr>
      <vt:lpstr>Hedge Ratio 1 for Call</vt:lpstr>
      <vt:lpstr>Binomial Option Pricing for Put--Example</vt:lpstr>
      <vt:lpstr>Hedge Ratios for Puts and Calls</vt:lpstr>
      <vt:lpstr>General Binomial Option Pricing Model, Part I</vt:lpstr>
      <vt:lpstr>Single Period Model for all Non-Dividend paying European Calls</vt:lpstr>
      <vt:lpstr>Cont’d</vt:lpstr>
      <vt:lpstr>Continued</vt:lpstr>
      <vt:lpstr>Stock Price Movement</vt:lpstr>
      <vt:lpstr>Call Price at Maturity</vt:lpstr>
      <vt:lpstr>Risk Neutral valuation I</vt:lpstr>
      <vt:lpstr>Risk-Neutral Valuation II</vt:lpstr>
      <vt:lpstr>Example</vt:lpstr>
      <vt:lpstr>Two-Period Binomial Model</vt:lpstr>
      <vt:lpstr>Two-Period Binomial Model, Cont’d</vt:lpstr>
      <vt:lpstr>Pattern of Stock Prices Obtained Using a Two-period Binomial Tree</vt:lpstr>
      <vt:lpstr>Pattern of Call Prices Obtained Using a Two-period Binomial Tree</vt:lpstr>
      <vt:lpstr>Example</vt:lpstr>
      <vt:lpstr>Example Continued</vt:lpstr>
      <vt:lpstr>Multiple Binomial Option Pricing for Calls</vt:lpstr>
      <vt:lpstr>Determinants of u and d</vt:lpstr>
      <vt:lpstr>Valuation of a European Call when a Known Dividend is Paid</vt:lpstr>
      <vt:lpstr>Valuation, Cont’d</vt:lpstr>
      <vt:lpstr>Valuation of American Call when a Known Dividend is Paid</vt:lpstr>
      <vt:lpstr>Single-Period Put Option Pricing Model</vt:lpstr>
      <vt:lpstr>Example of Put Option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Gowri</dc:creator>
  <cp:lastModifiedBy>Pearson</cp:lastModifiedBy>
  <cp:revision>40</cp:revision>
  <dcterms:created xsi:type="dcterms:W3CDTF">2011-04-27T02:08:07Z</dcterms:created>
  <dcterms:modified xsi:type="dcterms:W3CDTF">2011-07-04T07:27:12Z</dcterms:modified>
</cp:coreProperties>
</file>