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3" autoAdjust="0"/>
    <p:restoredTop sz="94660"/>
  </p:normalViewPr>
  <p:slideViewPr>
    <p:cSldViewPr>
      <p:cViewPr varScale="1">
        <p:scale>
          <a:sx n="64" d="100"/>
          <a:sy n="64" d="100"/>
        </p:scale>
        <p:origin x="-12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a:defRPr>
            </a:lvl1pPr>
          </a:lstStyle>
          <a:p>
            <a:endParaRPr lang="en-US"/>
          </a:p>
        </p:txBody>
      </p:sp>
      <p:sp>
        <p:nvSpPr>
          <p:cNvPr id="583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a:defRPr>
            </a:lvl1pPr>
          </a:lstStyle>
          <a:p>
            <a:fld id="{1ED07747-05FC-4C57-92E3-C7383DF98F15}" type="datetimeFigureOut">
              <a:rPr lang="en-US"/>
              <a:pPr/>
              <a:t>7/4/2011</a:t>
            </a:fld>
            <a:endParaRPr lang="en-US"/>
          </a:p>
        </p:txBody>
      </p:sp>
      <p:sp>
        <p:nvSpPr>
          <p:cNvPr id="583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a:defRPr>
            </a:lvl1pPr>
          </a:lstStyle>
          <a:p>
            <a:endParaRPr lang="en-US"/>
          </a:p>
        </p:txBody>
      </p:sp>
      <p:sp>
        <p:nvSpPr>
          <p:cNvPr id="583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a:defRPr>
            </a:lvl1pPr>
          </a:lstStyle>
          <a:p>
            <a:fld id="{F45D577C-8ECF-4343-A543-CDFB92B3BDE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E0118294-28A8-4689-9526-044AAECC29F2}" type="datetime1">
              <a:rPr lang="en-US"/>
              <a:pPr>
                <a:defRPr/>
              </a:pPr>
              <a:t>7/4/2011</a:t>
            </a:fld>
            <a:endParaRPr lang="en-US"/>
          </a:p>
        </p:txBody>
      </p:sp>
      <p:sp>
        <p:nvSpPr>
          <p:cNvPr id="12" name="Footer Placeholder 16"/>
          <p:cNvSpPr>
            <a:spLocks noGrp="1"/>
          </p:cNvSpPr>
          <p:nvPr>
            <p:ph type="ftr" sz="quarter" idx="11"/>
          </p:nvPr>
        </p:nvSpPr>
        <p:spPr/>
        <p:txBody>
          <a:bodyPr/>
          <a:lstStyle>
            <a:lvl1pPr>
              <a:defRPr/>
            </a:lvl1pPr>
          </a:lstStyle>
          <a:p>
            <a:r>
              <a:rPr lang="en-US"/>
              <a:t>© 2011 Dorling Kindersley (India) Pvt. Ltd</a:t>
            </a:r>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79703150-348C-420F-8C4C-03EFAFAAE8D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1424277-65FD-4B3F-B482-3DE8A9E36405}"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827D53B1-2C6B-457A-9BCC-6654AA21F3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FE4A67-46C5-48D5-8429-BF4ABAEAB638}"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DF6DC438-AB6E-4DD9-B329-5E2408EE84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019BC88-86C0-4297-BC48-F274866826A8}"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09F777A6-0A93-43B2-AAA2-B6F3E55970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A9F132FB-3C03-4F2C-9B4A-D62FBCF6B55A}" type="datetime1">
              <a:rPr lang="en-US"/>
              <a:pPr>
                <a:defRPr/>
              </a:pPr>
              <a:t>7/4/2011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r>
              <a:rPr lang="en-US"/>
              <a:t>© 2011 Dorling Kindersley (India) Pvt. Ltd</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E8A3B31A-D25E-4E26-86FB-950667CB75D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D55472A-FB81-4184-B9D6-1395806FE9FE}" type="datetime1">
              <a:rPr lang="en-US"/>
              <a:pPr>
                <a:defRPr/>
              </a:pPr>
              <a:t>7/4/2011</a:t>
            </a:fld>
            <a:endParaRPr lang="en-US"/>
          </a:p>
        </p:txBody>
      </p:sp>
      <p:sp>
        <p:nvSpPr>
          <p:cNvPr id="6" name="Footer Placeholder 2"/>
          <p:cNvSpPr>
            <a:spLocks noGrp="1"/>
          </p:cNvSpPr>
          <p:nvPr>
            <p:ph type="ftr" sz="quarter" idx="11"/>
          </p:nvPr>
        </p:nvSpPr>
        <p:spPr/>
        <p:txBody>
          <a:bodyPr/>
          <a:lstStyle>
            <a:lvl1pPr>
              <a:defRPr/>
            </a:lvl1pPr>
          </a:lstStyle>
          <a:p>
            <a:r>
              <a:rPr lang="en-US"/>
              <a:t>© 2011 Dorling Kindersley (India) Pvt. Ltd</a:t>
            </a:r>
          </a:p>
        </p:txBody>
      </p:sp>
      <p:sp>
        <p:nvSpPr>
          <p:cNvPr id="7" name="Slide Number Placeholder 22"/>
          <p:cNvSpPr>
            <a:spLocks noGrp="1"/>
          </p:cNvSpPr>
          <p:nvPr>
            <p:ph type="sldNum" sz="quarter" idx="12"/>
          </p:nvPr>
        </p:nvSpPr>
        <p:spPr/>
        <p:txBody>
          <a:bodyPr/>
          <a:lstStyle>
            <a:lvl1pPr>
              <a:defRPr/>
            </a:lvl1pPr>
          </a:lstStyle>
          <a:p>
            <a:pPr>
              <a:defRPr/>
            </a:pPr>
            <a:fld id="{F77562E0-6C80-4C27-BE0C-C5A3B0C0A2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0E23B59-4EF8-4FED-9D24-22E18AB19F59}" type="datetime1">
              <a:rPr lang="en-US"/>
              <a:pPr>
                <a:defRPr/>
              </a:pPr>
              <a:t>7/4/2011</a:t>
            </a:fld>
            <a:endParaRPr lang="en-US"/>
          </a:p>
        </p:txBody>
      </p:sp>
      <p:sp>
        <p:nvSpPr>
          <p:cNvPr id="8" name="Footer Placeholder 2"/>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22"/>
          <p:cNvSpPr>
            <a:spLocks noGrp="1"/>
          </p:cNvSpPr>
          <p:nvPr>
            <p:ph type="sldNum" sz="quarter" idx="12"/>
          </p:nvPr>
        </p:nvSpPr>
        <p:spPr/>
        <p:txBody>
          <a:bodyPr/>
          <a:lstStyle>
            <a:lvl1pPr>
              <a:defRPr/>
            </a:lvl1pPr>
          </a:lstStyle>
          <a:p>
            <a:pPr>
              <a:defRPr/>
            </a:pPr>
            <a:fld id="{4634F5B5-5A30-4294-B78A-809C45CC1D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7257913-6137-4A58-AF1E-DD5C015148B1}" type="datetime1">
              <a:rPr lang="en-US"/>
              <a:pPr>
                <a:defRPr/>
              </a:pPr>
              <a:t>7/4/2011</a:t>
            </a:fld>
            <a:endParaRPr lang="en-US"/>
          </a:p>
        </p:txBody>
      </p:sp>
      <p:sp>
        <p:nvSpPr>
          <p:cNvPr id="4" name="Footer Placeholder 2"/>
          <p:cNvSpPr>
            <a:spLocks noGrp="1"/>
          </p:cNvSpPr>
          <p:nvPr>
            <p:ph type="ftr" sz="quarter" idx="11"/>
          </p:nvPr>
        </p:nvSpPr>
        <p:spPr/>
        <p:txBody>
          <a:bodyPr/>
          <a:lstStyle>
            <a:lvl1pPr>
              <a:defRPr/>
            </a:lvl1pPr>
          </a:lstStyle>
          <a:p>
            <a:r>
              <a:rPr lang="en-US"/>
              <a:t>© 2011 Dorling Kindersley (India) Pvt. Ltd</a:t>
            </a:r>
          </a:p>
        </p:txBody>
      </p:sp>
      <p:sp>
        <p:nvSpPr>
          <p:cNvPr id="5" name="Slide Number Placeholder 22"/>
          <p:cNvSpPr>
            <a:spLocks noGrp="1"/>
          </p:cNvSpPr>
          <p:nvPr>
            <p:ph type="sldNum" sz="quarter" idx="12"/>
          </p:nvPr>
        </p:nvSpPr>
        <p:spPr/>
        <p:txBody>
          <a:bodyPr/>
          <a:lstStyle>
            <a:lvl1pPr>
              <a:defRPr/>
            </a:lvl1pPr>
          </a:lstStyle>
          <a:p>
            <a:pPr>
              <a:defRPr/>
            </a:pPr>
            <a:fld id="{09783430-65B2-483F-ACD4-5D71C0845F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D3A5D87-E53A-4283-A80E-263860002948}" type="datetime1">
              <a:rPr lang="en-US"/>
              <a:pPr>
                <a:defRPr/>
              </a:pPr>
              <a:t>7/4/2011</a:t>
            </a:fld>
            <a:endParaRPr lang="en-US"/>
          </a:p>
        </p:txBody>
      </p:sp>
      <p:sp>
        <p:nvSpPr>
          <p:cNvPr id="3" name="Footer Placeholder 2"/>
          <p:cNvSpPr>
            <a:spLocks noGrp="1"/>
          </p:cNvSpPr>
          <p:nvPr>
            <p:ph type="ftr" sz="quarter" idx="11"/>
          </p:nvPr>
        </p:nvSpPr>
        <p:spPr/>
        <p:txBody>
          <a:bodyPr/>
          <a:lstStyle>
            <a:lvl1pPr>
              <a:defRPr/>
            </a:lvl1pPr>
          </a:lstStyle>
          <a:p>
            <a:r>
              <a:rPr lang="en-US"/>
              <a:t>© 2011 Dorling Kindersley (India) Pvt. Ltd</a:t>
            </a:r>
          </a:p>
        </p:txBody>
      </p:sp>
      <p:sp>
        <p:nvSpPr>
          <p:cNvPr id="4" name="Slide Number Placeholder 22"/>
          <p:cNvSpPr>
            <a:spLocks noGrp="1"/>
          </p:cNvSpPr>
          <p:nvPr>
            <p:ph type="sldNum" sz="quarter" idx="12"/>
          </p:nvPr>
        </p:nvSpPr>
        <p:spPr/>
        <p:txBody>
          <a:bodyPr/>
          <a:lstStyle>
            <a:lvl1pPr>
              <a:defRPr/>
            </a:lvl1pPr>
          </a:lstStyle>
          <a:p>
            <a:pPr>
              <a:defRPr/>
            </a:pPr>
            <a:fld id="{87DAB5C2-950A-41EF-A460-AE1665E256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5F214B4-AA24-48F2-B574-45025A97F148}" type="datetime1">
              <a:rPr lang="en-US"/>
              <a:pPr>
                <a:defRPr/>
              </a:pPr>
              <a:t>7/4/2011</a:t>
            </a:fld>
            <a:endParaRPr lang="en-US"/>
          </a:p>
        </p:txBody>
      </p:sp>
      <p:sp>
        <p:nvSpPr>
          <p:cNvPr id="8" name="Footer Placeholder 5"/>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6"/>
          <p:cNvSpPr>
            <a:spLocks noGrp="1"/>
          </p:cNvSpPr>
          <p:nvPr>
            <p:ph type="sldNum" sz="quarter" idx="12"/>
          </p:nvPr>
        </p:nvSpPr>
        <p:spPr/>
        <p:txBody>
          <a:bodyPr/>
          <a:lstStyle>
            <a:lvl1pPr>
              <a:defRPr/>
            </a:lvl1pPr>
          </a:lstStyle>
          <a:p>
            <a:pPr>
              <a:defRPr/>
            </a:pPr>
            <a:fld id="{CEB4E157-F205-4B8F-AAB3-319E110E1C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FEF7E725-9B4D-4AB5-A898-9792F8CAC450}" type="datetime1">
              <a:rPr lang="en-US"/>
              <a:pPr>
                <a:defRPr/>
              </a:pPr>
              <a:t>7/4/2011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r>
              <a:rPr lang="en-US"/>
              <a:t>© 2011 Dorling Kindersley (India) Pvt. Ltd</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EE9F4AA2-D012-4138-8ED7-5BDC8B86AF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AD276DA0-3D17-4C9B-8EDC-92531FF59C41}" type="datetime1">
              <a:rPr lang="en-US"/>
              <a:pPr>
                <a:defRPr/>
              </a:pPr>
              <a:t>7/4/2011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a:defRPr>
            </a:lvl1pPr>
          </a:lstStyle>
          <a:p>
            <a:r>
              <a:rPr lang="en-US"/>
              <a:t>© 2011 Dorling Kindersley (India) Pvt. Ltd</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F5C2A001-7F4E-45A7-8514-D1D33B72ABD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0" r:id="rId1"/>
    <p:sldLayoutId id="2147484079" r:id="rId2"/>
    <p:sldLayoutId id="2147484081" r:id="rId3"/>
    <p:sldLayoutId id="2147484078" r:id="rId4"/>
    <p:sldLayoutId id="2147484077" r:id="rId5"/>
    <p:sldLayoutId id="2147484076" r:id="rId6"/>
    <p:sldLayoutId id="2147484075" r:id="rId7"/>
    <p:sldLayoutId id="2147484082" r:id="rId8"/>
    <p:sldLayoutId id="2147484083" r:id="rId9"/>
    <p:sldLayoutId id="2147484074" r:id="rId10"/>
    <p:sldLayoutId id="2147484073" r:id="rId11"/>
  </p:sldLayoutIdLst>
  <p:hf sldNum="0" hd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a:defRPr>
      </a:lvl2pPr>
      <a:lvl3pPr algn="l" rtl="0" fontAlgn="base">
        <a:spcBef>
          <a:spcPct val="0"/>
        </a:spcBef>
        <a:spcAft>
          <a:spcPct val="0"/>
        </a:spcAft>
        <a:defRPr sz="4000">
          <a:solidFill>
            <a:schemeClr val="tx2"/>
          </a:solidFill>
          <a:latin typeface="Franklin Gothic Book"/>
        </a:defRPr>
      </a:lvl3pPr>
      <a:lvl4pPr algn="l" rtl="0" fontAlgn="base">
        <a:spcBef>
          <a:spcPct val="0"/>
        </a:spcBef>
        <a:spcAft>
          <a:spcPct val="0"/>
        </a:spcAft>
        <a:defRPr sz="4000">
          <a:solidFill>
            <a:schemeClr val="tx2"/>
          </a:solidFill>
          <a:latin typeface="Franklin Gothic Book"/>
        </a:defRPr>
      </a:lvl4pPr>
      <a:lvl5pPr algn="l" rtl="0" fontAlgn="base">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6"/>
          <p:cNvSpPr>
            <a:spLocks noGrp="1"/>
          </p:cNvSpPr>
          <p:nvPr>
            <p:ph type="ftr" sz="quarter" idx="11"/>
          </p:nvPr>
        </p:nvSpPr>
        <p:spPr/>
        <p:txBody>
          <a:bodyPr/>
          <a:lstStyle/>
          <a:p>
            <a:r>
              <a:rPr lang="en-US"/>
              <a:t>© 2011 Dorling Kindersley (India) Pvt. Ltd</a:t>
            </a:r>
          </a:p>
        </p:txBody>
      </p:sp>
      <p:sp>
        <p:nvSpPr>
          <p:cNvPr id="13313" name="Subtitle 2"/>
          <p:cNvSpPr>
            <a:spLocks noGrp="1"/>
          </p:cNvSpPr>
          <p:nvPr>
            <p:ph type="subTitle" idx="1"/>
          </p:nvPr>
        </p:nvSpPr>
        <p:spPr/>
        <p:txBody>
          <a:bodyPr/>
          <a:lstStyle/>
          <a:p>
            <a:r>
              <a:rPr lang="en-US" smtClean="0"/>
              <a:t>Call and Put Options</a:t>
            </a:r>
          </a:p>
        </p:txBody>
      </p:sp>
      <p:sp>
        <p:nvSpPr>
          <p:cNvPr id="13314" name="Title 1"/>
          <p:cNvSpPr>
            <a:spLocks noGrp="1"/>
          </p:cNvSpPr>
          <p:nvPr>
            <p:ph type="ctrTitle"/>
          </p:nvPr>
        </p:nvSpPr>
        <p:spPr>
          <a:xfrm>
            <a:off x="457200" y="1506538"/>
            <a:ext cx="8229600" cy="1470025"/>
          </a:xfrm>
        </p:spPr>
        <p:txBody>
          <a:bodyPr/>
          <a:lstStyle/>
          <a:p>
            <a:r>
              <a:rPr smtClean="0"/>
              <a:t>Chapter 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2529" name="Title 1"/>
          <p:cNvSpPr>
            <a:spLocks noGrp="1"/>
          </p:cNvSpPr>
          <p:nvPr>
            <p:ph type="title"/>
          </p:nvPr>
        </p:nvSpPr>
        <p:spPr/>
        <p:txBody>
          <a:bodyPr/>
          <a:lstStyle/>
          <a:p>
            <a:r>
              <a:rPr lang="en-GB" smtClean="0"/>
              <a:t>Value of a Call Before Maturity</a:t>
            </a:r>
          </a:p>
        </p:txBody>
      </p:sp>
      <p:pic>
        <p:nvPicPr>
          <p:cNvPr id="22530"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Minimum and Maximum Values of a Call</a:t>
            </a:r>
            <a:endParaRPr lang="en-GB" dirty="0"/>
          </a:p>
        </p:txBody>
      </p:sp>
      <p:sp>
        <p:nvSpPr>
          <p:cNvPr id="23554" name="Content Placeholder 2"/>
          <p:cNvSpPr>
            <a:spLocks noGrp="1"/>
          </p:cNvSpPr>
          <p:nvPr>
            <p:ph sz="quarter" idx="1"/>
          </p:nvPr>
        </p:nvSpPr>
        <p:spPr/>
        <p:txBody>
          <a:bodyPr/>
          <a:lstStyle/>
          <a:p>
            <a:endParaRPr lang="en-GB" smtClean="0"/>
          </a:p>
          <a:p>
            <a:r>
              <a:rPr lang="en-GB" smtClean="0"/>
              <a:t>Minimum value or lower bound = Max {(</a:t>
            </a:r>
            <a:r>
              <a:rPr lang="en-GB" i="1" smtClean="0"/>
              <a:t>S</a:t>
            </a:r>
            <a:r>
              <a:rPr lang="en-GB" i="1" baseline="-25000" smtClean="0"/>
              <a:t>T</a:t>
            </a:r>
            <a:r>
              <a:rPr lang="en-GB" i="1" smtClean="0"/>
              <a:t> – S</a:t>
            </a:r>
            <a:r>
              <a:rPr lang="en-GB" i="1" baseline="-25000" smtClean="0"/>
              <a:t>X</a:t>
            </a:r>
            <a:r>
              <a:rPr lang="en-GB" smtClean="0"/>
              <a:t>), 0}</a:t>
            </a:r>
          </a:p>
          <a:p>
            <a:endParaRPr lang="en-GB" smtClean="0"/>
          </a:p>
          <a:p>
            <a:r>
              <a:rPr lang="en-GB" smtClean="0"/>
              <a:t>Maximum value or upper bound = stock price as call cannot sell above stock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4577" name="Title 1"/>
          <p:cNvSpPr>
            <a:spLocks noGrp="1"/>
          </p:cNvSpPr>
          <p:nvPr>
            <p:ph type="title"/>
          </p:nvPr>
        </p:nvSpPr>
        <p:spPr/>
        <p:txBody>
          <a:bodyPr/>
          <a:lstStyle/>
          <a:p>
            <a:r>
              <a:rPr lang="en-GB" smtClean="0"/>
              <a:t>Lower and Upper Bounds for Call</a:t>
            </a:r>
          </a:p>
        </p:txBody>
      </p:sp>
      <p:pic>
        <p:nvPicPr>
          <p:cNvPr id="24578"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When to Exercise an American Call</a:t>
            </a:r>
            <a:endParaRPr lang="en-GB" dirty="0"/>
          </a:p>
        </p:txBody>
      </p:sp>
      <p:sp>
        <p:nvSpPr>
          <p:cNvPr id="3" name="Content Placeholder 2"/>
          <p:cNvSpPr>
            <a:spLocks noGrp="1"/>
          </p:cNvSpPr>
          <p:nvPr>
            <p:ph sz="quarter" idx="1"/>
          </p:nvPr>
        </p:nvSpPr>
        <p:spPr/>
        <p:txBody>
          <a:bodyPr>
            <a:normAutofit fontScale="77500" lnSpcReduction="200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American calls on stock that pay no dividends will not be exercised easily</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exercised, the payoff is intrinsic value, whereas if an option is sold, the value is intrinsic value + time value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American calls on stocks that pay dividends can be exercised early</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Dividends would reduce the stock price and the time value would become smaller, even be negative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Exercise the call on ex-dividend date when the time value is negative</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6625" name="Title 1"/>
          <p:cNvSpPr>
            <a:spLocks noGrp="1"/>
          </p:cNvSpPr>
          <p:nvPr>
            <p:ph type="title"/>
          </p:nvPr>
        </p:nvSpPr>
        <p:spPr/>
        <p:txBody>
          <a:bodyPr/>
          <a:lstStyle/>
          <a:p>
            <a:r>
              <a:rPr lang="en-GB" smtClean="0"/>
              <a:t>Terminal Value of a Written Call</a:t>
            </a:r>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For a writer of a call, there is an obligation only when the call is exercised</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Since calls are exercised only when </a:t>
            </a:r>
            <a:r>
              <a:rPr lang="en-GB" i="1" dirty="0" smtClean="0"/>
              <a:t>S</a:t>
            </a:r>
            <a:r>
              <a:rPr lang="en-GB" i="1" baseline="-25000" dirty="0" smtClean="0"/>
              <a:t>T </a:t>
            </a:r>
            <a:r>
              <a:rPr lang="en-GB" i="1" dirty="0" smtClean="0"/>
              <a:t>–S</a:t>
            </a:r>
            <a:r>
              <a:rPr lang="en-GB" i="1" baseline="-25000" dirty="0" smtClean="0"/>
              <a:t>X</a:t>
            </a:r>
            <a:r>
              <a:rPr lang="en-GB" dirty="0" smtClean="0"/>
              <a:t>, the loss for the writer would be </a:t>
            </a:r>
            <a:r>
              <a:rPr lang="en-GB" i="1" dirty="0" smtClean="0"/>
              <a:t>S</a:t>
            </a:r>
            <a:r>
              <a:rPr lang="en-GB" i="1" baseline="-25000" dirty="0" smtClean="0"/>
              <a:t>X </a:t>
            </a:r>
            <a:r>
              <a:rPr lang="en-GB" i="1" dirty="0" smtClean="0"/>
              <a:t>– S</a:t>
            </a:r>
            <a:r>
              <a:rPr lang="en-GB" i="1" baseline="-25000" dirty="0" smtClean="0"/>
              <a:t>T</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call is not exercised, the call will have no value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terminal value of a written call is Min {(</a:t>
            </a:r>
            <a:r>
              <a:rPr lang="en-GB" i="1" dirty="0" smtClean="0"/>
              <a:t>S</a:t>
            </a:r>
            <a:r>
              <a:rPr lang="en-GB" i="1" baseline="-25000" dirty="0" smtClean="0"/>
              <a:t>X </a:t>
            </a:r>
            <a:r>
              <a:rPr lang="en-GB" i="1" dirty="0" smtClean="0"/>
              <a:t>– S</a:t>
            </a:r>
            <a:r>
              <a:rPr lang="en-GB" i="1" baseline="-25000" dirty="0" smtClean="0"/>
              <a:t>T</a:t>
            </a:r>
            <a:r>
              <a:rPr lang="en-GB" dirty="0" smtClean="0"/>
              <a:t>), 0}</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7649" name="Title 1"/>
          <p:cNvSpPr>
            <a:spLocks noGrp="1"/>
          </p:cNvSpPr>
          <p:nvPr>
            <p:ph type="title"/>
          </p:nvPr>
        </p:nvSpPr>
        <p:spPr/>
        <p:txBody>
          <a:bodyPr/>
          <a:lstStyle/>
          <a:p>
            <a:r>
              <a:rPr lang="en-GB" smtClean="0"/>
              <a:t>Terminal Value of a Written Call</a:t>
            </a:r>
          </a:p>
        </p:txBody>
      </p:sp>
      <p:pic>
        <p:nvPicPr>
          <p:cNvPr id="27650"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for a Call Writer</a:t>
            </a:r>
            <a:endParaRPr lang="en-GB" dirty="0"/>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When a writer writes a call, they will receive call premium </a:t>
            </a:r>
            <a:r>
              <a:rPr lang="en-GB" i="1" dirty="0" smtClean="0"/>
              <a:t>C</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call is exercised, the loss is reduced by </a:t>
            </a:r>
            <a:r>
              <a:rPr lang="en-GB" i="1" dirty="0" smtClean="0"/>
              <a:t>C</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call is not exercised, the writer will keep </a:t>
            </a:r>
            <a:r>
              <a:rPr lang="en-GB" i="1" dirty="0" smtClean="0"/>
              <a:t>C</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Gain and loss for the call writer = min {</a:t>
            </a:r>
            <a:r>
              <a:rPr lang="en-GB" i="1" dirty="0" smtClean="0"/>
              <a:t>C</a:t>
            </a:r>
            <a:r>
              <a:rPr lang="en-GB" i="1" baseline="-25000" dirty="0" smtClean="0"/>
              <a:t>0</a:t>
            </a:r>
            <a:r>
              <a:rPr lang="en-GB" dirty="0" smtClean="0"/>
              <a:t>, </a:t>
            </a:r>
            <a:r>
              <a:rPr lang="en-GB" i="1" dirty="0" smtClean="0"/>
              <a:t>C</a:t>
            </a:r>
            <a:r>
              <a:rPr lang="en-GB" i="1" baseline="-25000" dirty="0" smtClean="0"/>
              <a:t>0</a:t>
            </a:r>
            <a:r>
              <a:rPr lang="en-GB" dirty="0" smtClean="0"/>
              <a:t> + (</a:t>
            </a:r>
            <a:r>
              <a:rPr lang="en-GB" i="1" dirty="0" smtClean="0"/>
              <a:t>S</a:t>
            </a:r>
            <a:r>
              <a:rPr lang="en-GB" i="1" baseline="-25000" dirty="0" smtClean="0"/>
              <a:t>T</a:t>
            </a:r>
            <a:r>
              <a:rPr lang="en-GB" i="1" dirty="0" smtClean="0"/>
              <a:t> – S</a:t>
            </a:r>
            <a:r>
              <a:rPr lang="en-GB" i="1" baseline="-25000" dirty="0" smtClean="0"/>
              <a:t>X</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Maximum gain is C</a:t>
            </a:r>
            <a:r>
              <a:rPr lang="en-GB" baseline="-25000" dirty="0" smtClean="0"/>
              <a:t>0</a:t>
            </a:r>
            <a:r>
              <a:rPr lang="en-GB" dirty="0" smtClean="0"/>
              <a:t> and maximum loss depends on how high stock prices go</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for a Call Writer</a:t>
            </a:r>
            <a:endParaRPr lang="en-GB" dirty="0"/>
          </a:p>
        </p:txBody>
      </p:sp>
      <p:pic>
        <p:nvPicPr>
          <p:cNvPr id="29698"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of Payoff to a Call Buyer and a Call Writer </a:t>
            </a:r>
            <a:endParaRPr lang="en-GB" dirty="0"/>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For a call buyer, the maximum loss is the call premium, and gains can be high</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For a call writer, the maximum gain is the call premium, and losses can be high</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Zero-sum game, as gains for a buyer are the same as losses for the writer, and vice-versa</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Diagram shows payoff for writer in a mirror-image of the payoff for a buyer</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of Payoff to a Call Buyer and a Call Writer</a:t>
            </a:r>
            <a:endParaRPr lang="en-GB" dirty="0"/>
          </a:p>
        </p:txBody>
      </p:sp>
      <p:pic>
        <p:nvPicPr>
          <p:cNvPr id="31746"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14337" name="Title 1"/>
          <p:cNvSpPr>
            <a:spLocks noGrp="1"/>
          </p:cNvSpPr>
          <p:nvPr>
            <p:ph type="title"/>
          </p:nvPr>
        </p:nvSpPr>
        <p:spPr/>
        <p:txBody>
          <a:bodyPr/>
          <a:lstStyle/>
          <a:p>
            <a:r>
              <a:rPr lang="en-GB" smtClean="0"/>
              <a:t>Objectives</a:t>
            </a:r>
          </a:p>
        </p:txBody>
      </p:sp>
      <p:sp>
        <p:nvSpPr>
          <p:cNvPr id="14338" name="Content Placeholder 2"/>
          <p:cNvSpPr>
            <a:spLocks noGrp="1"/>
          </p:cNvSpPr>
          <p:nvPr>
            <p:ph sz="quarter" idx="1"/>
          </p:nvPr>
        </p:nvSpPr>
        <p:spPr/>
        <p:txBody>
          <a:bodyPr/>
          <a:lstStyle/>
          <a:p>
            <a:endParaRPr lang="en-GB" smtClean="0"/>
          </a:p>
          <a:p>
            <a:r>
              <a:rPr lang="en-GB" smtClean="0"/>
              <a:t>What are call and put options?</a:t>
            </a:r>
          </a:p>
          <a:p>
            <a:endParaRPr lang="en-GB" smtClean="0"/>
          </a:p>
          <a:p>
            <a:r>
              <a:rPr lang="en-GB" smtClean="0"/>
              <a:t>How are values created for options?</a:t>
            </a:r>
          </a:p>
          <a:p>
            <a:endParaRPr lang="en-GB" smtClean="0"/>
          </a:p>
          <a:p>
            <a:r>
              <a:rPr lang="en-GB" smtClean="0"/>
              <a:t>When would American options be exercised before maturity?</a:t>
            </a:r>
          </a:p>
          <a:p>
            <a:endParaRPr lang="en-GB" smtClean="0"/>
          </a:p>
          <a:p>
            <a:r>
              <a:rPr lang="en-GB" smtClean="0"/>
              <a:t>When would traders write or buy options?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When to Buy and When to Write Calls</a:t>
            </a:r>
            <a:endParaRPr lang="en-GB" dirty="0"/>
          </a:p>
        </p:txBody>
      </p:sp>
      <p:sp>
        <p:nvSpPr>
          <p:cNvPr id="3" name="Content Placeholder 2"/>
          <p:cNvSpPr>
            <a:spLocks noGrp="1"/>
          </p:cNvSpPr>
          <p:nvPr>
            <p:ph sz="quarter" idx="1"/>
          </p:nvPr>
        </p:nvSpPr>
        <p:spPr/>
        <p:txBody>
          <a:bodyPr>
            <a:normAutofit fontScale="85000" lnSpcReduction="100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A call is basically a bet between the buyer and the writer</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buyer bets that the stock price will be higher than the sum of the exercise price and the call premium</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writer bets that the stock price will not exceed the sum of the exercise price and call premium</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One will buy a call if it is expected that </a:t>
            </a:r>
            <a:r>
              <a:rPr lang="en-GB" i="1" dirty="0" smtClean="0"/>
              <a:t>S</a:t>
            </a:r>
            <a:r>
              <a:rPr lang="en-GB" i="1" baseline="-25000" dirty="0" smtClean="0"/>
              <a:t>T</a:t>
            </a:r>
            <a:r>
              <a:rPr lang="en-GB" i="1" dirty="0" smtClean="0"/>
              <a:t> &gt; S</a:t>
            </a:r>
            <a:r>
              <a:rPr lang="en-GB" i="1" baseline="-25000" dirty="0" smtClean="0"/>
              <a:t>X</a:t>
            </a:r>
            <a:r>
              <a:rPr lang="en-GB" i="1" dirty="0" smtClean="0"/>
              <a:t> + C</a:t>
            </a:r>
            <a:r>
              <a:rPr lang="en-GB" i="1" baseline="-25000" dirty="0" smtClean="0"/>
              <a:t>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They will write a call if it is expected that </a:t>
            </a:r>
            <a:r>
              <a:rPr lang="en-GB" i="1" dirty="0" smtClean="0"/>
              <a:t>S</a:t>
            </a:r>
            <a:r>
              <a:rPr lang="en-GB" i="1" baseline="-25000" dirty="0" smtClean="0"/>
              <a:t>T</a:t>
            </a:r>
            <a:r>
              <a:rPr lang="en-GB" i="1" dirty="0" smtClean="0"/>
              <a:t> &lt; S</a:t>
            </a:r>
            <a:r>
              <a:rPr lang="en-GB" i="1" baseline="-25000" dirty="0" smtClean="0"/>
              <a:t>X</a:t>
            </a:r>
            <a:r>
              <a:rPr lang="en-GB" i="1" dirty="0" smtClean="0"/>
              <a:t> + C</a:t>
            </a:r>
            <a:r>
              <a:rPr lang="en-GB" i="1" baseline="-25000" dirty="0" smtClean="0"/>
              <a:t>0</a:t>
            </a:r>
          </a:p>
          <a:p>
            <a:pPr marL="274320" indent="-274320" fontAlgn="auto">
              <a:spcBef>
                <a:spcPts val="580"/>
              </a:spcBef>
              <a:spcAft>
                <a:spcPts val="0"/>
              </a:spcAft>
              <a:buFont typeface="Wingdings 2"/>
              <a:buChar char=""/>
              <a:defRP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33793" name="Title 1"/>
          <p:cNvSpPr>
            <a:spLocks noGrp="1"/>
          </p:cNvSpPr>
          <p:nvPr>
            <p:ph type="title"/>
          </p:nvPr>
        </p:nvSpPr>
        <p:spPr/>
        <p:txBody>
          <a:bodyPr/>
          <a:lstStyle/>
          <a:p>
            <a:r>
              <a:rPr lang="en-GB" smtClean="0"/>
              <a:t>What Are Put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A put option is a contract between a writer and a buyer, in which the put buyer gets the right to sell a specific quantity of underlying asset at the exercise price on the exercise date (if a European put), or at any time before the exercise date (if an American put) </a:t>
            </a:r>
          </a:p>
          <a:p>
            <a:pPr marL="274320" indent="-274320" fontAlgn="auto">
              <a:spcBef>
                <a:spcPts val="580"/>
              </a:spcBef>
              <a:spcAft>
                <a:spcPts val="0"/>
              </a:spcAft>
              <a:buFont typeface="Wingdings 2"/>
              <a:buChar char=""/>
              <a:defRPr/>
            </a:pPr>
            <a:r>
              <a:rPr lang="en-GB" dirty="0" smtClean="0"/>
              <a:t>Put options are available on individual stocks, stock indices, interest rates, exchange rates, commodities, and futures contracts</a:t>
            </a:r>
          </a:p>
          <a:p>
            <a:pPr marL="274320" indent="-274320" fontAlgn="auto">
              <a:spcBef>
                <a:spcPts val="580"/>
              </a:spcBef>
              <a:spcAft>
                <a:spcPts val="0"/>
              </a:spcAft>
              <a:buFont typeface="Wingdings 2"/>
              <a:buChar char=""/>
              <a:defRPr/>
            </a:pPr>
            <a:r>
              <a:rPr lang="en-GB" dirty="0" smtClean="0"/>
              <a:t>In India, puts on individual stocks and stock indices are traded in exchanges</a:t>
            </a:r>
          </a:p>
          <a:p>
            <a:pPr marL="274320" indent="-274320" fontAlgn="auto">
              <a:spcBef>
                <a:spcPts val="580"/>
              </a:spcBef>
              <a:spcAft>
                <a:spcPts val="0"/>
              </a:spcAft>
              <a:buFont typeface="Wingdings 2"/>
              <a:buChar char=""/>
              <a:defRPr/>
            </a:pPr>
            <a:r>
              <a:rPr lang="en-GB" dirty="0" smtClean="0"/>
              <a:t>Puts on interest rate and exchange rate are available OTC</a:t>
            </a:r>
          </a:p>
          <a:p>
            <a:pPr marL="274320" indent="-274320" fontAlgn="auto">
              <a:spcBef>
                <a:spcPts val="580"/>
              </a:spcBef>
              <a:spcAft>
                <a:spcPts val="0"/>
              </a:spcAft>
              <a:buFont typeface="Wingdings 2"/>
              <a:buChar char=""/>
              <a:defRPr/>
            </a:pPr>
            <a:r>
              <a:rPr lang="en-GB" dirty="0" smtClean="0"/>
              <a:t>Commodity puts and puts on futures are not yet available in India</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Exercise of European Put Options</a:t>
            </a:r>
            <a:endParaRPr lang="en-GB"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GB" dirty="0" smtClean="0"/>
              <a:t>Since European put options provide the right to a put buyer to sell the underlying asset at the exercise price on the exercise date, the put buyer will exercise only if the spot price on the exercise date (</a:t>
            </a:r>
            <a:r>
              <a:rPr lang="en-GB" i="1" dirty="0" smtClean="0"/>
              <a:t>S</a:t>
            </a:r>
            <a:r>
              <a:rPr lang="en-GB" i="1" baseline="-25000" dirty="0" smtClean="0"/>
              <a:t>T</a:t>
            </a:r>
            <a:r>
              <a:rPr lang="en-GB" dirty="0" smtClean="0"/>
              <a:t>) is lower than the exercise price (</a:t>
            </a:r>
            <a:r>
              <a:rPr lang="en-GB" i="1" dirty="0" smtClean="0"/>
              <a:t>S</a:t>
            </a:r>
            <a:r>
              <a:rPr lang="en-GB" i="1" baseline="-25000" dirty="0" smtClean="0"/>
              <a:t>X</a:t>
            </a:r>
            <a:r>
              <a:rPr lang="en-GB" dirty="0" smtClean="0"/>
              <a:t>)</a:t>
            </a:r>
          </a:p>
          <a:p>
            <a:pPr marL="274320" indent="-274320" fontAlgn="auto">
              <a:spcBef>
                <a:spcPts val="580"/>
              </a:spcBef>
              <a:spcAft>
                <a:spcPts val="0"/>
              </a:spcAft>
              <a:buFont typeface="Wingdings 2"/>
              <a:buChar char=""/>
              <a:defRPr/>
            </a:pPr>
            <a:r>
              <a:rPr lang="en-GB" dirty="0" smtClean="0"/>
              <a:t>If </a:t>
            </a:r>
            <a:r>
              <a:rPr lang="en-GB" i="1" dirty="0" smtClean="0"/>
              <a:t>S</a:t>
            </a:r>
            <a:r>
              <a:rPr lang="en-GB" i="1" baseline="-25000" dirty="0" smtClean="0"/>
              <a:t>T</a:t>
            </a:r>
            <a:r>
              <a:rPr lang="en-GB" i="1" dirty="0" smtClean="0"/>
              <a:t> &lt; S</a:t>
            </a:r>
            <a:r>
              <a:rPr lang="en-GB" i="1" baseline="-25000" dirty="0" smtClean="0"/>
              <a:t>X</a:t>
            </a:r>
            <a:r>
              <a:rPr lang="en-GB" dirty="0" smtClean="0"/>
              <a:t>, the value to the put buyer will be the difference between the exercise price and the stock price on the exercise date (</a:t>
            </a:r>
            <a:r>
              <a:rPr lang="en-GB" i="1" dirty="0" smtClean="0"/>
              <a:t>S</a:t>
            </a:r>
            <a:r>
              <a:rPr lang="en-GB" i="1" baseline="-25000" dirty="0" smtClean="0"/>
              <a:t>X</a:t>
            </a:r>
            <a:r>
              <a:rPr lang="en-GB" i="1" dirty="0" smtClean="0"/>
              <a:t> – S</a:t>
            </a:r>
            <a:r>
              <a:rPr lang="en-GB" i="1" baseline="-25000" dirty="0" smtClean="0"/>
              <a:t>T</a:t>
            </a:r>
            <a:r>
              <a:rPr lang="en-GB" dirty="0" smtClean="0"/>
              <a:t>)</a:t>
            </a:r>
          </a:p>
          <a:p>
            <a:pPr marL="274320" indent="-274320" fontAlgn="auto">
              <a:spcBef>
                <a:spcPts val="580"/>
              </a:spcBef>
              <a:spcAft>
                <a:spcPts val="0"/>
              </a:spcAft>
              <a:buFont typeface="Wingdings 2"/>
              <a:buChar char=""/>
              <a:defRPr/>
            </a:pPr>
            <a:r>
              <a:rPr lang="en-GB" dirty="0" smtClean="0"/>
              <a:t>If </a:t>
            </a:r>
            <a:r>
              <a:rPr lang="en-GB" i="1" dirty="0" smtClean="0"/>
              <a:t>S</a:t>
            </a:r>
            <a:r>
              <a:rPr lang="en-GB" i="1" baseline="-25000" dirty="0" smtClean="0"/>
              <a:t>T</a:t>
            </a:r>
            <a:r>
              <a:rPr lang="en-GB" i="1" dirty="0" smtClean="0"/>
              <a:t> &gt; S</a:t>
            </a:r>
            <a:r>
              <a:rPr lang="en-GB" i="1" baseline="-25000" dirty="0" smtClean="0"/>
              <a:t>X</a:t>
            </a:r>
            <a:r>
              <a:rPr lang="en-GB" dirty="0" smtClean="0"/>
              <a:t>, the put buyer will make a loss if the put is exercised, and will therefore not exercise the put, instead letting it expire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35841" name="Title 1"/>
          <p:cNvSpPr>
            <a:spLocks noGrp="1"/>
          </p:cNvSpPr>
          <p:nvPr>
            <p:ph type="title"/>
          </p:nvPr>
        </p:nvSpPr>
        <p:spPr/>
        <p:txBody>
          <a:bodyPr/>
          <a:lstStyle/>
          <a:p>
            <a:r>
              <a:rPr lang="en-GB" smtClean="0"/>
              <a:t>Terminal Value of a Bought Put</a:t>
            </a:r>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GB" dirty="0" smtClean="0"/>
              <a:t>The value of a bought put option on the exercise date is known as the terminal value of the bought put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Since the put will only be exercised if </a:t>
            </a:r>
            <a:r>
              <a:rPr lang="en-GB" i="1" dirty="0" smtClean="0"/>
              <a:t>S</a:t>
            </a:r>
            <a:r>
              <a:rPr lang="en-GB" i="1" baseline="-25000" dirty="0" smtClean="0"/>
              <a:t>X</a:t>
            </a:r>
            <a:r>
              <a:rPr lang="en-GB" i="1" dirty="0" smtClean="0"/>
              <a:t> &gt; S</a:t>
            </a:r>
            <a:r>
              <a:rPr lang="en-GB" i="1" baseline="-25000" dirty="0" smtClean="0"/>
              <a:t>T</a:t>
            </a:r>
            <a:r>
              <a:rPr lang="en-GB" dirty="0" smtClean="0"/>
              <a:t>, the value of the bought put if exercised will be </a:t>
            </a:r>
            <a:r>
              <a:rPr lang="en-GB" i="1" dirty="0" smtClean="0"/>
              <a:t>S</a:t>
            </a:r>
            <a:r>
              <a:rPr lang="en-GB" i="1" baseline="-25000" dirty="0" smtClean="0"/>
              <a:t>X</a:t>
            </a:r>
            <a:r>
              <a:rPr lang="en-GB" i="1" dirty="0" smtClean="0"/>
              <a:t> – S</a:t>
            </a:r>
            <a:r>
              <a:rPr lang="en-GB" i="1" baseline="-25000" dirty="0" smtClean="0"/>
              <a:t>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put is not exercised, i.e. If </a:t>
            </a:r>
            <a:r>
              <a:rPr lang="en-GB" i="1" dirty="0" smtClean="0"/>
              <a:t>S</a:t>
            </a:r>
            <a:r>
              <a:rPr lang="en-GB" i="1" baseline="-25000" dirty="0" smtClean="0"/>
              <a:t>X</a:t>
            </a:r>
            <a:r>
              <a:rPr lang="en-GB" i="1" dirty="0" smtClean="0"/>
              <a:t> &lt; S</a:t>
            </a:r>
            <a:r>
              <a:rPr lang="en-GB" i="1" baseline="-25000" dirty="0" smtClean="0"/>
              <a:t>T</a:t>
            </a:r>
            <a:r>
              <a:rPr lang="en-GB" dirty="0" smtClean="0"/>
              <a:t>, the put will expire without exercise and its value will be zero</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terminal value of a bought put = max {(</a:t>
            </a:r>
            <a:r>
              <a:rPr lang="en-GB" i="1" dirty="0" smtClean="0"/>
              <a:t>S</a:t>
            </a:r>
            <a:r>
              <a:rPr lang="en-GB" i="1" baseline="-25000" dirty="0" smtClean="0"/>
              <a:t>X</a:t>
            </a:r>
            <a:r>
              <a:rPr lang="en-GB" i="1" dirty="0" smtClean="0"/>
              <a:t> – S</a:t>
            </a:r>
            <a:r>
              <a:rPr lang="en-GB" i="1" baseline="-25000" dirty="0" smtClean="0"/>
              <a:t>T</a:t>
            </a:r>
            <a:r>
              <a:rPr lang="en-GB" dirty="0" smtClean="0"/>
              <a:t>), 0}</a:t>
            </a:r>
          </a:p>
          <a:p>
            <a:pPr marL="274320" indent="-274320" fontAlgn="auto">
              <a:spcBef>
                <a:spcPts val="580"/>
              </a:spcBef>
              <a:spcAft>
                <a:spcPts val="0"/>
              </a:spcAft>
              <a:buFont typeface="Wingdings 2"/>
              <a:buChar char=""/>
              <a:defRPr/>
            </a:pPr>
            <a:endParaRPr lang="en-GB"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36865" name="Title 1"/>
          <p:cNvSpPr>
            <a:spLocks noGrp="1"/>
          </p:cNvSpPr>
          <p:nvPr>
            <p:ph type="title"/>
          </p:nvPr>
        </p:nvSpPr>
        <p:spPr/>
        <p:txBody>
          <a:bodyPr/>
          <a:lstStyle/>
          <a:p>
            <a:r>
              <a:rPr lang="en-GB" smtClean="0"/>
              <a:t>Terminal Value of a Bought Put</a:t>
            </a:r>
          </a:p>
        </p:txBody>
      </p:sp>
      <p:pic>
        <p:nvPicPr>
          <p:cNvPr id="36866"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from a Bought Put</a:t>
            </a:r>
            <a:endParaRPr lang="en-GB"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GB" dirty="0" smtClean="0"/>
              <a:t>Premium paid for a put is </a:t>
            </a:r>
            <a:r>
              <a:rPr lang="en-GB" i="1" dirty="0" smtClean="0"/>
              <a:t>P</a:t>
            </a:r>
            <a:r>
              <a:rPr lang="en-GB" i="1" baseline="-25000" dirty="0" smtClean="0"/>
              <a:t>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Terminal value = max {(</a:t>
            </a:r>
            <a:r>
              <a:rPr lang="en-GB" i="1" dirty="0" smtClean="0"/>
              <a:t>S</a:t>
            </a:r>
            <a:r>
              <a:rPr lang="en-GB" i="1" baseline="-25000" dirty="0" smtClean="0"/>
              <a:t>X</a:t>
            </a:r>
            <a:r>
              <a:rPr lang="en-GB" i="1" dirty="0" smtClean="0"/>
              <a:t> – S</a:t>
            </a:r>
            <a:r>
              <a:rPr lang="en-GB" i="1" baseline="-25000" dirty="0" smtClean="0"/>
              <a:t>T</a:t>
            </a:r>
            <a:r>
              <a:rPr lang="en-GB" dirty="0" smtClean="0"/>
              <a:t>), 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Gain or loss = max {(</a:t>
            </a:r>
            <a:r>
              <a:rPr lang="en-GB" i="1" dirty="0" smtClean="0"/>
              <a:t>S</a:t>
            </a:r>
            <a:r>
              <a:rPr lang="en-GB" i="1" baseline="-25000" dirty="0" smtClean="0"/>
              <a:t>X</a:t>
            </a:r>
            <a:r>
              <a:rPr lang="en-GB" i="1" dirty="0" smtClean="0"/>
              <a:t> – S</a:t>
            </a:r>
            <a:r>
              <a:rPr lang="en-GB" i="1" baseline="-25000" dirty="0" smtClean="0"/>
              <a:t>T</a:t>
            </a:r>
            <a:r>
              <a:rPr lang="en-GB" i="1" dirty="0" smtClean="0"/>
              <a:t> – P</a:t>
            </a:r>
            <a:r>
              <a:rPr lang="en-GB" i="1" baseline="-25000" dirty="0" smtClean="0"/>
              <a:t>0</a:t>
            </a:r>
            <a:r>
              <a:rPr lang="en-GB" dirty="0" smtClean="0"/>
              <a:t>), – </a:t>
            </a:r>
            <a:r>
              <a:rPr lang="en-GB" i="1" dirty="0" smtClean="0"/>
              <a:t>P</a:t>
            </a:r>
            <a:r>
              <a:rPr lang="en-GB" i="1" baseline="-25000" dirty="0" smtClean="0"/>
              <a:t>0</a:t>
            </a:r>
            <a:r>
              <a:rPr lang="en-GB" dirty="0" smtClean="0"/>
              <a:t>} </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Maximum loss is </a:t>
            </a:r>
            <a:r>
              <a:rPr lang="en-GB" i="1" dirty="0" smtClean="0"/>
              <a:t>P</a:t>
            </a:r>
            <a:r>
              <a:rPr lang="en-GB" i="1" baseline="-25000" dirty="0" smtClean="0"/>
              <a:t>0</a:t>
            </a:r>
            <a:r>
              <a:rPr lang="en-GB" dirty="0" smtClean="0"/>
              <a:t>, which is premium paid</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Maximum gain is </a:t>
            </a:r>
            <a:r>
              <a:rPr lang="en-GB" i="1" dirty="0" smtClean="0"/>
              <a:t>S</a:t>
            </a:r>
            <a:r>
              <a:rPr lang="en-GB" i="1" baseline="-25000" dirty="0" smtClean="0"/>
              <a:t>X</a:t>
            </a:r>
            <a:r>
              <a:rPr lang="en-GB" dirty="0" smtClean="0"/>
              <a:t>, as </a:t>
            </a:r>
            <a:r>
              <a:rPr lang="en-GB" i="1" dirty="0" smtClean="0"/>
              <a:t>S</a:t>
            </a:r>
            <a:r>
              <a:rPr lang="en-GB" i="1" baseline="-25000" dirty="0" smtClean="0"/>
              <a:t>T</a:t>
            </a:r>
            <a:r>
              <a:rPr lang="en-GB" dirty="0" smtClean="0"/>
              <a:t> can reach a minimum of zero</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from a Bought Put</a:t>
            </a:r>
            <a:endParaRPr lang="en-GB" dirty="0"/>
          </a:p>
        </p:txBody>
      </p:sp>
      <p:pic>
        <p:nvPicPr>
          <p:cNvPr id="38914"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39937" name="Title 1"/>
          <p:cNvSpPr>
            <a:spLocks noGrp="1"/>
          </p:cNvSpPr>
          <p:nvPr>
            <p:ph type="title"/>
          </p:nvPr>
        </p:nvSpPr>
        <p:spPr/>
        <p:txBody>
          <a:bodyPr/>
          <a:lstStyle/>
          <a:p>
            <a:r>
              <a:rPr lang="en-GB" smtClean="0"/>
              <a:t>Value of a Put Before Maturity</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Before maturity, a put can be in-the-money, at-the-money, or out-of-money </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Intrinsic value of put = Max {(</a:t>
            </a:r>
            <a:r>
              <a:rPr lang="en-GB" i="1" dirty="0" smtClean="0"/>
              <a:t>S</a:t>
            </a:r>
            <a:r>
              <a:rPr lang="en-GB" i="1" baseline="-25000" dirty="0" smtClean="0"/>
              <a:t>X</a:t>
            </a:r>
            <a:r>
              <a:rPr lang="en-GB" dirty="0" smtClean="0"/>
              <a:t> – </a:t>
            </a:r>
            <a:r>
              <a:rPr lang="en-GB" i="1" dirty="0" smtClean="0"/>
              <a:t>S</a:t>
            </a:r>
            <a:r>
              <a:rPr lang="en-GB" i="1" baseline="-25000" dirty="0" smtClean="0"/>
              <a:t>T</a:t>
            </a:r>
            <a:r>
              <a:rPr lang="en-GB" dirty="0" smtClean="0"/>
              <a:t>), 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Time value of a put is the value because the put could turn into money by maturity</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value of a put before maturity = intrinsic value + time value </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Time value is positive, and based on the probability that the put will be in-the-money at maturity</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0961" name="Title 1"/>
          <p:cNvSpPr>
            <a:spLocks noGrp="1"/>
          </p:cNvSpPr>
          <p:nvPr>
            <p:ph type="title"/>
          </p:nvPr>
        </p:nvSpPr>
        <p:spPr/>
        <p:txBody>
          <a:bodyPr/>
          <a:lstStyle/>
          <a:p>
            <a:r>
              <a:rPr lang="en-GB" smtClean="0"/>
              <a:t>Value of a Put Before Maturity</a:t>
            </a:r>
          </a:p>
        </p:txBody>
      </p:sp>
      <p:pic>
        <p:nvPicPr>
          <p:cNvPr id="40962"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Minimum and Maximum Values of a Put</a:t>
            </a:r>
            <a:endParaRPr lang="en-GB" dirty="0"/>
          </a:p>
        </p:txBody>
      </p:sp>
      <p:sp>
        <p:nvSpPr>
          <p:cNvPr id="41986" name="Content Placeholder 2"/>
          <p:cNvSpPr>
            <a:spLocks noGrp="1"/>
          </p:cNvSpPr>
          <p:nvPr>
            <p:ph sz="quarter" idx="1"/>
          </p:nvPr>
        </p:nvSpPr>
        <p:spPr/>
        <p:txBody>
          <a:bodyPr/>
          <a:lstStyle/>
          <a:p>
            <a:endParaRPr lang="en-GB" smtClean="0"/>
          </a:p>
          <a:p>
            <a:r>
              <a:rPr lang="en-GB" smtClean="0"/>
              <a:t>Minimum value or lower bound = Max {(</a:t>
            </a:r>
            <a:r>
              <a:rPr lang="en-GB" i="1" smtClean="0"/>
              <a:t>S</a:t>
            </a:r>
            <a:r>
              <a:rPr lang="en-GB" i="1" baseline="-25000" smtClean="0"/>
              <a:t>X</a:t>
            </a:r>
            <a:r>
              <a:rPr lang="en-GB" smtClean="0"/>
              <a:t> – </a:t>
            </a:r>
            <a:r>
              <a:rPr lang="en-GB" i="1" smtClean="0"/>
              <a:t>S</a:t>
            </a:r>
            <a:r>
              <a:rPr lang="en-GB" i="1" baseline="-25000" smtClean="0"/>
              <a:t>T</a:t>
            </a:r>
            <a:r>
              <a:rPr lang="en-GB" smtClean="0"/>
              <a:t>), 0}</a:t>
            </a:r>
          </a:p>
          <a:p>
            <a:endParaRPr lang="en-GB" smtClean="0"/>
          </a:p>
          <a:p>
            <a:r>
              <a:rPr lang="en-GB" smtClean="0"/>
              <a:t>Maximum value or upper bound = </a:t>
            </a:r>
            <a:r>
              <a:rPr lang="en-GB" i="1" smtClean="0"/>
              <a:t>S</a:t>
            </a:r>
            <a:r>
              <a:rPr lang="en-GB" i="1" baseline="-25000" smtClean="0"/>
              <a:t>X</a:t>
            </a:r>
            <a:r>
              <a:rPr lang="en-GB"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15361" name="Title 1"/>
          <p:cNvSpPr>
            <a:spLocks noGrp="1"/>
          </p:cNvSpPr>
          <p:nvPr>
            <p:ph type="title"/>
          </p:nvPr>
        </p:nvSpPr>
        <p:spPr/>
        <p:txBody>
          <a:bodyPr/>
          <a:lstStyle/>
          <a:p>
            <a:r>
              <a:rPr lang="en-GB" smtClean="0"/>
              <a:t>What are Call Options?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A call option is a contract between a writer and buyer, in which the call buyer gets the right to buy a specified quantity of asset at exercise price on the exercise date (in the case of a European call) or at any time before the exercise date (in the case of an American call)</a:t>
            </a:r>
          </a:p>
          <a:p>
            <a:pPr marL="274320" indent="-274320" fontAlgn="auto">
              <a:spcBef>
                <a:spcPts val="580"/>
              </a:spcBef>
              <a:spcAft>
                <a:spcPts val="0"/>
              </a:spcAft>
              <a:buFont typeface="Wingdings 2"/>
              <a:buChar char=""/>
              <a:defRPr/>
            </a:pPr>
            <a:r>
              <a:rPr lang="en-GB" dirty="0" smtClean="0"/>
              <a:t>Call options are available on individual stocks, stock indices, interest rates, exchange rates, commodities and futures contracts</a:t>
            </a:r>
          </a:p>
          <a:p>
            <a:pPr marL="274320" indent="-274320" fontAlgn="auto">
              <a:spcBef>
                <a:spcPts val="580"/>
              </a:spcBef>
              <a:spcAft>
                <a:spcPts val="0"/>
              </a:spcAft>
              <a:buFont typeface="Wingdings 2"/>
              <a:buChar char=""/>
              <a:defRPr/>
            </a:pPr>
            <a:r>
              <a:rPr lang="en-GB" dirty="0" smtClean="0"/>
              <a:t>In India, call options on individual stocks and stock indices are available in OTC</a:t>
            </a:r>
          </a:p>
          <a:p>
            <a:pPr marL="274320" indent="-274320" fontAlgn="auto">
              <a:spcBef>
                <a:spcPts val="580"/>
              </a:spcBef>
              <a:spcAft>
                <a:spcPts val="0"/>
              </a:spcAft>
              <a:buFont typeface="Wingdings 2"/>
              <a:buChar char=""/>
              <a:defRPr/>
            </a:pPr>
            <a:r>
              <a:rPr lang="en-GB" dirty="0" smtClean="0"/>
              <a:t>Commodity options and options on futures are not yet available in India</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3009" name="Title 1"/>
          <p:cNvSpPr>
            <a:spLocks noGrp="1"/>
          </p:cNvSpPr>
          <p:nvPr>
            <p:ph type="title"/>
          </p:nvPr>
        </p:nvSpPr>
        <p:spPr/>
        <p:txBody>
          <a:bodyPr/>
          <a:lstStyle/>
          <a:p>
            <a:r>
              <a:rPr lang="en-GB" smtClean="0"/>
              <a:t>Lower and Upper Bounds For Put</a:t>
            </a:r>
          </a:p>
        </p:txBody>
      </p:sp>
      <p:pic>
        <p:nvPicPr>
          <p:cNvPr id="43010"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When to Exercise an American Put</a:t>
            </a:r>
            <a:endParaRPr lang="en-GB" dirty="0"/>
          </a:p>
        </p:txBody>
      </p:sp>
      <p:sp>
        <p:nvSpPr>
          <p:cNvPr id="3" name="Content Placeholder 2"/>
          <p:cNvSpPr>
            <a:spLocks noGrp="1"/>
          </p:cNvSpPr>
          <p:nvPr>
            <p:ph sz="quarter" idx="1"/>
          </p:nvPr>
        </p:nvSpPr>
        <p:spPr/>
        <p:txBody>
          <a:bodyPr>
            <a:normAutofit fontScale="85000" lnSpcReduction="10000"/>
          </a:bodyPr>
          <a:lstStyle/>
          <a:p>
            <a:pPr marL="274320" indent="-274320" fontAlgn="auto">
              <a:spcBef>
                <a:spcPts val="580"/>
              </a:spcBef>
              <a:spcAft>
                <a:spcPts val="0"/>
              </a:spcAft>
              <a:buFont typeface="Wingdings 2"/>
              <a:buChar char=""/>
              <a:defRPr/>
            </a:pPr>
            <a:r>
              <a:rPr lang="en-GB" dirty="0" smtClean="0"/>
              <a:t>For non-dividend-paying stock, in general, an American put that pays no dividend will not be exercised early, because the value of the put is higher than the intrinsic value that will be received on exercise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stock price is very low relative to the exercise price, the probability of the price going lower may be very small and the time value might be negative. Therefore, the early exercise price may be appropriate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For dividend paying stock, a large dividend may reduce the stock price, causing the time value to be negative; if that happens, the option can be exercised early</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5057" name="Title 1"/>
          <p:cNvSpPr>
            <a:spLocks noGrp="1"/>
          </p:cNvSpPr>
          <p:nvPr>
            <p:ph type="title"/>
          </p:nvPr>
        </p:nvSpPr>
        <p:spPr/>
        <p:txBody>
          <a:bodyPr/>
          <a:lstStyle/>
          <a:p>
            <a:r>
              <a:rPr lang="en-GB" smtClean="0"/>
              <a:t>Terminal Value of a Written Put</a:t>
            </a:r>
          </a:p>
        </p:txBody>
      </p:sp>
      <p:sp>
        <p:nvSpPr>
          <p:cNvPr id="45058" name="Content Placeholder 2"/>
          <p:cNvSpPr>
            <a:spLocks noGrp="1"/>
          </p:cNvSpPr>
          <p:nvPr>
            <p:ph sz="quarter" idx="1"/>
          </p:nvPr>
        </p:nvSpPr>
        <p:spPr/>
        <p:txBody>
          <a:bodyPr/>
          <a:lstStyle/>
          <a:p>
            <a:r>
              <a:rPr lang="en-GB" smtClean="0"/>
              <a:t>For writers of put, there is an obligation only when the put is exercised</a:t>
            </a:r>
          </a:p>
          <a:p>
            <a:endParaRPr lang="en-GB" smtClean="0"/>
          </a:p>
          <a:p>
            <a:r>
              <a:rPr lang="en-GB" smtClean="0"/>
              <a:t>Since put is exercised only when </a:t>
            </a:r>
            <a:r>
              <a:rPr lang="en-GB" i="1" smtClean="0"/>
              <a:t>S</a:t>
            </a:r>
            <a:r>
              <a:rPr lang="en-GB" i="1" baseline="-25000" smtClean="0"/>
              <a:t>X</a:t>
            </a:r>
            <a:r>
              <a:rPr lang="en-GB" i="1" smtClean="0"/>
              <a:t> &gt; S</a:t>
            </a:r>
            <a:r>
              <a:rPr lang="en-GB" i="1" baseline="-25000" smtClean="0"/>
              <a:t>T</a:t>
            </a:r>
            <a:r>
              <a:rPr lang="en-GB" smtClean="0"/>
              <a:t>, the loss for writer would be </a:t>
            </a:r>
            <a:r>
              <a:rPr lang="en-GB" i="1" smtClean="0"/>
              <a:t>S</a:t>
            </a:r>
            <a:r>
              <a:rPr lang="en-GB" i="1" baseline="-25000" smtClean="0"/>
              <a:t>T</a:t>
            </a:r>
            <a:r>
              <a:rPr lang="en-GB" i="1" smtClean="0"/>
              <a:t> – S</a:t>
            </a:r>
            <a:r>
              <a:rPr lang="en-GB" i="1" baseline="-25000" smtClean="0"/>
              <a:t>X</a:t>
            </a:r>
            <a:endParaRPr lang="en-GB" smtClean="0"/>
          </a:p>
          <a:p>
            <a:endParaRPr lang="en-GB" smtClean="0"/>
          </a:p>
          <a:p>
            <a:r>
              <a:rPr lang="en-GB" smtClean="0"/>
              <a:t>If the put is not exercised, it has no value</a:t>
            </a:r>
          </a:p>
          <a:p>
            <a:endParaRPr lang="en-GB" smtClean="0"/>
          </a:p>
          <a:p>
            <a:r>
              <a:rPr lang="en-GB" smtClean="0"/>
              <a:t>Terminal value of a written put = Min (</a:t>
            </a:r>
            <a:r>
              <a:rPr lang="en-GB" i="1" smtClean="0"/>
              <a:t>S</a:t>
            </a:r>
            <a:r>
              <a:rPr lang="en-GB" i="1" baseline="-25000" smtClean="0"/>
              <a:t>T</a:t>
            </a:r>
            <a:r>
              <a:rPr lang="en-GB" i="1" smtClean="0"/>
              <a:t> – S</a:t>
            </a:r>
            <a:r>
              <a:rPr lang="en-GB" i="1" baseline="-25000" smtClean="0"/>
              <a:t>X</a:t>
            </a:r>
            <a:r>
              <a:rPr lang="en-GB" smtClean="0"/>
              <a:t>), 0}</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6081" name="Title 1"/>
          <p:cNvSpPr>
            <a:spLocks noGrp="1"/>
          </p:cNvSpPr>
          <p:nvPr>
            <p:ph type="title"/>
          </p:nvPr>
        </p:nvSpPr>
        <p:spPr/>
        <p:txBody>
          <a:bodyPr/>
          <a:lstStyle/>
          <a:p>
            <a:r>
              <a:rPr lang="en-GB" smtClean="0"/>
              <a:t>Terminal Value of a Written Put</a:t>
            </a:r>
          </a:p>
        </p:txBody>
      </p:sp>
      <p:pic>
        <p:nvPicPr>
          <p:cNvPr id="46082" name="Picture 2"/>
          <p:cNvPicPr>
            <a:picLocks noGrp="1" noChangeAspect="1" noChangeArrowheads="1"/>
          </p:cNvPicPr>
          <p:nvPr>
            <p:ph sz="quarter" idx="1"/>
          </p:nvPr>
        </p:nvPicPr>
        <p:blipFill>
          <a:blip r:embed="rId2"/>
          <a:srcRect/>
          <a:stretch>
            <a:fillRect/>
          </a:stretch>
        </p:blipFill>
        <p:spPr>
          <a:xfrm>
            <a:off x="1692275" y="1447800"/>
            <a:ext cx="6216650" cy="4572000"/>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for a Put Writer</a:t>
            </a:r>
            <a:endParaRPr lang="en-GB" dirty="0"/>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GB" dirty="0" smtClean="0"/>
              <a:t>When a put writer writes a put, he receives </a:t>
            </a:r>
            <a:r>
              <a:rPr lang="en-GB" i="1" dirty="0" smtClean="0"/>
              <a:t>P</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put is exercised, the loss is reduced by </a:t>
            </a:r>
            <a:r>
              <a:rPr lang="en-GB" i="1" dirty="0" smtClean="0"/>
              <a:t>P</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If the put is not exercised, the writer will keep </a:t>
            </a:r>
            <a:r>
              <a:rPr lang="en-GB" i="1" dirty="0" smtClean="0"/>
              <a:t>P</a:t>
            </a:r>
            <a:r>
              <a:rPr lang="en-GB" i="1" baseline="-25000" dirty="0" smtClean="0"/>
              <a:t>0</a:t>
            </a:r>
            <a:endParaRPr lang="en-GB" dirty="0" smtClean="0"/>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Gains and losses for the put writer = Min {</a:t>
            </a:r>
            <a:r>
              <a:rPr lang="en-GB" i="1" dirty="0" smtClean="0"/>
              <a:t>P</a:t>
            </a:r>
            <a:r>
              <a:rPr lang="en-GB" i="1" baseline="-25000" dirty="0" smtClean="0"/>
              <a:t>0</a:t>
            </a:r>
            <a:r>
              <a:rPr lang="en-GB" i="1" dirty="0" smtClean="0"/>
              <a:t>, [(S</a:t>
            </a:r>
            <a:r>
              <a:rPr lang="en-GB" i="1" baseline="-25000" dirty="0" smtClean="0"/>
              <a:t>X</a:t>
            </a:r>
            <a:r>
              <a:rPr lang="en-GB" i="1" dirty="0" smtClean="0"/>
              <a:t> – S</a:t>
            </a:r>
            <a:r>
              <a:rPr lang="en-GB" i="1" baseline="-25000" dirty="0" smtClean="0"/>
              <a:t>T</a:t>
            </a:r>
            <a:r>
              <a:rPr lang="en-GB" i="1" dirty="0" smtClean="0"/>
              <a:t>) + P</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Maximum gain is </a:t>
            </a:r>
            <a:r>
              <a:rPr lang="en-GB" i="1" dirty="0" smtClean="0"/>
              <a:t>P</a:t>
            </a:r>
            <a:r>
              <a:rPr lang="en-GB" i="1" baseline="-25000" dirty="0" smtClean="0"/>
              <a:t>0</a:t>
            </a:r>
            <a:r>
              <a:rPr lang="en-GB" dirty="0" smtClean="0"/>
              <a:t>, and maximum loss is (</a:t>
            </a:r>
            <a:r>
              <a:rPr lang="en-GB" i="1" dirty="0" smtClean="0"/>
              <a:t>S</a:t>
            </a:r>
            <a:r>
              <a:rPr lang="en-GB" i="1" baseline="-25000" dirty="0" smtClean="0"/>
              <a:t>X</a:t>
            </a:r>
            <a:r>
              <a:rPr lang="en-GB" i="1" dirty="0" smtClean="0"/>
              <a:t> – P</a:t>
            </a:r>
            <a:r>
              <a:rPr lang="en-GB" i="1" baseline="-25000" dirty="0" smtClean="0"/>
              <a:t>0</a:t>
            </a:r>
            <a:r>
              <a:rPr lang="en-GB" dirty="0" smtClean="0"/>
              <a:t>)</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8129" name="Title 1"/>
          <p:cNvSpPr>
            <a:spLocks noGrp="1"/>
          </p:cNvSpPr>
          <p:nvPr>
            <p:ph type="title"/>
          </p:nvPr>
        </p:nvSpPr>
        <p:spPr/>
        <p:txBody>
          <a:bodyPr/>
          <a:lstStyle/>
          <a:p>
            <a:r>
              <a:rPr lang="en-GB" smtClean="0"/>
              <a:t>Gains and Losses for Put Writer</a:t>
            </a:r>
          </a:p>
        </p:txBody>
      </p:sp>
      <p:pic>
        <p:nvPicPr>
          <p:cNvPr id="48130" name="Picture 2"/>
          <p:cNvPicPr>
            <a:picLocks noGrp="1" noChangeAspect="1" noChangeArrowheads="1"/>
          </p:cNvPicPr>
          <p:nvPr>
            <p:ph sz="quarter" idx="1"/>
          </p:nvPr>
        </p:nvPicPr>
        <p:blipFill>
          <a:blip r:embed="rId2"/>
          <a:srcRect/>
          <a:stretch>
            <a:fillRect/>
          </a:stretch>
        </p:blipFill>
        <p:spPr>
          <a:xfrm>
            <a:off x="1089025" y="1447800"/>
            <a:ext cx="7423150" cy="4572000"/>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of Payoffs to Put Buyers and Put Writers</a:t>
            </a:r>
            <a:endParaRPr lang="en-GB" dirty="0"/>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Char char=""/>
              <a:defRPr/>
            </a:pPr>
            <a:r>
              <a:rPr lang="en-GB" dirty="0" smtClean="0"/>
              <a:t>For a put buyer, the maximum loss is the put premium, and gain can be high with a maximum of (</a:t>
            </a:r>
            <a:r>
              <a:rPr lang="en-GB" i="1" dirty="0" smtClean="0"/>
              <a:t>S</a:t>
            </a:r>
            <a:r>
              <a:rPr lang="en-GB" i="1" baseline="-25000" dirty="0" smtClean="0"/>
              <a:t>X</a:t>
            </a:r>
            <a:r>
              <a:rPr lang="en-GB" i="1" dirty="0" smtClean="0"/>
              <a:t> – P</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For put writers, the maximum gain is the put premium, and loss can be high with a maximum of (</a:t>
            </a:r>
            <a:r>
              <a:rPr lang="en-GB" i="1" dirty="0" smtClean="0"/>
              <a:t>S</a:t>
            </a:r>
            <a:r>
              <a:rPr lang="en-GB" i="1" baseline="-25000" dirty="0" smtClean="0"/>
              <a:t>X</a:t>
            </a:r>
            <a:r>
              <a:rPr lang="en-GB" i="1" dirty="0" smtClean="0"/>
              <a:t> – P</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It is a zero-sum game, as gains for buyers are the same as losses for writers, and vice-versa</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Diagram shows that payoffs for a writer mirror-image payoffs for buyers</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of Payoff to Put Buyer and Writer</a:t>
            </a:r>
            <a:endParaRPr lang="en-GB" dirty="0"/>
          </a:p>
        </p:txBody>
      </p:sp>
      <p:pic>
        <p:nvPicPr>
          <p:cNvPr id="50178" name="Picture 2"/>
          <p:cNvPicPr>
            <a:picLocks noGrp="1" noChangeAspect="1" noChangeArrowheads="1"/>
          </p:cNvPicPr>
          <p:nvPr>
            <p:ph sz="quarter" idx="1"/>
          </p:nvPr>
        </p:nvPicPr>
        <p:blipFill>
          <a:blip r:embed="rId2"/>
          <a:srcRect/>
          <a:stretch>
            <a:fillRect/>
          </a:stretch>
        </p:blipFill>
        <p:spPr>
          <a:xfrm>
            <a:off x="1089025" y="1447800"/>
            <a:ext cx="7423150" cy="4572000"/>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1201" name="Title 1"/>
          <p:cNvSpPr>
            <a:spLocks noGrp="1"/>
          </p:cNvSpPr>
          <p:nvPr>
            <p:ph type="title"/>
          </p:nvPr>
        </p:nvSpPr>
        <p:spPr/>
        <p:txBody>
          <a:bodyPr/>
          <a:lstStyle/>
          <a:p>
            <a:r>
              <a:rPr lang="en-GB" smtClean="0"/>
              <a:t>When to Buy Put and Write Put</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Put is a bet between a writer and a buyer</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buyer bets that the stock price will be lower than (SX – P0)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writer bets that the stock price will not be lower than (SX – P0)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One should buy put if it is expected that </a:t>
            </a:r>
            <a:r>
              <a:rPr lang="en-GB" i="1" dirty="0" smtClean="0"/>
              <a:t>S</a:t>
            </a:r>
            <a:r>
              <a:rPr lang="en-GB" i="1" baseline="-25000" dirty="0" smtClean="0"/>
              <a:t>T</a:t>
            </a:r>
            <a:r>
              <a:rPr lang="en-GB" i="1" dirty="0" smtClean="0"/>
              <a:t> &lt; S</a:t>
            </a:r>
            <a:r>
              <a:rPr lang="en-GB" i="1" baseline="-25000" dirty="0" smtClean="0"/>
              <a:t>X</a:t>
            </a:r>
            <a:r>
              <a:rPr lang="en-GB" i="1" dirty="0" smtClean="0"/>
              <a:t> - P</a:t>
            </a:r>
            <a:r>
              <a:rPr lang="en-GB" i="1" baseline="-25000" dirty="0" smtClean="0"/>
              <a:t>0</a:t>
            </a:r>
          </a:p>
          <a:p>
            <a:pPr marL="274320" indent="-274320" fontAlgn="auto">
              <a:spcBef>
                <a:spcPts val="580"/>
              </a:spcBef>
              <a:spcAft>
                <a:spcPts val="0"/>
              </a:spcAft>
              <a:buFont typeface="Wingdings 2"/>
              <a:buChar char=""/>
              <a:defRPr/>
            </a:pPr>
            <a:endParaRPr lang="en-GB" i="1" baseline="-25000" dirty="0" smtClean="0"/>
          </a:p>
          <a:p>
            <a:pPr marL="274320" indent="-274320" fontAlgn="auto">
              <a:spcBef>
                <a:spcPts val="580"/>
              </a:spcBef>
              <a:spcAft>
                <a:spcPts val="0"/>
              </a:spcAft>
              <a:buFont typeface="Wingdings 2"/>
              <a:buChar char=""/>
              <a:defRPr/>
            </a:pPr>
            <a:r>
              <a:rPr lang="en-GB" dirty="0" smtClean="0"/>
              <a:t>They will write a put if it is expected that</a:t>
            </a:r>
            <a:r>
              <a:rPr lang="en-GB" i="1" baseline="-25000" dirty="0" smtClean="0"/>
              <a:t> </a:t>
            </a:r>
            <a:r>
              <a:rPr lang="en-GB" i="1" dirty="0" smtClean="0"/>
              <a:t>S</a:t>
            </a:r>
            <a:r>
              <a:rPr lang="en-GB" i="1" baseline="-25000" dirty="0" smtClean="0"/>
              <a:t>T</a:t>
            </a:r>
            <a:r>
              <a:rPr lang="en-GB" i="1" dirty="0" smtClean="0"/>
              <a:t> &gt; S</a:t>
            </a:r>
            <a:r>
              <a:rPr lang="en-GB" i="1" baseline="-25000" dirty="0" smtClean="0"/>
              <a:t>X</a:t>
            </a:r>
            <a:r>
              <a:rPr lang="en-GB" i="1" dirty="0" smtClean="0"/>
              <a:t> + P</a:t>
            </a:r>
            <a:r>
              <a:rPr lang="en-GB" i="1" baseline="-25000" dirty="0" smtClean="0"/>
              <a:t>0</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between Calls and Puts</a:t>
            </a:r>
            <a:endParaRPr lang="en-GB"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GB" dirty="0" smtClean="0"/>
              <a:t>One should buy call when the stock price is expected to increase and go beyond (</a:t>
            </a:r>
            <a:r>
              <a:rPr lang="en-GB" i="1" dirty="0" smtClean="0"/>
              <a:t>S</a:t>
            </a:r>
            <a:r>
              <a:rPr lang="en-GB" i="1" baseline="-25000" dirty="0" smtClean="0"/>
              <a:t>X</a:t>
            </a:r>
            <a:r>
              <a:rPr lang="en-GB" dirty="0" smtClean="0"/>
              <a:t> + </a:t>
            </a:r>
            <a:r>
              <a:rPr lang="en-GB" i="1" dirty="0" smtClean="0"/>
              <a:t>C</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They should buy put when the stock price is expected to decrease and go below (</a:t>
            </a:r>
            <a:r>
              <a:rPr lang="en-GB" i="1" dirty="0" smtClean="0"/>
              <a:t>S</a:t>
            </a:r>
            <a:r>
              <a:rPr lang="en-GB" i="1" baseline="-25000" dirty="0" smtClean="0"/>
              <a:t>X </a:t>
            </a:r>
            <a:r>
              <a:rPr lang="en-GB" dirty="0" smtClean="0"/>
              <a:t>– </a:t>
            </a:r>
            <a:r>
              <a:rPr lang="en-GB" i="1" dirty="0" smtClean="0"/>
              <a:t>P</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Writing a call does not necessarily mean that stock prices should decrease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Writing a put does not necessarily mean that stock prices should increase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Exercise of European Call Options</a:t>
            </a:r>
            <a:endParaRPr lang="en-GB"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r>
              <a:rPr lang="en-GB" dirty="0" smtClean="0"/>
              <a:t>Since European call options provide call buyers with the right to buy an underlying asset at the exercise price or exercise date, the call buyer will exercise only if the spot price on the exercise date (</a:t>
            </a:r>
            <a:r>
              <a:rPr lang="en-GB" i="1" dirty="0" smtClean="0"/>
              <a:t>S</a:t>
            </a:r>
            <a:r>
              <a:rPr lang="en-GB" i="1" baseline="-25000" dirty="0" smtClean="0"/>
              <a:t>T</a:t>
            </a:r>
            <a:r>
              <a:rPr lang="en-GB" dirty="0" smtClean="0"/>
              <a:t>)</a:t>
            </a:r>
            <a:r>
              <a:rPr lang="en-GB" i="1" dirty="0" smtClean="0"/>
              <a:t> </a:t>
            </a:r>
            <a:r>
              <a:rPr lang="en-GB" dirty="0" smtClean="0"/>
              <a:t>is larger than the exercise price (</a:t>
            </a:r>
            <a:r>
              <a:rPr lang="en-GB" i="1" dirty="0" smtClean="0"/>
              <a:t>S</a:t>
            </a:r>
            <a:r>
              <a:rPr lang="en-GB" i="1" baseline="-25000" dirty="0" smtClean="0"/>
              <a:t>X</a:t>
            </a:r>
            <a:r>
              <a:rPr lang="en-GB" dirty="0" smtClean="0"/>
              <a:t>)</a:t>
            </a:r>
          </a:p>
          <a:p>
            <a:pPr marL="274320" indent="-274320" fontAlgn="auto">
              <a:spcBef>
                <a:spcPts val="580"/>
              </a:spcBef>
              <a:spcAft>
                <a:spcPts val="0"/>
              </a:spcAft>
              <a:buFont typeface="Wingdings 2"/>
              <a:buChar char=""/>
              <a:defRPr/>
            </a:pPr>
            <a:r>
              <a:rPr lang="en-GB" dirty="0" smtClean="0"/>
              <a:t>If </a:t>
            </a:r>
            <a:r>
              <a:rPr lang="en-GB" i="1" dirty="0" smtClean="0"/>
              <a:t>S</a:t>
            </a:r>
            <a:r>
              <a:rPr lang="en-GB" i="1" baseline="-25000" dirty="0" smtClean="0"/>
              <a:t>T</a:t>
            </a:r>
            <a:r>
              <a:rPr lang="en-GB" dirty="0" smtClean="0"/>
              <a:t> &gt; </a:t>
            </a:r>
            <a:r>
              <a:rPr lang="en-GB" i="1" dirty="0" smtClean="0"/>
              <a:t>S</a:t>
            </a:r>
            <a:r>
              <a:rPr lang="en-GB" i="1" baseline="-25000" dirty="0" smtClean="0"/>
              <a:t>X</a:t>
            </a:r>
            <a:r>
              <a:rPr lang="en-GB" dirty="0" smtClean="0"/>
              <a:t>, value to the call buyer will be the difference between the stock price on the exercise date and the exercise price (</a:t>
            </a:r>
            <a:r>
              <a:rPr lang="en-GB" i="1" dirty="0" smtClean="0"/>
              <a:t>S</a:t>
            </a:r>
            <a:r>
              <a:rPr lang="en-GB" i="1" baseline="-25000" dirty="0" smtClean="0"/>
              <a:t>T</a:t>
            </a:r>
            <a:r>
              <a:rPr lang="en-GB" i="1" dirty="0" smtClean="0"/>
              <a:t> – S</a:t>
            </a:r>
            <a:r>
              <a:rPr lang="en-GB" i="1" baseline="-25000" dirty="0" smtClean="0"/>
              <a:t>X</a:t>
            </a:r>
            <a:r>
              <a:rPr lang="en-GB" dirty="0" smtClean="0"/>
              <a:t>)</a:t>
            </a:r>
          </a:p>
          <a:p>
            <a:pPr marL="274320" indent="-274320" fontAlgn="auto">
              <a:spcBef>
                <a:spcPts val="580"/>
              </a:spcBef>
              <a:spcAft>
                <a:spcPts val="0"/>
              </a:spcAft>
              <a:buFont typeface="Wingdings 2"/>
              <a:buChar char=""/>
              <a:defRPr/>
            </a:pPr>
            <a:r>
              <a:rPr lang="en-GB" dirty="0" smtClean="0"/>
              <a:t>If </a:t>
            </a:r>
            <a:r>
              <a:rPr lang="en-GB" i="1" dirty="0" smtClean="0"/>
              <a:t>S</a:t>
            </a:r>
            <a:r>
              <a:rPr lang="en-GB" dirty="0" smtClean="0"/>
              <a:t>T &lt; </a:t>
            </a:r>
            <a:r>
              <a:rPr lang="en-GB" i="1" dirty="0" smtClean="0"/>
              <a:t>S</a:t>
            </a:r>
            <a:r>
              <a:rPr lang="en-GB" i="1" baseline="-25000" dirty="0" smtClean="0"/>
              <a:t>X</a:t>
            </a:r>
            <a:r>
              <a:rPr lang="en-GB" dirty="0" smtClean="0"/>
              <a:t>, the call buyer will make a loss if the call is exercised; therefore, they will not exercise the call option, but let it expire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When to Buy or Write Calls and Puts</a:t>
            </a:r>
            <a:endParaRPr lang="en-GB" dirty="0"/>
          </a:p>
        </p:txBody>
      </p:sp>
      <p:sp>
        <p:nvSpPr>
          <p:cNvPr id="53250" name="Content Placeholder 2"/>
          <p:cNvSpPr>
            <a:spLocks noGrp="1"/>
          </p:cNvSpPr>
          <p:nvPr>
            <p:ph sz="quarter" idx="1"/>
          </p:nvPr>
        </p:nvSpPr>
        <p:spPr/>
        <p:txBody>
          <a:bodyPr/>
          <a:lstStyle/>
          <a:p>
            <a:endParaRPr lang="en-GB" smtClean="0"/>
          </a:p>
          <a:p>
            <a:r>
              <a:rPr lang="en-GB" smtClean="0"/>
              <a:t>Buy put if </a:t>
            </a:r>
            <a:r>
              <a:rPr lang="en-GB" i="1" smtClean="0"/>
              <a:t>S</a:t>
            </a:r>
            <a:r>
              <a:rPr lang="en-GB" i="1" baseline="-25000" smtClean="0"/>
              <a:t>T</a:t>
            </a:r>
            <a:r>
              <a:rPr lang="en-GB" smtClean="0"/>
              <a:t> &lt;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a:t>
            </a:r>
          </a:p>
          <a:p>
            <a:endParaRPr lang="en-GB" smtClean="0"/>
          </a:p>
          <a:p>
            <a:r>
              <a:rPr lang="en-GB" smtClean="0"/>
              <a:t>Write call if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 &lt; </a:t>
            </a:r>
            <a:r>
              <a:rPr lang="en-GB" i="1" smtClean="0"/>
              <a:t>S</a:t>
            </a:r>
            <a:r>
              <a:rPr lang="en-GB" i="1" baseline="-25000" smtClean="0"/>
              <a:t>T</a:t>
            </a:r>
            <a:r>
              <a:rPr lang="en-GB" baseline="-25000" smtClean="0"/>
              <a:t> </a:t>
            </a:r>
            <a:r>
              <a:rPr lang="en-GB" smtClean="0"/>
              <a:t>&lt;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a:t>
            </a:r>
          </a:p>
          <a:p>
            <a:endParaRPr lang="en-GB" smtClean="0"/>
          </a:p>
          <a:p>
            <a:r>
              <a:rPr lang="en-GB" smtClean="0"/>
              <a:t>Write put if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 &lt; </a:t>
            </a:r>
            <a:r>
              <a:rPr lang="en-GB" i="1" smtClean="0"/>
              <a:t>S</a:t>
            </a:r>
            <a:r>
              <a:rPr lang="en-GB" i="1" baseline="-25000" smtClean="0"/>
              <a:t>T</a:t>
            </a:r>
            <a:r>
              <a:rPr lang="en-GB" baseline="-25000" smtClean="0"/>
              <a:t> </a:t>
            </a:r>
            <a:r>
              <a:rPr lang="en-GB" smtClean="0"/>
              <a:t>&lt;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a:t>
            </a:r>
          </a:p>
          <a:p>
            <a:endParaRPr lang="en-GB" smtClean="0"/>
          </a:p>
          <a:p>
            <a:r>
              <a:rPr lang="en-GB" smtClean="0"/>
              <a:t>Buy call if </a:t>
            </a:r>
            <a:r>
              <a:rPr lang="en-GB" i="1" smtClean="0"/>
              <a:t>S</a:t>
            </a:r>
            <a:r>
              <a:rPr lang="en-GB" i="1" baseline="-25000" smtClean="0"/>
              <a:t>T</a:t>
            </a:r>
            <a:r>
              <a:rPr lang="en-GB" smtClean="0"/>
              <a:t> &lt; (</a:t>
            </a:r>
            <a:r>
              <a:rPr lang="en-GB" i="1" smtClean="0"/>
              <a:t>S</a:t>
            </a:r>
            <a:r>
              <a:rPr lang="en-GB" i="1" baseline="-25000" smtClean="0"/>
              <a:t>X</a:t>
            </a:r>
            <a:r>
              <a:rPr lang="en-GB" i="1" smtClean="0"/>
              <a:t> + C</a:t>
            </a:r>
            <a:r>
              <a:rPr lang="en-GB" i="1" baseline="-25000" smtClean="0"/>
              <a:t>0</a:t>
            </a:r>
            <a:r>
              <a:rPr lang="en-GB" i="1" smtClean="0"/>
              <a:t> + P</a:t>
            </a:r>
            <a:r>
              <a:rPr lang="en-GB" i="1" baseline="-25000" smtClean="0"/>
              <a:t>0</a:t>
            </a:r>
            <a:r>
              <a:rPr lang="en-GB"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17409" name="Title 1"/>
          <p:cNvSpPr>
            <a:spLocks noGrp="1"/>
          </p:cNvSpPr>
          <p:nvPr>
            <p:ph type="title"/>
          </p:nvPr>
        </p:nvSpPr>
        <p:spPr/>
        <p:txBody>
          <a:bodyPr/>
          <a:lstStyle/>
          <a:p>
            <a:r>
              <a:rPr lang="en-GB" smtClean="0"/>
              <a:t>Terminal Value of a Bought Call</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value of a bought call option on the exercise date is known as the terminal value of the bought call</a:t>
            </a:r>
          </a:p>
          <a:p>
            <a:pPr marL="274320" indent="-274320" fontAlgn="auto">
              <a:spcBef>
                <a:spcPts val="580"/>
              </a:spcBef>
              <a:spcAft>
                <a:spcPts val="0"/>
              </a:spcAft>
              <a:buFont typeface="Wingdings 2"/>
              <a:buChar char=""/>
              <a:defRPr/>
            </a:pPr>
            <a:r>
              <a:rPr lang="en-GB" dirty="0" smtClean="0"/>
              <a:t>Since the call will only be exercised if </a:t>
            </a:r>
            <a:r>
              <a:rPr lang="en-GB" i="1" dirty="0" smtClean="0"/>
              <a:t>S</a:t>
            </a:r>
            <a:r>
              <a:rPr lang="en-GB" i="1" baseline="-25000" dirty="0" smtClean="0"/>
              <a:t>T</a:t>
            </a:r>
            <a:r>
              <a:rPr lang="en-GB" dirty="0" smtClean="0"/>
              <a:t> &gt; </a:t>
            </a:r>
            <a:r>
              <a:rPr lang="en-GB" i="1" dirty="0" smtClean="0"/>
              <a:t>S</a:t>
            </a:r>
            <a:r>
              <a:rPr lang="en-GB" i="1" baseline="-25000" dirty="0" smtClean="0"/>
              <a:t>X</a:t>
            </a:r>
            <a:r>
              <a:rPr lang="en-GB" i="1" dirty="0" smtClean="0"/>
              <a:t>, </a:t>
            </a:r>
            <a:r>
              <a:rPr lang="en-GB" dirty="0" smtClean="0"/>
              <a:t>the value of the call if exercised will be </a:t>
            </a:r>
            <a:r>
              <a:rPr lang="en-GB" i="1" dirty="0" smtClean="0"/>
              <a:t>S</a:t>
            </a:r>
            <a:r>
              <a:rPr lang="en-GB" i="1" baseline="-25000" dirty="0" smtClean="0"/>
              <a:t>T</a:t>
            </a:r>
            <a:r>
              <a:rPr lang="en-GB" i="1" dirty="0" smtClean="0"/>
              <a:t> – S</a:t>
            </a:r>
            <a:r>
              <a:rPr lang="en-GB" i="1" baseline="-25000" dirty="0" smtClean="0"/>
              <a:t>X</a:t>
            </a:r>
            <a:r>
              <a:rPr lang="en-GB" dirty="0" smtClean="0"/>
              <a:t> </a:t>
            </a:r>
          </a:p>
          <a:p>
            <a:pPr marL="274320" indent="-274320" fontAlgn="auto">
              <a:spcBef>
                <a:spcPts val="580"/>
              </a:spcBef>
              <a:spcAft>
                <a:spcPts val="0"/>
              </a:spcAft>
              <a:buFont typeface="Wingdings 2"/>
              <a:buChar char=""/>
              <a:defRPr/>
            </a:pPr>
            <a:r>
              <a:rPr lang="en-GB" dirty="0" smtClean="0"/>
              <a:t>If the call is not exercised, i.e. If </a:t>
            </a:r>
            <a:r>
              <a:rPr lang="en-GB" i="1" dirty="0" smtClean="0"/>
              <a:t>S</a:t>
            </a:r>
            <a:r>
              <a:rPr lang="en-GB" i="1" baseline="-25000" dirty="0" smtClean="0"/>
              <a:t>T</a:t>
            </a:r>
            <a:r>
              <a:rPr lang="en-GB" i="1" dirty="0" smtClean="0"/>
              <a:t> &lt; S</a:t>
            </a:r>
            <a:r>
              <a:rPr lang="en-GB" i="1" baseline="-25000" dirty="0" smtClean="0"/>
              <a:t>X</a:t>
            </a:r>
            <a:r>
              <a:rPr lang="en-GB" dirty="0" smtClean="0"/>
              <a:t>, the call will expire without exercise and its value will be zero</a:t>
            </a:r>
          </a:p>
          <a:p>
            <a:pPr marL="274320" indent="-274320" fontAlgn="auto">
              <a:spcBef>
                <a:spcPts val="580"/>
              </a:spcBef>
              <a:spcAft>
                <a:spcPts val="0"/>
              </a:spcAft>
              <a:buFont typeface="Wingdings 2"/>
              <a:buChar char=""/>
              <a:defRPr/>
            </a:pPr>
            <a:r>
              <a:rPr lang="en-GB" dirty="0" smtClean="0"/>
              <a:t>Terminal value of a bought call = max {(</a:t>
            </a:r>
            <a:r>
              <a:rPr lang="en-GB" i="1" dirty="0" smtClean="0"/>
              <a:t>S</a:t>
            </a:r>
            <a:r>
              <a:rPr lang="en-GB" i="1" baseline="-25000" dirty="0" smtClean="0"/>
              <a:t>T</a:t>
            </a:r>
            <a:r>
              <a:rPr lang="en-GB" i="1" dirty="0" smtClean="0"/>
              <a:t> – S</a:t>
            </a:r>
            <a:r>
              <a:rPr lang="en-GB" i="1" baseline="-25000" dirty="0" smtClean="0"/>
              <a:t>X</a:t>
            </a:r>
            <a:r>
              <a:rPr lang="en-GB" dirty="0" smtClean="0"/>
              <a:t>), 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18433" name="Title 1"/>
          <p:cNvSpPr>
            <a:spLocks noGrp="1"/>
          </p:cNvSpPr>
          <p:nvPr>
            <p:ph type="title"/>
          </p:nvPr>
        </p:nvSpPr>
        <p:spPr/>
        <p:txBody>
          <a:bodyPr/>
          <a:lstStyle/>
          <a:p>
            <a:r>
              <a:rPr lang="en-GB" smtClean="0"/>
              <a:t>Terminal Value of a Bought Call</a:t>
            </a:r>
          </a:p>
        </p:txBody>
      </p:sp>
      <p:pic>
        <p:nvPicPr>
          <p:cNvPr id="18434"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from a Bought Call</a:t>
            </a:r>
            <a:endParaRPr lang="en-GB" dirty="0"/>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GB" dirty="0" smtClean="0"/>
              <a:t>The premium paid for a call is </a:t>
            </a:r>
            <a:r>
              <a:rPr lang="en-GB" i="1" dirty="0" smtClean="0"/>
              <a:t>C</a:t>
            </a:r>
            <a:r>
              <a:rPr lang="en-GB" i="1" baseline="-25000" dirty="0" smtClean="0"/>
              <a:t>0</a:t>
            </a:r>
          </a:p>
          <a:p>
            <a:pPr marL="274320" indent="-274320" fontAlgn="auto">
              <a:spcBef>
                <a:spcPts val="580"/>
              </a:spcBef>
              <a:spcAft>
                <a:spcPts val="0"/>
              </a:spcAft>
              <a:buFont typeface="Wingdings 2"/>
              <a:buChar char=""/>
              <a:defRPr/>
            </a:pPr>
            <a:endParaRPr lang="en-GB" i="1" dirty="0" smtClean="0"/>
          </a:p>
          <a:p>
            <a:pPr marL="274320" indent="-274320" fontAlgn="auto">
              <a:spcBef>
                <a:spcPts val="580"/>
              </a:spcBef>
              <a:spcAft>
                <a:spcPts val="0"/>
              </a:spcAft>
              <a:buFont typeface="Wingdings 2"/>
              <a:buChar char=""/>
              <a:defRPr/>
            </a:pPr>
            <a:r>
              <a:rPr lang="en-GB" dirty="0" smtClean="0"/>
              <a:t>The terminal value is Max {(</a:t>
            </a:r>
            <a:r>
              <a:rPr lang="en-GB" i="1" dirty="0" smtClean="0"/>
              <a:t>S</a:t>
            </a:r>
            <a:r>
              <a:rPr lang="en-GB" i="1" baseline="-25000" dirty="0" smtClean="0"/>
              <a:t>T</a:t>
            </a:r>
            <a:r>
              <a:rPr lang="en-GB" i="1" dirty="0" smtClean="0"/>
              <a:t> – S</a:t>
            </a:r>
            <a:r>
              <a:rPr lang="en-GB" i="1" baseline="-25000" dirty="0" smtClean="0"/>
              <a:t>X</a:t>
            </a:r>
            <a:r>
              <a:rPr lang="en-GB" dirty="0" smtClean="0"/>
              <a:t>), 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gain or loss is {(</a:t>
            </a:r>
            <a:r>
              <a:rPr lang="en-GB" i="1" dirty="0" smtClean="0"/>
              <a:t>S</a:t>
            </a:r>
            <a:r>
              <a:rPr lang="en-GB" i="1" baseline="-25000" dirty="0" smtClean="0"/>
              <a:t>T</a:t>
            </a:r>
            <a:r>
              <a:rPr lang="en-GB" i="1" dirty="0" smtClean="0"/>
              <a:t> – S</a:t>
            </a:r>
            <a:r>
              <a:rPr lang="en-GB" i="1" baseline="-25000" dirty="0" smtClean="0"/>
              <a:t>X</a:t>
            </a:r>
            <a:r>
              <a:rPr lang="en-GB" i="1" dirty="0" smtClean="0"/>
              <a:t> – C</a:t>
            </a:r>
            <a:r>
              <a:rPr lang="en-GB" i="1" baseline="-25000" dirty="0" smtClean="0"/>
              <a:t>0</a:t>
            </a:r>
            <a:r>
              <a:rPr lang="en-GB" dirty="0" smtClean="0"/>
              <a:t>), – </a:t>
            </a:r>
            <a:r>
              <a:rPr lang="en-GB" i="1" dirty="0" smtClean="0"/>
              <a:t>C</a:t>
            </a:r>
            <a:r>
              <a:rPr lang="en-GB" i="1" baseline="-25000" dirty="0" smtClean="0"/>
              <a:t>0</a:t>
            </a:r>
            <a:r>
              <a:rPr lang="en-GB" dirty="0" smtClean="0"/>
              <a:t>}</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maximum loss is </a:t>
            </a:r>
            <a:r>
              <a:rPr lang="en-GB" i="1" dirty="0" smtClean="0"/>
              <a:t>C</a:t>
            </a:r>
            <a:r>
              <a:rPr lang="en-GB" i="1" baseline="-25000" dirty="0" smtClean="0"/>
              <a:t>0</a:t>
            </a:r>
            <a:r>
              <a:rPr lang="en-GB" dirty="0" smtClean="0"/>
              <a:t>, which is the premium paid</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maximum gain depends on how high stock prices go</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GB" dirty="0" smtClean="0"/>
              <a:t>Gains and Losses from Bought Call</a:t>
            </a:r>
            <a:endParaRPr lang="en-GB" dirty="0"/>
          </a:p>
        </p:txBody>
      </p:sp>
      <p:pic>
        <p:nvPicPr>
          <p:cNvPr id="20482" name="Picture 2"/>
          <p:cNvPicPr>
            <a:picLocks noGrp="1" noChangeAspect="1" noChangeArrowheads="1"/>
          </p:cNvPicPr>
          <p:nvPr>
            <p:ph sz="quarter" idx="1"/>
          </p:nvPr>
        </p:nvPicPr>
        <p:blipFill>
          <a:blip r:embed="rId2"/>
          <a:srcRect/>
          <a:stretch>
            <a:fillRect/>
          </a:stretch>
        </p:blipFill>
        <p:spPr>
          <a:xfrm>
            <a:off x="1087438" y="1447800"/>
            <a:ext cx="7426325" cy="4572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1505" name="Title 1"/>
          <p:cNvSpPr>
            <a:spLocks noGrp="1"/>
          </p:cNvSpPr>
          <p:nvPr>
            <p:ph type="title"/>
          </p:nvPr>
        </p:nvSpPr>
        <p:spPr/>
        <p:txBody>
          <a:bodyPr/>
          <a:lstStyle/>
          <a:p>
            <a:r>
              <a:rPr lang="en-GB" smtClean="0"/>
              <a:t>Value of a Call Before Maturity</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GB" dirty="0" smtClean="0"/>
              <a:t>Before maturity, a call could be in-the-money, at-the-money or out-of-money </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intrinsic value of a call is Max {(</a:t>
            </a:r>
            <a:r>
              <a:rPr lang="en-GB" i="1" dirty="0" smtClean="0"/>
              <a:t>S</a:t>
            </a:r>
            <a:r>
              <a:rPr lang="en-GB" i="1" baseline="-25000" dirty="0" smtClean="0"/>
              <a:t>T</a:t>
            </a:r>
            <a:r>
              <a:rPr lang="en-GB" i="1" dirty="0" smtClean="0"/>
              <a:t> – S</a:t>
            </a:r>
            <a:r>
              <a:rPr lang="en-GB" i="1" baseline="-25000" dirty="0" smtClean="0"/>
              <a:t>X</a:t>
            </a:r>
            <a:r>
              <a:rPr lang="en-GB" dirty="0" smtClean="0"/>
              <a:t>), 0}</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Time value of a call is the value because the option could turn into money by maturity</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The value of a call before maturity is the intrinsic value + the time value</a:t>
            </a:r>
          </a:p>
          <a:p>
            <a:pPr marL="274320" indent="-274320" fontAlgn="auto">
              <a:spcBef>
                <a:spcPts val="580"/>
              </a:spcBef>
              <a:spcAft>
                <a:spcPts val="0"/>
              </a:spcAft>
              <a:buFont typeface="Wingdings 2"/>
              <a:buChar char=""/>
              <a:defRPr/>
            </a:pPr>
            <a:endParaRPr lang="en-GB" dirty="0" smtClean="0"/>
          </a:p>
          <a:p>
            <a:pPr marL="274320" indent="-274320" fontAlgn="auto">
              <a:spcBef>
                <a:spcPts val="580"/>
              </a:spcBef>
              <a:spcAft>
                <a:spcPts val="0"/>
              </a:spcAft>
              <a:buFont typeface="Wingdings 2"/>
              <a:buChar char=""/>
              <a:defRPr/>
            </a:pPr>
            <a:r>
              <a:rPr lang="en-GB" dirty="0" smtClean="0"/>
              <a:t>Time value is positive and based on probability that the call will be in-the-money at maturity</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pter 17 - Currency Options, Interest Rate Options, and Options on Futur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 17 - Currency Options, Interest Rate Options, and Options on Futures</Template>
  <TotalTime>81</TotalTime>
  <Words>1846</Words>
  <Application>Microsoft Office PowerPoint</Application>
  <PresentationFormat>On-screen Show (4:3)</PresentationFormat>
  <Paragraphs>218</Paragraphs>
  <Slides>40</Slides>
  <Notes>0</Notes>
  <HiddenSlides>0</HiddenSlides>
  <MMClips>0</MMClips>
  <ScaleCrop>false</ScaleCrop>
  <HeadingPairs>
    <vt:vector size="6" baseType="variant">
      <vt:variant>
        <vt:lpstr>Fonts Used</vt:lpstr>
      </vt:variant>
      <vt:variant>
        <vt:i4>5</vt:i4>
      </vt:variant>
      <vt:variant>
        <vt:lpstr>Design Template</vt:lpstr>
      </vt:variant>
      <vt:variant>
        <vt:i4>5</vt:i4>
      </vt:variant>
      <vt:variant>
        <vt:lpstr>Slide Titles</vt:lpstr>
      </vt:variant>
      <vt:variant>
        <vt:i4>40</vt:i4>
      </vt:variant>
    </vt:vector>
  </HeadingPairs>
  <TitlesOfParts>
    <vt:vector size="50" baseType="lpstr">
      <vt:lpstr>Perpetua</vt:lpstr>
      <vt:lpstr>Arial</vt:lpstr>
      <vt:lpstr>Franklin Gothic Book</vt:lpstr>
      <vt:lpstr>Wingdings 2</vt:lpstr>
      <vt:lpstr>Calibri</vt:lpstr>
      <vt:lpstr>Chapter 17 - Currency Options, Interest Rate Options, and Options on Futures</vt:lpstr>
      <vt:lpstr>Chapter 17 - Currency Options, Interest Rate Options, and Options on Futures</vt:lpstr>
      <vt:lpstr>Chapter 17 - Currency Options, Interest Rate Options, and Options on Futures</vt:lpstr>
      <vt:lpstr>Chapter 17 - Currency Options, Interest Rate Options, and Options on Futures</vt:lpstr>
      <vt:lpstr>Chapter 17 - Currency Options, Interest Rate Options, and Options on Futures</vt:lpstr>
      <vt:lpstr>Chapter 12</vt:lpstr>
      <vt:lpstr>Objectives</vt:lpstr>
      <vt:lpstr>What are Call Options?</vt:lpstr>
      <vt:lpstr>Exercise of European Call Options</vt:lpstr>
      <vt:lpstr>Terminal Value of a Bought Call</vt:lpstr>
      <vt:lpstr>Terminal Value of a Bought Call</vt:lpstr>
      <vt:lpstr>Gains and Losses from a Bought Call</vt:lpstr>
      <vt:lpstr>Gains and Losses from Bought Call</vt:lpstr>
      <vt:lpstr>Value of a Call Before Maturity</vt:lpstr>
      <vt:lpstr>Value of a Call Before Maturity</vt:lpstr>
      <vt:lpstr>Minimum and Maximum Values of a Call</vt:lpstr>
      <vt:lpstr>Lower and Upper Bounds for Call</vt:lpstr>
      <vt:lpstr>When to Exercise an American Call</vt:lpstr>
      <vt:lpstr>Terminal Value of a Written Call</vt:lpstr>
      <vt:lpstr>Terminal Value of a Written Call</vt:lpstr>
      <vt:lpstr>Gains and Losses for a Call Writer</vt:lpstr>
      <vt:lpstr>Gains and Losses for a Call Writer</vt:lpstr>
      <vt:lpstr>Comparison of Payoff to a Call Buyer and a Call Writer </vt:lpstr>
      <vt:lpstr>Comparison of Payoff to a Call Buyer and a Call Writer</vt:lpstr>
      <vt:lpstr>When to Buy and When to Write Calls</vt:lpstr>
      <vt:lpstr>What Are Put Options?</vt:lpstr>
      <vt:lpstr>Exercise of European Put Options</vt:lpstr>
      <vt:lpstr>Terminal Value of a Bought Put</vt:lpstr>
      <vt:lpstr>Terminal Value of a Bought Put</vt:lpstr>
      <vt:lpstr>Gains and Losses from a Bought Put</vt:lpstr>
      <vt:lpstr>Gains and Losses from a Bought Put</vt:lpstr>
      <vt:lpstr>Value of a Put Before Maturity</vt:lpstr>
      <vt:lpstr>Value of a Put Before Maturity</vt:lpstr>
      <vt:lpstr>Minimum and Maximum Values of a Put</vt:lpstr>
      <vt:lpstr>Lower and Upper Bounds For Put</vt:lpstr>
      <vt:lpstr>When to Exercise an American Put</vt:lpstr>
      <vt:lpstr>Terminal Value of a Written Put</vt:lpstr>
      <vt:lpstr>Terminal Value of a Written Put</vt:lpstr>
      <vt:lpstr>Gains and Losses for a Put Writer</vt:lpstr>
      <vt:lpstr>Gains and Losses for Put Writer</vt:lpstr>
      <vt:lpstr>Comparison of Payoffs to Put Buyers and Put Writers</vt:lpstr>
      <vt:lpstr>Comparison of Payoff to Put Buyer and Writer</vt:lpstr>
      <vt:lpstr>When to Buy Put and Write Put</vt:lpstr>
      <vt:lpstr>Comparison between Calls and Puts</vt:lpstr>
      <vt:lpstr>When to Buy or Write Calls and Puts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Gowri</dc:creator>
  <cp:lastModifiedBy>Pearson</cp:lastModifiedBy>
  <cp:revision>10</cp:revision>
  <dcterms:created xsi:type="dcterms:W3CDTF">2011-04-26T18:44:55Z</dcterms:created>
  <dcterms:modified xsi:type="dcterms:W3CDTF">2011-07-04T07:28:08Z</dcterms:modified>
</cp:coreProperties>
</file>