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45A87A49-026A-4329-A2EB-A3F2C82387C4}" type="datetimeFigureOut">
              <a:rPr lang="en-US"/>
              <a:pPr/>
              <a:t>7/4/2011</a:t>
            </a:fld>
            <a:endParaRPr 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/>
              </a:defRPr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/>
              </a:defRPr>
            </a:lvl1pPr>
          </a:lstStyle>
          <a:p>
            <a:fld id="{79F701EA-4CB9-481A-A07A-DA4D151928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F7AE-A9A0-449F-AC07-B46C89AA972C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6E5D41-783B-43F0-81EE-E91EC3C23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B16-588C-4449-9E1E-533E2546E2E2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0E456-7771-4678-839E-540B4A9C6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BAF5-05EB-4C13-85A7-9DE4A5903D92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773FA-2549-42B5-A4D4-15A21D3B8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EA37-6426-4AC8-954A-E2029B250DC5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8ADF-7DDF-4A50-9F0E-B30900EA9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724F-48B3-474B-96EA-562D75CE7B7E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E0A1-5A0A-4550-BE0A-E6323BA91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DE321-71A4-4184-B43A-E0B1A1A14A59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C95B-6667-4383-981B-3C565FBE1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23AA-4C97-4312-8F73-D8B0101C27D8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D6E8-0D61-4B8C-AE21-C4A95D3D0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CC3F-6740-4807-A58F-ECB07F3E870B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A37B-6453-4640-BFC3-A1956042D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1EF8-D476-427A-8091-94A1DB42F1E3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0EAD-DF4F-4714-B97C-45D957004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CB6D-2E7C-4186-AA22-4A669D3442C9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7F31-E0EB-43F5-8225-15860EC95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6CF9-D2D8-4366-BE99-FE2E6F5DE006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34776-A42E-4539-9279-5C72C8CE9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7A76C9-4F40-428D-B8F4-3ABCBFF68780}" type="datetime1">
              <a:rPr lang="en-US"/>
              <a:pPr>
                <a:defRPr/>
              </a:pPr>
              <a:t>7/4/2011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/>
              </a:defRPr>
            </a:lvl1pPr>
          </a:lstStyle>
          <a:p>
            <a:r>
              <a:rPr lang="en-US"/>
              <a:t>© 2011 Dorling Kindersley (India) Pvt. Ltd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3699320-C2B6-47B0-A8F6-37994DCAC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9" r:id="rId2"/>
    <p:sldLayoutId id="2147484081" r:id="rId3"/>
    <p:sldLayoutId id="2147484078" r:id="rId4"/>
    <p:sldLayoutId id="2147484077" r:id="rId5"/>
    <p:sldLayoutId id="2147484076" r:id="rId6"/>
    <p:sldLayoutId id="2147484075" r:id="rId7"/>
    <p:sldLayoutId id="2147484082" r:id="rId8"/>
    <p:sldLayoutId id="2147484083" r:id="rId9"/>
    <p:sldLayoutId id="2147484074" r:id="rId10"/>
    <p:sldLayoutId id="214748407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Fundamentals of Options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/>
              <a:t>Chapter 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Terminology of Options—American v. European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an option can be exercised depends on whether it is an American or a European option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 European option is one that can be exercised on a single date—the exercise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An American option is one that can be exercised at any time during its life, including the exercise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 general, exchange-traded options tend to be American options, while European options tend to be traded over-the-counter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Terminology of Options—Option Premium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Since an option buyer gets the right to either buy or sell assets, they would exercise this right only when it results in a gain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an option buyer exercises the right, the writer needs to fulfil their obligations—this would result in a loss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Since an option writer is facing a possible loss, he will require that the option buyer pay a price to buy the options from the writer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price that an option buyer pays to a writer is known as the </a:t>
            </a:r>
            <a:r>
              <a:rPr lang="en-GB" i="1" dirty="0" smtClean="0"/>
              <a:t>option premium</a:t>
            </a:r>
            <a:r>
              <a:rPr lang="en-GB" dirty="0" smtClean="0"/>
              <a:t>, or </a:t>
            </a:r>
            <a:r>
              <a:rPr lang="en-GB" i="1" dirty="0" smtClean="0"/>
              <a:t>option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Option premium depends on the probability of loss that would accrue to the option writer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Options Issued by Corporations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Corporations can issue options directly to investors, or they can issue securities which contain embedded options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These are: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Warrants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Rights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Employee stock options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Convertible bonds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Callable bonds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Put bonds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Warrants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Issued by corporations to increase equity base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Warrants provide buyer with the right to purchase a given number of shares at a specified price on or before a specified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Usually issued along with debt; warrants can be detached and traded in the market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Buyers will exercise warrants if the market price of shares is higher than the exercise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exercised, a company will receive cash and the number of outstanding shares will increase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Employee Stock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Issued by companies to employees as part of compensation or as an incentive bonus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Specify number of shares that employees can receive if they exercise the option at the exercise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Not negotiable; if an employee leaves the job, their options will expire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exercised, the company will receive cash, and the number of outstanding shares will increase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Convertible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Bonds issued by corporations in which buyers of those bonds get the right to convert them into a specified number of shares during a specified interval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Conversion is usually allowed after a few years from the issue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Conversion ratio is the number of shares one bond can be converted into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Conversion price is the price that a bond holder needs to pay if his bonds are converted—this is the bond face value divided by the conversion ratio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bondholders will convert only if the market price is greater than the conversion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converted, debt will decrease and the number of outstanding shares will increase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Callable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 bond issued with a call provision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issuer has the right to call the bond back from the holders, or redeem them at a price known as the </a:t>
            </a:r>
            <a:r>
              <a:rPr lang="en-GB" i="1" dirty="0" smtClean="0"/>
              <a:t>call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Usually non-callable for a few years from the issue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Will be called when the market price of a bond is higher than the call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Yield on callable bond will be higher than equivalent non-callable bond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Issued when interest rates are high and likely to fall, causing bond prices to increase in the market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Amount of debt will decrease if called, no impact on outstanding shares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Put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 bond issued with a put provision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bond holder has the right to sell the bond back to the issuer at face value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Usually issued when interest rates are low and are expected to increase in future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Will be exercised if market prices are lower than the face value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Yield on put bond will be lower than on an equivalent non-put bond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dates on which a put bond can be exercised are fixed, and will be stated in the contract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a company decides to issue new shares, it may offer them first to existing shareholders in the form of rights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Rights provide the right to buy a specified number of shares at a specified price during a specified period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Rights are traded in exchanges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exercised, the number of shares will increase, and a company will receive cash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Over-the-counter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These are options contracts between two private parties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These can be customized according to needs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Currency and interest rate options are usually created in the OTC market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Exotic options and credit options are also traded in OTC markets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What is an options contract?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What are the various types of options?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What are the various terminologies used in options?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How do you trade options?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What are the protections for options holders for corporate actions?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Exchange Traded Options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In India, trading in options started in the BSE and NSE in 2000</a:t>
            </a:r>
          </a:p>
          <a:p>
            <a:endParaRPr lang="en-GB" smtClean="0"/>
          </a:p>
          <a:p>
            <a:r>
              <a:rPr lang="en-GB" smtClean="0"/>
              <a:t>Contracts are available on single stocks as well as stock indices</a:t>
            </a:r>
          </a:p>
          <a:p>
            <a:endParaRPr lang="en-GB" smtClean="0"/>
          </a:p>
          <a:p>
            <a:r>
              <a:rPr lang="en-GB" smtClean="0"/>
              <a:t>Contracts are specified by the exchange, and trading proceeds according to exchange regulations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Exchange Traded Options v. OTC Options</a:t>
            </a:r>
            <a:endParaRPr lang="en-GB" dirty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In OTC trading, brokers and dealers bring together buyers and writers of options, and arrange contract terms</a:t>
            </a:r>
          </a:p>
          <a:p>
            <a:r>
              <a:rPr lang="en-GB" smtClean="0"/>
              <a:t>Less transparency</a:t>
            </a:r>
          </a:p>
          <a:p>
            <a:r>
              <a:rPr lang="en-GB" smtClean="0"/>
              <a:t>Counterparty risk</a:t>
            </a:r>
          </a:p>
          <a:p>
            <a:r>
              <a:rPr lang="en-GB" smtClean="0"/>
              <a:t>Typically trade European options</a:t>
            </a:r>
          </a:p>
          <a:p>
            <a:r>
              <a:rPr lang="en-GB" smtClean="0"/>
              <a:t>In exchange-traded options, contract details are specified by the exchange</a:t>
            </a:r>
          </a:p>
          <a:p>
            <a:r>
              <a:rPr lang="en-GB" smtClean="0"/>
              <a:t>Typically trade American options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Contract Specifications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Contract specifications include:</a:t>
            </a:r>
          </a:p>
          <a:p>
            <a:pPr lvl="1"/>
            <a:r>
              <a:rPr lang="en-GB" smtClean="0"/>
              <a:t>Underlying asset</a:t>
            </a:r>
          </a:p>
          <a:p>
            <a:pPr lvl="1"/>
            <a:r>
              <a:rPr lang="en-GB" smtClean="0"/>
              <a:t>Contract size</a:t>
            </a:r>
          </a:p>
          <a:p>
            <a:pPr lvl="1"/>
            <a:r>
              <a:rPr lang="en-GB" smtClean="0"/>
              <a:t>Whether it is a call or a put option</a:t>
            </a:r>
          </a:p>
          <a:p>
            <a:pPr lvl="1"/>
            <a:r>
              <a:rPr lang="en-GB" smtClean="0"/>
              <a:t>Exercise date</a:t>
            </a:r>
          </a:p>
          <a:p>
            <a:pPr lvl="1"/>
            <a:r>
              <a:rPr lang="en-GB" smtClean="0"/>
              <a:t>Exercise price</a:t>
            </a:r>
          </a:p>
          <a:p>
            <a:pPr lvl="1"/>
            <a:r>
              <a:rPr lang="en-GB" smtClean="0"/>
              <a:t>Whether it is an American or a European option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In-, At-, and Out-Of-Money Options</a:t>
            </a:r>
            <a:endParaRPr lang="en-GB" dirty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An option that would provide gains if exercised is known as an </a:t>
            </a:r>
            <a:r>
              <a:rPr lang="en-GB" i="1" smtClean="0"/>
              <a:t>in-the-money </a:t>
            </a:r>
            <a:r>
              <a:rPr lang="en-GB" smtClean="0"/>
              <a:t>option</a:t>
            </a:r>
          </a:p>
          <a:p>
            <a:endParaRPr lang="en-GB" smtClean="0"/>
          </a:p>
          <a:p>
            <a:r>
              <a:rPr lang="en-GB" smtClean="0"/>
              <a:t>An option that would provide losses if exercised is known as an </a:t>
            </a:r>
            <a:r>
              <a:rPr lang="en-GB" i="1" smtClean="0"/>
              <a:t>out-of-money </a:t>
            </a:r>
            <a:r>
              <a:rPr lang="en-GB" smtClean="0"/>
              <a:t>option</a:t>
            </a:r>
          </a:p>
          <a:p>
            <a:endParaRPr lang="en-GB" smtClean="0"/>
          </a:p>
          <a:p>
            <a:r>
              <a:rPr lang="en-GB" smtClean="0"/>
              <a:t>An option that provides very little gain or loss is known as an </a:t>
            </a:r>
            <a:r>
              <a:rPr lang="en-GB" i="1" smtClean="0"/>
              <a:t>at-the-money </a:t>
            </a:r>
            <a:r>
              <a:rPr lang="en-GB" smtClean="0"/>
              <a:t>option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Margin in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Traders in options also need to post margins, just like traders in futures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However, only option writers need to post margin, and not option buyers; only option writers have obligations in options contracts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Margin accounts are marked-to-market daily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margin account balances fall below the variation margin, a margin call will be issued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Upon receipt of a margin call, additional cash to reach the initial margin must be provided by the trader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 margin can be posted in terms of cash or securities that are eligible, as per exchange rules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Margin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Margin is paid to cover financial losses due to adverse market movement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Margin amount is the sum of: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Risk margin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Premium margin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Assignment margin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Risk margin is estimated by the exchange using the SPAN (Standard Portfolio Analysis of Risk) system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Premium margins are the amount of option premium received by the writer to be deposited to the exchange, and will be marked-to-market daily based on changes in option premium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an option buyer decides to exercise the option, the exchange will randomly assign delivery to an option writer. Since the writer will face a loss if assigned, each one will post an assignment margin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Typically stated in months the contract expires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Expiry date is the last Thursday of the month; if this is a holiday, the previous trading day will be the expiry date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Stock options have a three-month trading cycle—the near, the next, and the far months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Index options are either regular index options with a 3-month trading cycle, or long-term index options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Long-term options have three quarterly expiry dates and five half-yearly expiry dates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Stock options can hedge risk for a 3-month period, while index options can hedge risk for 3 years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a stock option starts trading, there will be 7 exercise prices, of which 3 are in-the-money, 3 out-of-money, and 1 at-the-money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Exchange also provides for exercise price intervals for these 7 exercise prices, based on stock spot prices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For index options contracts, the number of exercise prices depends on expiry periods as well as the level of index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Option Class and Option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For a given stock, if there are 3 expiration dates and 7 exercise prices, there will be 21 call and 21 put options traded on that same stock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All options of the same type (put/call) are known to belong to one option class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Option series</a:t>
            </a:r>
            <a:r>
              <a:rPr lang="en-GB" dirty="0" smtClean="0"/>
              <a:t> refers to options in a particular option class that have the same exercise date or price</a:t>
            </a:r>
            <a:endParaRPr lang="en-GB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Price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Price quotes include: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Symbol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Expiry date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Strike price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Option type (call/put; American/European)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Open, high, low, close or settle prices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Number of contracts traded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Value of contracts traded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Open interest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Changes in open interest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are Options?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An option contract is an agreement between two parties where one party, known as the buyer, obtains the right to either buy or sell a specified asset on or before a specified time at a specified price from the other party, who is known as the option writer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option buyer need not exercise this right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they do, the option writer needs to fulfil the obligation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Protection Against Corporate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Terms of options are based on a number of shares, as well as the exercise price, which is based on current stock prices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a corporation takes action such that either the number of shares are changed or stock prices are affected, option buyers will be at a disadvantage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Exchange has the authority to change specifications of an option in terms of either the number of shares or the exercise price, when a corporation takes influential actions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Cash Dividends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When a company pays cash dividends, the stock price usually decreases by the amount of dividends</a:t>
            </a:r>
          </a:p>
          <a:p>
            <a:endParaRPr lang="en-GB" smtClean="0"/>
          </a:p>
          <a:p>
            <a:r>
              <a:rPr lang="en-GB" smtClean="0"/>
              <a:t>However, the option premium will be adjusted in the market based on the new stock price</a:t>
            </a:r>
          </a:p>
          <a:p>
            <a:endParaRPr lang="en-GB" smtClean="0"/>
          </a:p>
          <a:p>
            <a:r>
              <a:rPr lang="en-GB" smtClean="0"/>
              <a:t>There will therefore be no adjustments to the specifications of options when a corporation pays cash dividends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Option Adjustment for Corporate Actions</a:t>
            </a:r>
            <a:endParaRPr lang="en-GB" dirty="0"/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Option terms are adjusted for</a:t>
            </a:r>
          </a:p>
          <a:p>
            <a:pPr lvl="1"/>
            <a:r>
              <a:rPr lang="en-GB" smtClean="0"/>
              <a:t>Issue of bonus shares</a:t>
            </a:r>
          </a:p>
          <a:p>
            <a:pPr lvl="1"/>
            <a:r>
              <a:rPr lang="en-GB" smtClean="0"/>
              <a:t>Issue of rights</a:t>
            </a:r>
          </a:p>
          <a:p>
            <a:pPr lvl="1"/>
            <a:r>
              <a:rPr lang="en-GB" smtClean="0"/>
              <a:t>Mergers/demergers</a:t>
            </a:r>
          </a:p>
          <a:p>
            <a:pPr lvl="1"/>
            <a:r>
              <a:rPr lang="en-GB" smtClean="0"/>
              <a:t>Amalgamation</a:t>
            </a:r>
          </a:p>
          <a:p>
            <a:pPr lvl="1"/>
            <a:r>
              <a:rPr lang="en-GB" smtClean="0"/>
              <a:t>Stock splits</a:t>
            </a:r>
          </a:p>
          <a:p>
            <a:pPr lvl="1"/>
            <a:r>
              <a:rPr lang="en-GB" smtClean="0"/>
              <a:t>Consolidation of stock</a:t>
            </a:r>
          </a:p>
          <a:p>
            <a:pPr lvl="1"/>
            <a:r>
              <a:rPr lang="en-GB" smtClean="0"/>
              <a:t>Warrants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Adjustment for Bonus Shares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Strike price changed by dividing old strike price by adjustment factor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bonus share ratio is </a:t>
            </a:r>
            <a:r>
              <a:rPr lang="en-GB" i="1" dirty="0" smtClean="0"/>
              <a:t>A</a:t>
            </a:r>
            <a:r>
              <a:rPr lang="en-GB" dirty="0" smtClean="0"/>
              <a:t>:</a:t>
            </a:r>
            <a:r>
              <a:rPr lang="en-GB" i="1" dirty="0" smtClean="0"/>
              <a:t>B</a:t>
            </a:r>
            <a:r>
              <a:rPr lang="en-GB" dirty="0" smtClean="0"/>
              <a:t>, the adjustment factor will be        (</a:t>
            </a:r>
            <a:r>
              <a:rPr lang="en-GB" i="1" dirty="0" smtClean="0"/>
              <a:t>A + B</a:t>
            </a:r>
            <a:r>
              <a:rPr lang="en-GB" dirty="0" smtClean="0"/>
              <a:t>)/</a:t>
            </a:r>
            <a:r>
              <a:rPr lang="en-GB" i="1" dirty="0" smtClean="0"/>
              <a:t>B</a:t>
            </a: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If stock split ratio is </a:t>
            </a:r>
            <a:r>
              <a:rPr lang="en-GB" i="1" dirty="0" smtClean="0"/>
              <a:t>A</a:t>
            </a:r>
            <a:r>
              <a:rPr lang="en-GB" dirty="0" smtClean="0"/>
              <a:t>:</a:t>
            </a:r>
            <a:r>
              <a:rPr lang="en-GB" i="1" dirty="0" smtClean="0"/>
              <a:t>B</a:t>
            </a:r>
            <a:r>
              <a:rPr lang="en-GB" dirty="0" smtClean="0"/>
              <a:t>, the adjustment factor will be </a:t>
            </a:r>
            <a:r>
              <a:rPr lang="en-GB" i="1" dirty="0" smtClean="0"/>
              <a:t>A</a:t>
            </a:r>
            <a:r>
              <a:rPr lang="en-GB" dirty="0" smtClean="0"/>
              <a:t>/</a:t>
            </a:r>
            <a:r>
              <a:rPr lang="en-GB" i="1" dirty="0" smtClean="0"/>
              <a:t>B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Both exercise price and contract size will be adjusted so that the adjusted total value will be the same as the additional value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Issue of Options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Options can be classified into the following, based on how they are created:</a:t>
            </a:r>
          </a:p>
          <a:p>
            <a:endParaRPr lang="en-GB" smtClean="0"/>
          </a:p>
          <a:p>
            <a:r>
              <a:rPr lang="en-GB" smtClean="0"/>
              <a:t>Options issued by corporations</a:t>
            </a:r>
          </a:p>
          <a:p>
            <a:endParaRPr lang="en-GB" smtClean="0"/>
          </a:p>
          <a:p>
            <a:r>
              <a:rPr lang="en-GB" smtClean="0"/>
              <a:t>Options traded in over-the-counter markets</a:t>
            </a:r>
          </a:p>
          <a:p>
            <a:endParaRPr lang="en-GB" smtClean="0"/>
          </a:p>
          <a:p>
            <a:r>
              <a:rPr lang="en-GB" smtClean="0"/>
              <a:t>Options traded in exchanges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Difference between Futures and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 both options and futures, exchange will take place at a specified future time at a specified price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Both futures and options provide protection to hedgers if prices move against them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 using futures, a hedger will lose benefits—whereas in options, the hedger will keep the benefit if the prices move in their favour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 futures, both parties must fulfil their obligations; on the other hand, with options, only the option writer needs to fulfil the obligation if the buyer decides to exercise the option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In futures, initial cash flow is the margin amount that is to be provided which will be adjusted over time. In options, buyer needs to pay the option premium to option writer.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Terminology in Options—Call and 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Since an option buyer can obtain the rights to either buy or sell underlying assets, options contracts should clearly state whether the buyer gets the right to buy or sell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This is achieved by naming contracts as either </a:t>
            </a:r>
            <a:r>
              <a:rPr lang="en-GB" i="1" dirty="0" smtClean="0"/>
              <a:t>call </a:t>
            </a:r>
            <a:r>
              <a:rPr lang="en-GB" dirty="0" smtClean="0"/>
              <a:t>or </a:t>
            </a:r>
            <a:r>
              <a:rPr lang="en-GB" i="1" dirty="0" smtClean="0"/>
              <a:t>put</a:t>
            </a:r>
            <a:r>
              <a:rPr lang="en-GB" dirty="0" smtClean="0"/>
              <a:t> options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Call options provide the right to buy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Put options provide the right to sell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Terminology in Options--Exercise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An option buyer is said to exercise the option when he decides to buy the asset (call option) or to sell it (put option) using the </a:t>
            </a:r>
            <a:r>
              <a:rPr lang="en-GB" dirty="0" err="1" smtClean="0"/>
              <a:t>oprion</a:t>
            </a: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An option buyer would exercise an option only when it does not result in a loss for him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When option buyers exercise options, option writers need to sell the asset (call option) or buy the asset (put option), even when it results in a loss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Terminology in Options—Exercise Price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Exercise price is the price at which the option buyer agrees to buy an asset (call option) or sell an asset (put option)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Exercise price is determined by the issuer if options are issued by a corporation, or by the exchange in the case of exchange-traded options, or by negotiation if options are traded over-the-counter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There can be options with multiple exercise prices trading at the same time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Exercise price may be charged by exchanges if there are certain corporate actions that can affect the price of an underlying asset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This is also known as the </a:t>
            </a:r>
            <a:r>
              <a:rPr lang="en-GB" i="1" dirty="0" smtClean="0"/>
              <a:t>strike price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2011 Dorling Kindersley (India) Pvt. Ltd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Terminology in Options—Exercise Date</a:t>
            </a:r>
            <a:endParaRPr lang="en-GB" dirty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Also known as </a:t>
            </a:r>
            <a:r>
              <a:rPr lang="en-GB" i="1" smtClean="0"/>
              <a:t>strike </a:t>
            </a:r>
            <a:r>
              <a:rPr lang="en-GB" smtClean="0"/>
              <a:t>or </a:t>
            </a:r>
            <a:r>
              <a:rPr lang="en-GB" i="1" smtClean="0"/>
              <a:t>maturity date</a:t>
            </a:r>
            <a:endParaRPr lang="en-GB" smtClean="0"/>
          </a:p>
          <a:p>
            <a:endParaRPr lang="en-GB" smtClean="0"/>
          </a:p>
          <a:p>
            <a:r>
              <a:rPr lang="en-GB" smtClean="0"/>
              <a:t>Exercise date is the latest date by which an option can be exercised by the buyer</a:t>
            </a:r>
          </a:p>
          <a:p>
            <a:endParaRPr lang="en-GB" smtClean="0"/>
          </a:p>
          <a:p>
            <a:r>
              <a:rPr lang="en-GB" smtClean="0"/>
              <a:t>Exercise date is specified in all options contracts</a:t>
            </a:r>
          </a:p>
          <a:p>
            <a:endParaRPr lang="en-GB" smtClean="0"/>
          </a:p>
          <a:p>
            <a:r>
              <a:rPr lang="en-GB" smtClean="0"/>
              <a:t>There can be options with multiple exercise dates trading at the same time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 1 - Introduc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1 - Introduction</Template>
  <TotalTime>44</TotalTime>
  <Words>2131</Words>
  <Application>Microsoft Office PowerPoint</Application>
  <PresentationFormat>On-screen Show (4:3)</PresentationFormat>
  <Paragraphs>264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Perpetua</vt:lpstr>
      <vt:lpstr>Arial</vt:lpstr>
      <vt:lpstr>Franklin Gothic Book</vt:lpstr>
      <vt:lpstr>Wingdings 2</vt:lpstr>
      <vt:lpstr>Calibri</vt:lpstr>
      <vt:lpstr>Chapter 1 - Introduction</vt:lpstr>
      <vt:lpstr>Chapter 1 - Introduction</vt:lpstr>
      <vt:lpstr>Chapter 1 - Introduction</vt:lpstr>
      <vt:lpstr>Chapter 1 - Introduction</vt:lpstr>
      <vt:lpstr>Chapter 1 - Introduction</vt:lpstr>
      <vt:lpstr>Chapter 11</vt:lpstr>
      <vt:lpstr>Objectives</vt:lpstr>
      <vt:lpstr>What are Options?</vt:lpstr>
      <vt:lpstr>Issue of Options</vt:lpstr>
      <vt:lpstr>The Difference between Futures and Options</vt:lpstr>
      <vt:lpstr>Terminology in Options—Call and Put</vt:lpstr>
      <vt:lpstr>Terminology in Options--Exercise</vt:lpstr>
      <vt:lpstr>Terminology in Options—Exercise Price</vt:lpstr>
      <vt:lpstr>Terminology in Options—Exercise Date</vt:lpstr>
      <vt:lpstr>Terminology of Options—American v. European</vt:lpstr>
      <vt:lpstr>Terminology of Options—Option Premium</vt:lpstr>
      <vt:lpstr>Options Issued by Corporations</vt:lpstr>
      <vt:lpstr>Warrants</vt:lpstr>
      <vt:lpstr>Employee Stock Options</vt:lpstr>
      <vt:lpstr>Convertible Bonds</vt:lpstr>
      <vt:lpstr>Callable Bond</vt:lpstr>
      <vt:lpstr>Put Bond</vt:lpstr>
      <vt:lpstr>Rights</vt:lpstr>
      <vt:lpstr>Over-the-counter Options</vt:lpstr>
      <vt:lpstr>Exchange Traded Options</vt:lpstr>
      <vt:lpstr>Exchange Traded Options v. OTC Options</vt:lpstr>
      <vt:lpstr>Contract Specifications</vt:lpstr>
      <vt:lpstr>In-, At-, and Out-Of-Money Options</vt:lpstr>
      <vt:lpstr>Margin in Options</vt:lpstr>
      <vt:lpstr>Margin Calculations</vt:lpstr>
      <vt:lpstr>Exercise Dates</vt:lpstr>
      <vt:lpstr>Exercise Prices</vt:lpstr>
      <vt:lpstr>Option Class and Option Series</vt:lpstr>
      <vt:lpstr>Price Quotes</vt:lpstr>
      <vt:lpstr>Protection Against Corporate Actions</vt:lpstr>
      <vt:lpstr>Cash Dividends</vt:lpstr>
      <vt:lpstr>Option Adjustment for Corporate Actions</vt:lpstr>
      <vt:lpstr>Adjustment for Bonus Shares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Gowri</dc:creator>
  <cp:lastModifiedBy>Pearson</cp:lastModifiedBy>
  <cp:revision>6</cp:revision>
  <dcterms:created xsi:type="dcterms:W3CDTF">2011-04-26T17:56:32Z</dcterms:created>
  <dcterms:modified xsi:type="dcterms:W3CDTF">2011-07-04T07:28:25Z</dcterms:modified>
</cp:coreProperties>
</file>