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EEA47C8D-4A17-4A3A-BEA2-AA561CE4A793}" type="datetimeFigureOut">
              <a:rPr lang="en-US"/>
              <a:pPr/>
              <a:t>7/4/2011</a:t>
            </a:fld>
            <a:endParaRPr lang="en-US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8D81E5E8-AC0B-4894-BACA-9FFBA3E4BC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EC83E-098A-4D87-B6E1-17195E86E1D5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AAEC8A-F3EE-4211-8697-50D4A85E2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F3345-5B8E-48F5-A5FB-5058D698207C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313C1-2320-4054-B2DB-42E7C9316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30A9-2BCB-4600-9306-40D40998B44A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D306-5661-49E1-A237-D677D5F3A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377A6-D0CC-4280-9E0B-CA82C7807874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2C30-AA8D-47BF-B605-CD14831CA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E333-18D6-40FC-9F03-9430F7B2C520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17FBF-0EEB-40E2-BF14-61D2A8041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04A4-212A-45C5-BBD9-C5C22B8FE38D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3E16-92E3-428D-AEEB-288873784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71154-32F0-4BC3-8E3D-4AC120B4AC68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7D39-D819-4B4E-98ED-3B9D54914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B5B27-46EE-418E-AD37-9EFDF206C1CF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325A-D3BC-427D-BA96-D07557C39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A050-EEB2-40B1-B168-CF125F40356E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E0F44-E67A-4D77-9271-FE9356544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4B4C-EF70-48AC-B841-8856C3F2D527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D290-F560-48E0-8BFA-6A546CE6E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F35D-EA4F-4AA8-B618-75110CA9A79E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53F9-BE18-4465-9633-8491E6138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0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3E13009-6F8D-4EC3-8EA6-2EFEED517806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/>
              </a:defRPr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4A0EA04-F751-4750-A063-E230AEDB8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79" r:id="rId2"/>
    <p:sldLayoutId id="2147484081" r:id="rId3"/>
    <p:sldLayoutId id="2147484078" r:id="rId4"/>
    <p:sldLayoutId id="2147484077" r:id="rId5"/>
    <p:sldLayoutId id="2147484076" r:id="rId6"/>
    <p:sldLayoutId id="2147484075" r:id="rId7"/>
    <p:sldLayoutId id="2147484082" r:id="rId8"/>
    <p:sldLayoutId id="2147484083" r:id="rId9"/>
    <p:sldLayoutId id="2147484074" r:id="rId10"/>
    <p:sldLayoutId id="214748407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Swaps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Chapter 10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 of the Interest Rate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Hedging interest rate</a:t>
            </a:r>
          </a:p>
          <a:p>
            <a:endParaRPr lang="en-US" smtClean="0"/>
          </a:p>
          <a:p>
            <a:r>
              <a:rPr lang="en-US" smtClean="0"/>
              <a:t>Reduce funding costs</a:t>
            </a:r>
          </a:p>
          <a:p>
            <a:endParaRPr lang="en-US" smtClean="0"/>
          </a:p>
          <a:p>
            <a:r>
              <a:rPr lang="en-US" smtClean="0"/>
              <a:t>Manage the duration gap by banks</a:t>
            </a:r>
          </a:p>
          <a:p>
            <a:endParaRPr lang="en-US" smtClean="0"/>
          </a:p>
          <a:p>
            <a:r>
              <a:rPr lang="en-US" smtClean="0"/>
              <a:t>Speculating on interest rate movements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Valuating an Interest Rate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 interest rate swap can be considered as a series of forward contracts, with each one expiring on the reset date of the floating-rate loan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only difference is that in a forward contract, the reference rate is set on the reset date, and the payoff is at the end of the period; whereas the payoff in a swap occurs at the rate set on the previous reset date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Each forward contract is valued as: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if the reset date is every six months.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total value of a swap will be: 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667000" y="4495800"/>
          <a:ext cx="4292600" cy="457200"/>
        </p:xfrm>
        <a:graphic>
          <a:graphicData uri="http://schemas.openxmlformats.org/presentationml/2006/ole">
            <p:oleObj spid="_x0000_s1026" name="Equation" r:id="rId3" imgW="2145960" imgH="2286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838200" y="6019800"/>
          <a:ext cx="7467600" cy="508000"/>
        </p:xfrm>
        <a:graphic>
          <a:graphicData uri="http://schemas.openxmlformats.org/presentationml/2006/ole">
            <p:oleObj spid="_x0000_s1027" name="Equation" r:id="rId4" imgW="3733560" imgH="2538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Currency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Party A borrows in one currency, e.g. INR, and party B borrows in another currency, e.g. USD: the loan is swapped so that party A pays the interest </a:t>
            </a:r>
            <a:r>
              <a:rPr lang="en-US" dirty="0" err="1" smtClean="0"/>
              <a:t>inUSD</a:t>
            </a:r>
            <a:r>
              <a:rPr lang="en-US" dirty="0" smtClean="0"/>
              <a:t>, and party B pays the interest in INR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a currency swap, cash flows are exchanged in two different currencies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Notional principals are the same based on current exchange rate, which are also exchanged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Structure of a Currency Swap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Party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Party B</a:t>
                      </a:r>
                      <a:endParaRPr lang="en-US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 fixed in USD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 fixed in INR</a:t>
                      </a:r>
                      <a:endParaRPr lang="en-US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 floating in USD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 fixed in INR</a:t>
                      </a:r>
                      <a:endParaRPr lang="en-US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 fixed in USD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 floating in INR</a:t>
                      </a:r>
                      <a:endParaRPr lang="en-US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 floating in USD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 floating in INR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Operation of a Currency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Initial exchange of a notional principal</a:t>
            </a:r>
          </a:p>
          <a:p>
            <a:endParaRPr lang="en-US" smtClean="0"/>
          </a:p>
          <a:p>
            <a:r>
              <a:rPr lang="en-US" smtClean="0"/>
              <a:t>Periodic exchange of coupon payments</a:t>
            </a:r>
          </a:p>
          <a:p>
            <a:endParaRPr lang="en-US" smtClean="0"/>
          </a:p>
          <a:p>
            <a:r>
              <a:rPr lang="en-US" smtClean="0"/>
              <a:t>Final exchange of notional principal at initial exchange rate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Currency Risk in Currency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 periodic coupon and final exchange of notional principal are in different currencies, currency risk can arise from this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a company has cash inflow in the swap currency, the periodic payments can be paid without converting local currency—currency risk is thus avoided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a company has no cash inflow in the swap currency, currency risk exists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Uses of a Currency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To hedge currency risk; and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To reduce funding costs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Valuation of a Currency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Valued as a series of forward contracts</a:t>
            </a:r>
          </a:p>
          <a:p>
            <a:endParaRPr lang="en-US" smtClean="0"/>
          </a:p>
          <a:p>
            <a:r>
              <a:rPr lang="en-US" smtClean="0"/>
              <a:t>Requires yield curves for each of the currencies in order to calculate forward exchange rate</a:t>
            </a:r>
          </a:p>
          <a:p>
            <a:endParaRPr lang="en-US" smtClean="0"/>
          </a:p>
          <a:p>
            <a:r>
              <a:rPr lang="en-US" smtClean="0"/>
              <a:t>Value each forward contract and add all the values together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Equity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is a transaction in which one party agrees to make a series of payments determined by the return on a stock to another party for a cash flow based either on fixed rate, floating rate, or return on another portfolio of stocks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E.g. one party receives a return on the BSE </a:t>
            </a:r>
            <a:r>
              <a:rPr lang="en-US" dirty="0" err="1" smtClean="0"/>
              <a:t>Sensex</a:t>
            </a:r>
            <a:r>
              <a:rPr lang="en-US" dirty="0" smtClean="0"/>
              <a:t> Index in return for paying a 9% fixed interest rate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Equity Swaps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One party can get exposure to a group of stock without actually owning it</a:t>
            </a:r>
          </a:p>
          <a:p>
            <a:endParaRPr lang="en-US" smtClean="0"/>
          </a:p>
          <a:p>
            <a:r>
              <a:rPr lang="en-US" smtClean="0"/>
              <a:t>The party thus avoids exposure to stock price volatility</a:t>
            </a:r>
          </a:p>
          <a:p>
            <a:endParaRPr lang="en-US" smtClean="0"/>
          </a:p>
          <a:p>
            <a:r>
              <a:rPr lang="en-US" smtClean="0"/>
              <a:t>Since stock returns can be negative, it is possible that one party can make payments on both legs of the swap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of the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What are swaps?</a:t>
            </a:r>
          </a:p>
          <a:p>
            <a:r>
              <a:rPr lang="en-US" smtClean="0"/>
              <a:t>What is an interest rate swap?</a:t>
            </a:r>
          </a:p>
          <a:p>
            <a:r>
              <a:rPr lang="en-US" smtClean="0"/>
              <a:t>What is a currency swap?</a:t>
            </a:r>
          </a:p>
          <a:p>
            <a:r>
              <a:rPr lang="en-US" smtClean="0"/>
              <a:t>What is an equity swap?</a:t>
            </a:r>
          </a:p>
          <a:p>
            <a:r>
              <a:rPr lang="en-US" smtClean="0"/>
              <a:t>What is a commodity swap?</a:t>
            </a:r>
          </a:p>
          <a:p>
            <a:r>
              <a:rPr lang="en-US" smtClean="0"/>
              <a:t>What is the rationale for swaps?</a:t>
            </a:r>
          </a:p>
          <a:p>
            <a:r>
              <a:rPr lang="en-US" smtClean="0"/>
              <a:t>How are swaps priced?</a:t>
            </a:r>
          </a:p>
          <a:p>
            <a:r>
              <a:rPr lang="en-US" smtClean="0"/>
              <a:t>How can swaps be used to hedge risks?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Valuation of an Equity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Where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the value of a zero-coupon bond with maturity at the expiration of a swap, and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the value of a zero-coupon bond with maturity at time </a:t>
            </a:r>
            <a:r>
              <a:rPr lang="en-US" i="1" dirty="0" smtClean="0"/>
              <a:t>t</a:t>
            </a:r>
            <a:r>
              <a:rPr lang="en-US" dirty="0" smtClean="0"/>
              <a:t>, where payments are exchanged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Where </a:t>
            </a:r>
            <a:r>
              <a:rPr lang="en-US" i="1" dirty="0" smtClean="0"/>
              <a:t>R</a:t>
            </a:r>
            <a:r>
              <a:rPr lang="en-US" i="1" baseline="-25000" dirty="0" smtClean="0"/>
              <a:t>I</a:t>
            </a:r>
            <a:r>
              <a:rPr lang="en-US" dirty="0" smtClean="0"/>
              <a:t> is the return on index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352800" y="1600200"/>
          <a:ext cx="2370138" cy="838200"/>
        </p:xfrm>
        <a:graphic>
          <a:graphicData uri="http://schemas.openxmlformats.org/presentationml/2006/ole">
            <p:oleObj spid="_x0000_s2051" name="Equation" r:id="rId3" imgW="1257120" imgH="44424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362200" y="4724400"/>
          <a:ext cx="4686300" cy="457200"/>
        </p:xfrm>
        <a:graphic>
          <a:graphicData uri="http://schemas.openxmlformats.org/presentationml/2006/ole">
            <p:oleObj spid="_x0000_s2052" name="Equation" r:id="rId4" imgW="2603160" imgH="2538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Commodity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Used to hedge risk associated with prices of input resources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Involves exchange of payments between two parties at set time periods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One leg of payment is based on commodity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other leg usually involves a fixed rate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Usually average price over a set period of time is used as settlement price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swaps?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A swap is a private agreement between two parties to exchange one stream of cash flows for another stream of cash flows in accordance with a pre-arranged formula</a:t>
            </a:r>
          </a:p>
          <a:p>
            <a:endParaRPr lang="en-US" sz="2000" smtClean="0"/>
          </a:p>
          <a:p>
            <a:r>
              <a:rPr lang="en-US" sz="2000" smtClean="0"/>
              <a:t>Agreement will provide details of how cash flows will be calculated, and dates on which cash flows will be exchanged</a:t>
            </a:r>
          </a:p>
          <a:p>
            <a:endParaRPr lang="en-US" sz="2000" smtClean="0"/>
          </a:p>
          <a:p>
            <a:r>
              <a:rPr lang="en-US" sz="2000" smtClean="0"/>
              <a:t>At least one party will be exposed to an uncertain variable such as interest rate, exchange rate, equity price, or commodity price</a:t>
            </a:r>
          </a:p>
          <a:p>
            <a:endParaRPr lang="en-US" sz="2000" smtClean="0"/>
          </a:p>
          <a:p>
            <a:r>
              <a:rPr lang="en-US" sz="2000" smtClean="0"/>
              <a:t>The other party’s cash flow would be based on a fixed payment or determined on the basis of another variable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 </a:t>
            </a:r>
            <a:r>
              <a:rPr lang="en-US" i="1" dirty="0" smtClean="0"/>
              <a:t>interest rate swap </a:t>
            </a:r>
            <a:r>
              <a:rPr lang="en-US" dirty="0" smtClean="0"/>
              <a:t>is one in which one party agrees to exchange interest payments based on a fixed rate with another party based on a floating rate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</a:t>
            </a:r>
            <a:r>
              <a:rPr lang="en-US" i="1" dirty="0" smtClean="0"/>
              <a:t>currency swap </a:t>
            </a:r>
            <a:r>
              <a:rPr lang="en-US" dirty="0" smtClean="0"/>
              <a:t>is one in which one party agrees to exchange payments based on one currency with another party based on another currency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</a:t>
            </a:r>
            <a:r>
              <a:rPr lang="en-US" i="1" dirty="0" smtClean="0"/>
              <a:t>commodity swap </a:t>
            </a:r>
            <a:r>
              <a:rPr lang="en-US" dirty="0" smtClean="0"/>
              <a:t>is one in which variable market prices are exchanged for a fixed price over a period of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 </a:t>
            </a:r>
            <a:r>
              <a:rPr lang="en-US" i="1" dirty="0" smtClean="0"/>
              <a:t>equity swap </a:t>
            </a:r>
            <a:r>
              <a:rPr lang="en-US" dirty="0" smtClean="0"/>
              <a:t>is one in which one party agrees to exchange payments based on an equity portfolio for payment based on a floating rate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Terminology of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Swap</a:t>
            </a:r>
            <a:r>
              <a:rPr lang="en-US" dirty="0" smtClean="0"/>
              <a:t>: an agreement to exchange cash flows over a fixed period of time</a:t>
            </a:r>
            <a:endParaRPr lang="en-US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Counterparties</a:t>
            </a:r>
            <a:r>
              <a:rPr lang="en-US" dirty="0" smtClean="0"/>
              <a:t>: the two parties in a swap contract</a:t>
            </a:r>
            <a:endParaRPr lang="en-US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Notional principal</a:t>
            </a:r>
            <a:r>
              <a:rPr lang="en-US" dirty="0" smtClean="0"/>
              <a:t>: a monetary figure used as a part of the calculation to determine payment amounts</a:t>
            </a:r>
            <a:endParaRPr lang="en-US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Tenor</a:t>
            </a:r>
            <a:r>
              <a:rPr lang="en-US" dirty="0" smtClean="0"/>
              <a:t>: The length of time for which payments will be exchanged, also known as </a:t>
            </a:r>
            <a:r>
              <a:rPr lang="en-US" i="1" dirty="0" smtClean="0"/>
              <a:t>term</a:t>
            </a:r>
            <a:r>
              <a:rPr lang="en-US" dirty="0" smtClean="0"/>
              <a:t>, </a:t>
            </a:r>
            <a:r>
              <a:rPr lang="en-US" i="1" dirty="0" smtClean="0"/>
              <a:t>maturity</a:t>
            </a:r>
            <a:r>
              <a:rPr lang="en-US" dirty="0" smtClean="0"/>
              <a:t>, or </a:t>
            </a:r>
            <a:r>
              <a:rPr lang="en-US" i="1" dirty="0" smtClean="0"/>
              <a:t>expiration of swap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Swap facilitators</a:t>
            </a:r>
            <a:r>
              <a:rPr lang="en-US" dirty="0" smtClean="0"/>
              <a:t>: specialists who help clients to design swaps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Swap brokers</a:t>
            </a:r>
            <a:r>
              <a:rPr lang="en-US" dirty="0" smtClean="0"/>
              <a:t>: bring counterparties together for a swap transaction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Swap dealers</a:t>
            </a:r>
            <a:r>
              <a:rPr lang="en-US" dirty="0" smtClean="0"/>
              <a:t>: can enter into swap agreements as one of the counterparties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 Rate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fixed interest rate loan is exchanged for a floating interest rate loan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Party A will borrow in the market at a fixed rate; Party B will borrow in the market at a floating rate; interest payments will be swapped at every reset period of the floating-rate loan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rate at which party A will pay interest to party B and vice versa are known as </a:t>
            </a:r>
            <a:r>
              <a:rPr lang="en-US" i="1" dirty="0" smtClean="0"/>
              <a:t>swap rates</a:t>
            </a:r>
            <a:r>
              <a:rPr lang="en-US" dirty="0" smtClean="0"/>
              <a:t>, which are determined in the market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Principal will not be exchanged, and interest amount will be calculated on notional principal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 Rate Swaps: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can borrow at either LIBOR + 70 points, or at a fixed rate of 9%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 can borrow at either LIBOR + 20 points, or at a fixed rate of 8.2%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Both can have a lower cost of funding if A borrows at LIBOR + 70, and B borrows at a fixed rate of 8.2%, and they swap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Swap rates are fixed at 8.2%, and the floating rate at LIBOR + 5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Net cost for A will be 8.85% fixed, and for B will be LIBOR + 5 points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Both save an interest rate of 0.15%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Forward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forward swap is a swap that will commence at some future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Fixed interest rates will be fixed at the time the contract is entered into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floating rate is determined at the first period of the agreement when the swap comes into effect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Useful when investment or borrowing will take place at a future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One major challenge is to find the fixed rate for the forward swap: the implied forward rate from the current yield curve is usually used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Swaptions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is an option to enter into a swap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party will enter into a swap only when it is advantageous to do so; otherwise the option will not be undertaken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Used to: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Bring a swap into place when hedging is necessary;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Removing an existing swap when it is no longer attractive;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Enhance yield with an underlying position by selling a </a:t>
            </a:r>
            <a:r>
              <a:rPr lang="en-US" dirty="0" err="1" smtClean="0"/>
              <a:t>swaption</a:t>
            </a:r>
            <a:r>
              <a:rPr lang="en-US" dirty="0" smtClean="0"/>
              <a:t>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Obtain access to a swap when uncertainty of when funding will be required persists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 1 - Introduc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1 - Introduction</Template>
  <TotalTime>48</TotalTime>
  <Words>1262</Words>
  <Application>Microsoft Office PowerPoint</Application>
  <PresentationFormat>On-screen Show (4:3)</PresentationFormat>
  <Paragraphs>167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Perpetua</vt:lpstr>
      <vt:lpstr>Arial</vt:lpstr>
      <vt:lpstr>Franklin Gothic Book</vt:lpstr>
      <vt:lpstr>Wingdings 2</vt:lpstr>
      <vt:lpstr>Calibri</vt:lpstr>
      <vt:lpstr>Chapter 1 - Introduction</vt:lpstr>
      <vt:lpstr>Chapter 1 - Introduction</vt:lpstr>
      <vt:lpstr>Chapter 1 - Introduction</vt:lpstr>
      <vt:lpstr>Chapter 1 - Introduction</vt:lpstr>
      <vt:lpstr>Chapter 1 - Introduction</vt:lpstr>
      <vt:lpstr>Equation</vt:lpstr>
      <vt:lpstr>Chapter 10</vt:lpstr>
      <vt:lpstr>Objectives of the Chapter</vt:lpstr>
      <vt:lpstr>What are swaps?</vt:lpstr>
      <vt:lpstr>Types of Swaps</vt:lpstr>
      <vt:lpstr>The Terminology of Swaps</vt:lpstr>
      <vt:lpstr>Interest Rate Swap</vt:lpstr>
      <vt:lpstr>Interest Rate Swaps: An Example</vt:lpstr>
      <vt:lpstr>Forward Swaps</vt:lpstr>
      <vt:lpstr>Swaptions</vt:lpstr>
      <vt:lpstr>Uses of the Interest Rate Swap</vt:lpstr>
      <vt:lpstr>Valuating an Interest Rate Swap</vt:lpstr>
      <vt:lpstr>Currency Swap</vt:lpstr>
      <vt:lpstr>The Structure of a Currency Swap</vt:lpstr>
      <vt:lpstr>The Operation of a Currency Swap</vt:lpstr>
      <vt:lpstr>Currency Risk in Currency Swap</vt:lpstr>
      <vt:lpstr>The Uses of a Currency Swap</vt:lpstr>
      <vt:lpstr>Valuation of a Currency Swap</vt:lpstr>
      <vt:lpstr>Equity Swap</vt:lpstr>
      <vt:lpstr>Using Equity Swaps</vt:lpstr>
      <vt:lpstr>Valuation of an Equity Swap</vt:lpstr>
      <vt:lpstr>Commodity Swap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Gowri</dc:creator>
  <cp:lastModifiedBy>Pearson</cp:lastModifiedBy>
  <cp:revision>8</cp:revision>
  <dcterms:created xsi:type="dcterms:W3CDTF">2011-02-03T12:04:07Z</dcterms:created>
  <dcterms:modified xsi:type="dcterms:W3CDTF">2011-07-04T07:28:49Z</dcterms:modified>
</cp:coreProperties>
</file>