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notesMasterIdLst>
    <p:notesMasterId r:id="rId37"/>
  </p:notesMasterIdLst>
  <p:sldIdLst>
    <p:sldId id="256" r:id="rId2"/>
    <p:sldId id="257" r:id="rId3"/>
    <p:sldId id="258" r:id="rId4"/>
    <p:sldId id="259" r:id="rId5"/>
    <p:sldId id="260" r:id="rId6"/>
    <p:sldId id="261" r:id="rId7"/>
    <p:sldId id="273" r:id="rId8"/>
    <p:sldId id="262" r:id="rId9"/>
    <p:sldId id="264" r:id="rId10"/>
    <p:sldId id="265" r:id="rId11"/>
    <p:sldId id="266" r:id="rId12"/>
    <p:sldId id="267" r:id="rId13"/>
    <p:sldId id="268" r:id="rId14"/>
    <p:sldId id="269" r:id="rId15"/>
    <p:sldId id="270" r:id="rId16"/>
    <p:sldId id="271"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2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70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Perpetua"/>
              </a:defRPr>
            </a:lvl1pPr>
          </a:lstStyle>
          <a:p>
            <a:endParaRPr lang="en-US"/>
          </a:p>
        </p:txBody>
      </p:sp>
      <p:sp>
        <p:nvSpPr>
          <p:cNvPr id="686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Perpetua"/>
              </a:defRPr>
            </a:lvl1pPr>
          </a:lstStyle>
          <a:p>
            <a:fld id="{620B3657-75E6-4BB4-B5F4-0A1A5D8E6210}" type="datetimeFigureOut">
              <a:rPr lang="en-US"/>
              <a:pPr/>
              <a:t>7/4/2011</a:t>
            </a:fld>
            <a:endParaRPr lang="en-US"/>
          </a:p>
        </p:txBody>
      </p:sp>
      <p:sp>
        <p:nvSpPr>
          <p:cNvPr id="686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86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86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Perpetua"/>
              </a:defRPr>
            </a:lvl1pPr>
          </a:lstStyle>
          <a:p>
            <a:endParaRPr lang="en-US"/>
          </a:p>
        </p:txBody>
      </p:sp>
      <p:sp>
        <p:nvSpPr>
          <p:cNvPr id="686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Perpetua"/>
              </a:defRPr>
            </a:lvl1pPr>
          </a:lstStyle>
          <a:p>
            <a:fld id="{37100BB0-F44C-4704-8166-4679356D6CA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64BCA22D-61B1-4D58-8C71-0FDB9FA6CF77}" type="datetime1">
              <a:rPr lang="en-US"/>
              <a:pPr>
                <a:defRPr/>
              </a:pPr>
              <a:t>7/4/2011</a:t>
            </a:fld>
            <a:endParaRPr lang="en-US"/>
          </a:p>
        </p:txBody>
      </p:sp>
      <p:sp>
        <p:nvSpPr>
          <p:cNvPr id="12" name="Footer Placeholder 16"/>
          <p:cNvSpPr>
            <a:spLocks noGrp="1"/>
          </p:cNvSpPr>
          <p:nvPr>
            <p:ph type="ftr" sz="quarter" idx="11"/>
          </p:nvPr>
        </p:nvSpPr>
        <p:spPr/>
        <p:txBody>
          <a:bodyPr/>
          <a:lstStyle>
            <a:lvl1pPr>
              <a:defRPr/>
            </a:lvl1pPr>
          </a:lstStyle>
          <a:p>
            <a:r>
              <a:rPr lang="en-US"/>
              <a:t>© 2011 Dorling Kindersley (India) Pvt. Ltd</a:t>
            </a:r>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FD0C86A8-CC5B-4FBA-9661-43BEF684A8D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20D3F0B-418C-4C32-8953-2796CA8C05E2}" type="datetime1">
              <a:rPr lang="en-US"/>
              <a:pPr>
                <a:defRPr/>
              </a:pPr>
              <a:t>7/4/2011</a:t>
            </a:fld>
            <a:endParaRPr lang="en-US"/>
          </a:p>
        </p:txBody>
      </p:sp>
      <p:sp>
        <p:nvSpPr>
          <p:cNvPr id="5" name="Footer Placeholder 2"/>
          <p:cNvSpPr>
            <a:spLocks noGrp="1"/>
          </p:cNvSpPr>
          <p:nvPr>
            <p:ph type="ftr" sz="quarter" idx="11"/>
          </p:nvPr>
        </p:nvSpPr>
        <p:spPr/>
        <p:txBody>
          <a:bodyPr/>
          <a:lstStyle>
            <a:lvl1pPr>
              <a:defRPr/>
            </a:lvl1pPr>
          </a:lstStyle>
          <a:p>
            <a:r>
              <a:rPr lang="en-US"/>
              <a:t>© 2011 Dorling Kindersley (India) Pvt. Ltd</a:t>
            </a:r>
          </a:p>
        </p:txBody>
      </p:sp>
      <p:sp>
        <p:nvSpPr>
          <p:cNvPr id="6" name="Slide Number Placeholder 22"/>
          <p:cNvSpPr>
            <a:spLocks noGrp="1"/>
          </p:cNvSpPr>
          <p:nvPr>
            <p:ph type="sldNum" sz="quarter" idx="12"/>
          </p:nvPr>
        </p:nvSpPr>
        <p:spPr/>
        <p:txBody>
          <a:bodyPr/>
          <a:lstStyle>
            <a:lvl1pPr>
              <a:defRPr/>
            </a:lvl1pPr>
          </a:lstStyle>
          <a:p>
            <a:pPr>
              <a:defRPr/>
            </a:pPr>
            <a:fld id="{C762398F-C2A2-42F4-A448-20E297D8CDA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E71C059-A05D-49AA-9824-61B26FB550C7}" type="datetime1">
              <a:rPr lang="en-US"/>
              <a:pPr>
                <a:defRPr/>
              </a:pPr>
              <a:t>7/4/2011</a:t>
            </a:fld>
            <a:endParaRPr lang="en-US"/>
          </a:p>
        </p:txBody>
      </p:sp>
      <p:sp>
        <p:nvSpPr>
          <p:cNvPr id="5" name="Footer Placeholder 2"/>
          <p:cNvSpPr>
            <a:spLocks noGrp="1"/>
          </p:cNvSpPr>
          <p:nvPr>
            <p:ph type="ftr" sz="quarter" idx="11"/>
          </p:nvPr>
        </p:nvSpPr>
        <p:spPr/>
        <p:txBody>
          <a:bodyPr/>
          <a:lstStyle>
            <a:lvl1pPr>
              <a:defRPr/>
            </a:lvl1pPr>
          </a:lstStyle>
          <a:p>
            <a:r>
              <a:rPr lang="en-US"/>
              <a:t>© 2011 Dorling Kindersley (India) Pvt. Ltd</a:t>
            </a:r>
          </a:p>
        </p:txBody>
      </p:sp>
      <p:sp>
        <p:nvSpPr>
          <p:cNvPr id="6" name="Slide Number Placeholder 22"/>
          <p:cNvSpPr>
            <a:spLocks noGrp="1"/>
          </p:cNvSpPr>
          <p:nvPr>
            <p:ph type="sldNum" sz="quarter" idx="12"/>
          </p:nvPr>
        </p:nvSpPr>
        <p:spPr/>
        <p:txBody>
          <a:bodyPr/>
          <a:lstStyle>
            <a:lvl1pPr>
              <a:defRPr/>
            </a:lvl1pPr>
          </a:lstStyle>
          <a:p>
            <a:pPr>
              <a:defRPr/>
            </a:pPr>
            <a:fld id="{EC8E858F-444C-4918-8DA6-95B2DE8842B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B464B9C-D034-4BCC-9B86-1A1FD88A84F6}" type="datetime1">
              <a:rPr lang="en-US"/>
              <a:pPr>
                <a:defRPr/>
              </a:pPr>
              <a:t>7/4/2011</a:t>
            </a:fld>
            <a:endParaRPr lang="en-US"/>
          </a:p>
        </p:txBody>
      </p:sp>
      <p:sp>
        <p:nvSpPr>
          <p:cNvPr id="5" name="Footer Placeholder 2"/>
          <p:cNvSpPr>
            <a:spLocks noGrp="1"/>
          </p:cNvSpPr>
          <p:nvPr>
            <p:ph type="ftr" sz="quarter" idx="11"/>
          </p:nvPr>
        </p:nvSpPr>
        <p:spPr/>
        <p:txBody>
          <a:bodyPr/>
          <a:lstStyle>
            <a:lvl1pPr>
              <a:defRPr/>
            </a:lvl1pPr>
          </a:lstStyle>
          <a:p>
            <a:r>
              <a:rPr lang="en-US"/>
              <a:t>© 2011 Dorling Kindersley (India) Pvt. Ltd</a:t>
            </a:r>
          </a:p>
        </p:txBody>
      </p:sp>
      <p:sp>
        <p:nvSpPr>
          <p:cNvPr id="6" name="Slide Number Placeholder 22"/>
          <p:cNvSpPr>
            <a:spLocks noGrp="1"/>
          </p:cNvSpPr>
          <p:nvPr>
            <p:ph type="sldNum" sz="quarter" idx="12"/>
          </p:nvPr>
        </p:nvSpPr>
        <p:spPr/>
        <p:txBody>
          <a:bodyPr/>
          <a:lstStyle>
            <a:lvl1pPr>
              <a:defRPr/>
            </a:lvl1pPr>
          </a:lstStyle>
          <a:p>
            <a:pPr>
              <a:defRPr/>
            </a:pPr>
            <a:fld id="{0ED8AD54-F610-4B85-9989-C07135A2FB5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4AF2DAAB-211C-49C2-B4A0-149325F6F000}" type="datetime1">
              <a:rPr lang="en-US"/>
              <a:pPr>
                <a:defRPr/>
              </a:pPr>
              <a:t>7/4/2011</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r>
              <a:rPr lang="en-US"/>
              <a:t>© 2011 Dorling Kindersley (India) Pvt. Ltd</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7F940468-4F69-4926-A871-A21F3C8631A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5BED5CF-437F-4FBE-BBE0-2758ABB2E3CE}" type="datetime1">
              <a:rPr lang="en-US"/>
              <a:pPr>
                <a:defRPr/>
              </a:pPr>
              <a:t>7/4/2011</a:t>
            </a:fld>
            <a:endParaRPr lang="en-US"/>
          </a:p>
        </p:txBody>
      </p:sp>
      <p:sp>
        <p:nvSpPr>
          <p:cNvPr id="6" name="Footer Placeholder 2"/>
          <p:cNvSpPr>
            <a:spLocks noGrp="1"/>
          </p:cNvSpPr>
          <p:nvPr>
            <p:ph type="ftr" sz="quarter" idx="11"/>
          </p:nvPr>
        </p:nvSpPr>
        <p:spPr/>
        <p:txBody>
          <a:bodyPr/>
          <a:lstStyle>
            <a:lvl1pPr>
              <a:defRPr/>
            </a:lvl1pPr>
          </a:lstStyle>
          <a:p>
            <a:r>
              <a:rPr lang="en-US"/>
              <a:t>© 2011 Dorling Kindersley (India) Pvt. Ltd</a:t>
            </a:r>
          </a:p>
        </p:txBody>
      </p:sp>
      <p:sp>
        <p:nvSpPr>
          <p:cNvPr id="7" name="Slide Number Placeholder 22"/>
          <p:cNvSpPr>
            <a:spLocks noGrp="1"/>
          </p:cNvSpPr>
          <p:nvPr>
            <p:ph type="sldNum" sz="quarter" idx="12"/>
          </p:nvPr>
        </p:nvSpPr>
        <p:spPr/>
        <p:txBody>
          <a:bodyPr/>
          <a:lstStyle>
            <a:lvl1pPr>
              <a:defRPr/>
            </a:lvl1pPr>
          </a:lstStyle>
          <a:p>
            <a:pPr>
              <a:defRPr/>
            </a:pPr>
            <a:fld id="{AEDAC8F3-0219-48F6-99E4-3C419B6C051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9D52B93-DEB4-41CA-9155-9661F3348756}" type="datetime1">
              <a:rPr lang="en-US"/>
              <a:pPr>
                <a:defRPr/>
              </a:pPr>
              <a:t>7/4/2011</a:t>
            </a:fld>
            <a:endParaRPr lang="en-US"/>
          </a:p>
        </p:txBody>
      </p:sp>
      <p:sp>
        <p:nvSpPr>
          <p:cNvPr id="8" name="Footer Placeholder 2"/>
          <p:cNvSpPr>
            <a:spLocks noGrp="1"/>
          </p:cNvSpPr>
          <p:nvPr>
            <p:ph type="ftr" sz="quarter" idx="11"/>
          </p:nvPr>
        </p:nvSpPr>
        <p:spPr/>
        <p:txBody>
          <a:bodyPr/>
          <a:lstStyle>
            <a:lvl1pPr>
              <a:defRPr/>
            </a:lvl1pPr>
          </a:lstStyle>
          <a:p>
            <a:r>
              <a:rPr lang="en-US"/>
              <a:t>© 2011 Dorling Kindersley (India) Pvt. Ltd</a:t>
            </a:r>
          </a:p>
        </p:txBody>
      </p:sp>
      <p:sp>
        <p:nvSpPr>
          <p:cNvPr id="9" name="Slide Number Placeholder 22"/>
          <p:cNvSpPr>
            <a:spLocks noGrp="1"/>
          </p:cNvSpPr>
          <p:nvPr>
            <p:ph type="sldNum" sz="quarter" idx="12"/>
          </p:nvPr>
        </p:nvSpPr>
        <p:spPr/>
        <p:txBody>
          <a:bodyPr/>
          <a:lstStyle>
            <a:lvl1pPr>
              <a:defRPr/>
            </a:lvl1pPr>
          </a:lstStyle>
          <a:p>
            <a:pPr>
              <a:defRPr/>
            </a:pPr>
            <a:fld id="{88C23E56-D086-42F7-8CF6-1D367EA1BB9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4FED165B-2237-407C-8991-EC9156EBA17C}" type="datetime1">
              <a:rPr lang="en-US"/>
              <a:pPr>
                <a:defRPr/>
              </a:pPr>
              <a:t>7/4/2011</a:t>
            </a:fld>
            <a:endParaRPr lang="en-US"/>
          </a:p>
        </p:txBody>
      </p:sp>
      <p:sp>
        <p:nvSpPr>
          <p:cNvPr id="4" name="Footer Placeholder 2"/>
          <p:cNvSpPr>
            <a:spLocks noGrp="1"/>
          </p:cNvSpPr>
          <p:nvPr>
            <p:ph type="ftr" sz="quarter" idx="11"/>
          </p:nvPr>
        </p:nvSpPr>
        <p:spPr/>
        <p:txBody>
          <a:bodyPr/>
          <a:lstStyle>
            <a:lvl1pPr>
              <a:defRPr/>
            </a:lvl1pPr>
          </a:lstStyle>
          <a:p>
            <a:r>
              <a:rPr lang="en-US"/>
              <a:t>© 2011 Dorling Kindersley (India) Pvt. Ltd</a:t>
            </a:r>
          </a:p>
        </p:txBody>
      </p:sp>
      <p:sp>
        <p:nvSpPr>
          <p:cNvPr id="5" name="Slide Number Placeholder 22"/>
          <p:cNvSpPr>
            <a:spLocks noGrp="1"/>
          </p:cNvSpPr>
          <p:nvPr>
            <p:ph type="sldNum" sz="quarter" idx="12"/>
          </p:nvPr>
        </p:nvSpPr>
        <p:spPr/>
        <p:txBody>
          <a:bodyPr/>
          <a:lstStyle>
            <a:lvl1pPr>
              <a:defRPr/>
            </a:lvl1pPr>
          </a:lstStyle>
          <a:p>
            <a:pPr>
              <a:defRPr/>
            </a:pPr>
            <a:fld id="{6C7D5B70-6953-4F60-8408-A235E872106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728F925-C2A3-444E-B74B-032D269B4A5D}" type="datetime1">
              <a:rPr lang="en-US"/>
              <a:pPr>
                <a:defRPr/>
              </a:pPr>
              <a:t>7/4/2011</a:t>
            </a:fld>
            <a:endParaRPr lang="en-US"/>
          </a:p>
        </p:txBody>
      </p:sp>
      <p:sp>
        <p:nvSpPr>
          <p:cNvPr id="3" name="Footer Placeholder 2"/>
          <p:cNvSpPr>
            <a:spLocks noGrp="1"/>
          </p:cNvSpPr>
          <p:nvPr>
            <p:ph type="ftr" sz="quarter" idx="11"/>
          </p:nvPr>
        </p:nvSpPr>
        <p:spPr/>
        <p:txBody>
          <a:bodyPr/>
          <a:lstStyle>
            <a:lvl1pPr>
              <a:defRPr/>
            </a:lvl1pPr>
          </a:lstStyle>
          <a:p>
            <a:r>
              <a:rPr lang="en-US"/>
              <a:t>© 2011 Dorling Kindersley (India) Pvt. Ltd</a:t>
            </a:r>
          </a:p>
        </p:txBody>
      </p:sp>
      <p:sp>
        <p:nvSpPr>
          <p:cNvPr id="4" name="Slide Number Placeholder 22"/>
          <p:cNvSpPr>
            <a:spLocks noGrp="1"/>
          </p:cNvSpPr>
          <p:nvPr>
            <p:ph type="sldNum" sz="quarter" idx="12"/>
          </p:nvPr>
        </p:nvSpPr>
        <p:spPr/>
        <p:txBody>
          <a:bodyPr/>
          <a:lstStyle>
            <a:lvl1pPr>
              <a:defRPr/>
            </a:lvl1pPr>
          </a:lstStyle>
          <a:p>
            <a:pPr>
              <a:defRPr/>
            </a:pPr>
            <a:fld id="{F4960F6D-F44F-4BD6-8499-BC85384920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5517CDB4-6ECE-4FF3-9FBB-5F5EED3263AC}" type="datetime1">
              <a:rPr lang="en-US"/>
              <a:pPr>
                <a:defRPr/>
              </a:pPr>
              <a:t>7/4/2011</a:t>
            </a:fld>
            <a:endParaRPr lang="en-US"/>
          </a:p>
        </p:txBody>
      </p:sp>
      <p:sp>
        <p:nvSpPr>
          <p:cNvPr id="8" name="Footer Placeholder 5"/>
          <p:cNvSpPr>
            <a:spLocks noGrp="1"/>
          </p:cNvSpPr>
          <p:nvPr>
            <p:ph type="ftr" sz="quarter" idx="11"/>
          </p:nvPr>
        </p:nvSpPr>
        <p:spPr/>
        <p:txBody>
          <a:bodyPr/>
          <a:lstStyle>
            <a:lvl1pPr>
              <a:defRPr/>
            </a:lvl1pPr>
          </a:lstStyle>
          <a:p>
            <a:r>
              <a:rPr lang="en-US"/>
              <a:t>© 2011 Dorling Kindersley (India) Pvt. Ltd</a:t>
            </a:r>
          </a:p>
        </p:txBody>
      </p:sp>
      <p:sp>
        <p:nvSpPr>
          <p:cNvPr id="9" name="Slide Number Placeholder 6"/>
          <p:cNvSpPr>
            <a:spLocks noGrp="1"/>
          </p:cNvSpPr>
          <p:nvPr>
            <p:ph type="sldNum" sz="quarter" idx="12"/>
          </p:nvPr>
        </p:nvSpPr>
        <p:spPr/>
        <p:txBody>
          <a:bodyPr/>
          <a:lstStyle>
            <a:lvl1pPr>
              <a:defRPr/>
            </a:lvl1pPr>
          </a:lstStyle>
          <a:p>
            <a:pPr>
              <a:defRPr/>
            </a:pPr>
            <a:fld id="{E84BEC85-79E0-4E6F-8EBD-8F7F2942404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a:p>
        </p:txBody>
      </p:sp>
      <p:sp>
        <p:nvSpPr>
          <p:cNvPr id="8" name="Date Placeholder 4"/>
          <p:cNvSpPr>
            <a:spLocks noGrp="1"/>
          </p:cNvSpPr>
          <p:nvPr>
            <p:ph type="dt" sz="half" idx="10"/>
          </p:nvPr>
        </p:nvSpPr>
        <p:spPr/>
        <p:txBody>
          <a:bodyPr/>
          <a:lstStyle>
            <a:lvl1pPr>
              <a:defRPr/>
            </a:lvl1pPr>
          </a:lstStyle>
          <a:p>
            <a:pPr>
              <a:defRPr/>
            </a:pPr>
            <a:fld id="{B8D5FE35-E2C0-4728-8241-7424B31980EC}" type="datetime1">
              <a:rPr lang="en-US"/>
              <a:pPr>
                <a:defRPr/>
              </a:pPr>
              <a:t>7/4/2011</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r>
              <a:rPr lang="en-US"/>
              <a:t>© 2011 Dorling Kindersley (India) Pvt. Ltd</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085E3F29-D7D4-46A6-8FAA-2BD22105801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defRPr>
            </a:lvl1pPr>
          </a:lstStyle>
          <a:p>
            <a:pPr>
              <a:defRPr/>
            </a:pPr>
            <a:fld id="{8B6791BE-A082-4939-862C-BDABB17226F1}" type="datetime1">
              <a:rPr lang="en-US"/>
              <a:pPr>
                <a:defRPr/>
              </a:pPr>
              <a:t>7/4/2011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latin typeface="Perpetua"/>
              </a:defRPr>
            </a:lvl1pPr>
          </a:lstStyle>
          <a:p>
            <a:r>
              <a:rPr lang="en-US"/>
              <a:t>© 2011 Dorling Kindersley (India) Pvt. Ltd</a:t>
            </a: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B61A4B5A-E1BD-4624-982B-8B88E0AFC2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0" r:id="rId1"/>
    <p:sldLayoutId id="2147484079" r:id="rId2"/>
    <p:sldLayoutId id="2147484081" r:id="rId3"/>
    <p:sldLayoutId id="2147484078" r:id="rId4"/>
    <p:sldLayoutId id="2147484077" r:id="rId5"/>
    <p:sldLayoutId id="2147484076" r:id="rId6"/>
    <p:sldLayoutId id="2147484075" r:id="rId7"/>
    <p:sldLayoutId id="2147484082" r:id="rId8"/>
    <p:sldLayoutId id="2147484083" r:id="rId9"/>
    <p:sldLayoutId id="2147484074" r:id="rId10"/>
    <p:sldLayoutId id="2147484073" r:id="rId11"/>
  </p:sldLayoutIdLst>
  <p:hf sldNum="0" hdr="0" dt="0"/>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a:defRPr>
      </a:lvl2pPr>
      <a:lvl3pPr algn="l" rtl="0" fontAlgn="base">
        <a:spcBef>
          <a:spcPct val="0"/>
        </a:spcBef>
        <a:spcAft>
          <a:spcPct val="0"/>
        </a:spcAft>
        <a:defRPr sz="4000">
          <a:solidFill>
            <a:schemeClr val="tx2"/>
          </a:solidFill>
          <a:latin typeface="Franklin Gothic Book"/>
        </a:defRPr>
      </a:lvl3pPr>
      <a:lvl4pPr algn="l" rtl="0" fontAlgn="base">
        <a:spcBef>
          <a:spcPct val="0"/>
        </a:spcBef>
        <a:spcAft>
          <a:spcPct val="0"/>
        </a:spcAft>
        <a:defRPr sz="4000">
          <a:solidFill>
            <a:schemeClr val="tx2"/>
          </a:solidFill>
          <a:latin typeface="Franklin Gothic Book"/>
        </a:defRPr>
      </a:lvl4pPr>
      <a:lvl5pPr algn="l" rtl="0" fontAlgn="base">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fontAlgn="base">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AABBDF"/>
        </a:buClr>
        <a:buSzPct val="85000"/>
        <a:buFont typeface="Wingdings 2"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0BD0D9"/>
        </a:buClr>
        <a:buSzPct val="80000"/>
        <a:buFont typeface="Wingdings 2"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0BD0D9"/>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6"/>
          <p:cNvSpPr>
            <a:spLocks noGrp="1"/>
          </p:cNvSpPr>
          <p:nvPr>
            <p:ph type="ftr" sz="quarter" idx="11"/>
          </p:nvPr>
        </p:nvSpPr>
        <p:spPr/>
        <p:txBody>
          <a:bodyPr/>
          <a:lstStyle/>
          <a:p>
            <a:r>
              <a:rPr lang="en-US"/>
              <a:t>© 2011 Dorling Kindersley (India) Pvt. Ltd</a:t>
            </a:r>
          </a:p>
        </p:txBody>
      </p:sp>
      <p:sp>
        <p:nvSpPr>
          <p:cNvPr id="13313" name="Subtitle 2"/>
          <p:cNvSpPr>
            <a:spLocks noGrp="1"/>
          </p:cNvSpPr>
          <p:nvPr>
            <p:ph type="subTitle" idx="1"/>
          </p:nvPr>
        </p:nvSpPr>
        <p:spPr/>
        <p:txBody>
          <a:bodyPr/>
          <a:lstStyle/>
          <a:p>
            <a:r>
              <a:rPr lang="en-US" smtClean="0"/>
              <a:t>Single Stock Futures and Stock Index Futures</a:t>
            </a:r>
          </a:p>
        </p:txBody>
      </p:sp>
      <p:sp>
        <p:nvSpPr>
          <p:cNvPr id="13314" name="Title 1"/>
          <p:cNvSpPr>
            <a:spLocks noGrp="1"/>
          </p:cNvSpPr>
          <p:nvPr>
            <p:ph type="ctrTitle"/>
          </p:nvPr>
        </p:nvSpPr>
        <p:spPr>
          <a:xfrm>
            <a:off x="457200" y="1506538"/>
            <a:ext cx="8229600" cy="1470025"/>
          </a:xfrm>
        </p:spPr>
        <p:txBody>
          <a:bodyPr/>
          <a:lstStyle/>
          <a:p>
            <a:r>
              <a:rPr smtClean="0"/>
              <a:t>Chapter 7</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Risks in Hedging Using Stock Futures</a:t>
            </a:r>
            <a:endParaRPr lang="en-US"/>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US" smtClean="0"/>
              <a:t>Stock futures will protect against downside risk, but all upside potential will be lost</a:t>
            </a:r>
          </a:p>
          <a:p>
            <a:pPr marL="274320" indent="-274320" fontAlgn="auto">
              <a:spcBef>
                <a:spcPts val="580"/>
              </a:spcBef>
              <a:spcAft>
                <a:spcPts val="0"/>
              </a:spcAft>
              <a:buFont typeface="Wingdings 2"/>
              <a:buChar char=""/>
              <a:defRPr/>
            </a:pPr>
            <a:r>
              <a:rPr lang="en-US" smtClean="0"/>
              <a:t>If the price moves in favour of the hedger, hedging will result in a loss compared to not hedging at all</a:t>
            </a:r>
          </a:p>
          <a:p>
            <a:pPr marL="274320" indent="-274320" fontAlgn="auto">
              <a:spcBef>
                <a:spcPts val="580"/>
              </a:spcBef>
              <a:spcAft>
                <a:spcPts val="0"/>
              </a:spcAft>
              <a:buFont typeface="Wingdings 2"/>
              <a:buChar char=""/>
              <a:defRPr/>
            </a:pPr>
            <a:r>
              <a:rPr lang="en-US" smtClean="0"/>
              <a:t>The hedger should decide whether to hedge or not based on their expectations of future price movement</a:t>
            </a:r>
          </a:p>
          <a:p>
            <a:pPr marL="274320" indent="-274320" fontAlgn="auto">
              <a:spcBef>
                <a:spcPts val="580"/>
              </a:spcBef>
              <a:spcAft>
                <a:spcPts val="0"/>
              </a:spcAft>
              <a:buFont typeface="Wingdings 2"/>
              <a:buChar char=""/>
              <a:defRPr/>
            </a:pPr>
            <a:r>
              <a:rPr lang="en-US" smtClean="0"/>
              <a:t>Other risk is basis risk, which arises when</a:t>
            </a:r>
          </a:p>
          <a:p>
            <a:pPr marL="548640" lvl="1" fontAlgn="auto">
              <a:spcBef>
                <a:spcPts val="370"/>
              </a:spcBef>
              <a:spcAft>
                <a:spcPts val="0"/>
              </a:spcAft>
              <a:buFont typeface="Wingdings 2"/>
              <a:buChar char=""/>
              <a:defRPr/>
            </a:pPr>
            <a:r>
              <a:rPr lang="en-US" smtClean="0"/>
              <a:t>Futures are not available on the shares you want to hedge</a:t>
            </a:r>
          </a:p>
          <a:p>
            <a:pPr marL="548640" lvl="1" fontAlgn="auto">
              <a:spcBef>
                <a:spcPts val="370"/>
              </a:spcBef>
              <a:spcAft>
                <a:spcPts val="0"/>
              </a:spcAft>
              <a:buFont typeface="Wingdings 2"/>
              <a:buChar char=""/>
              <a:defRPr/>
            </a:pPr>
            <a:r>
              <a:rPr lang="en-US" smtClean="0"/>
              <a:t>The number of shares to be hedged is not an exact integer multiple of the future contract size</a:t>
            </a:r>
          </a:p>
          <a:p>
            <a:pPr marL="548640" lvl="1" fontAlgn="auto">
              <a:spcBef>
                <a:spcPts val="370"/>
              </a:spcBef>
              <a:spcAft>
                <a:spcPts val="0"/>
              </a:spcAft>
              <a:buFont typeface="Wingdings 2"/>
              <a:buChar char=""/>
              <a:defRPr/>
            </a:pPr>
            <a:r>
              <a:rPr lang="en-US" smtClean="0"/>
              <a:t>The time to end-of-exposure is different from contract maturity</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Speculation Using Stock Futures</a:t>
            </a:r>
          </a:p>
        </p:txBody>
      </p:sp>
      <p:sp>
        <p:nvSpPr>
          <p:cNvPr id="3" name="Content Placeholder 2"/>
          <p:cNvSpPr>
            <a:spLocks noGrp="1"/>
          </p:cNvSpPr>
          <p:nvPr>
            <p:ph sz="quarter" idx="1"/>
          </p:nvPr>
        </p:nvSpPr>
        <p:spPr/>
        <p:txBody>
          <a:bodyPr>
            <a:normAutofit fontScale="92500"/>
          </a:bodyPr>
          <a:lstStyle/>
          <a:p>
            <a:pPr marL="274320" indent="-274320" fontAlgn="auto">
              <a:spcBef>
                <a:spcPts val="580"/>
              </a:spcBef>
              <a:spcAft>
                <a:spcPts val="0"/>
              </a:spcAft>
              <a:buFont typeface="Wingdings 2"/>
              <a:buChar char=""/>
              <a:defRPr/>
            </a:pPr>
            <a:r>
              <a:rPr lang="en-US" smtClean="0"/>
              <a:t>Speculators believe that the price will move in a particular direction over a short period of time</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Stock futures are cheap means of speculating on share price movement</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If price is expected to move higher or lower, a long or short position respectively will be taken in futures</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Speculation is risky, as losses can be high if the price moves in the opposite direction</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Example of Speculation Using Stock Futures</a:t>
            </a:r>
            <a:endParaRPr lang="en-US"/>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US" smtClean="0"/>
              <a:t>IOC shares are selling at INR 800 on March 1. April futures with a contract size of 600 shares are priced at INR 820. </a:t>
            </a:r>
          </a:p>
          <a:p>
            <a:pPr marL="274320" indent="-274320" fontAlgn="auto">
              <a:spcBef>
                <a:spcPts val="580"/>
              </a:spcBef>
              <a:spcAft>
                <a:spcPts val="0"/>
              </a:spcAft>
              <a:buFont typeface="Wingdings 2"/>
              <a:buChar char=""/>
              <a:defRPr/>
            </a:pPr>
            <a:r>
              <a:rPr lang="en-US" smtClean="0"/>
              <a:t>You believe that IOC share price will increase to INR 840 by March 5 and want to speculate</a:t>
            </a:r>
          </a:p>
          <a:p>
            <a:pPr marL="274320" indent="-274320" fontAlgn="auto">
              <a:spcBef>
                <a:spcPts val="580"/>
              </a:spcBef>
              <a:spcAft>
                <a:spcPts val="0"/>
              </a:spcAft>
              <a:buFont typeface="Wingdings 2"/>
              <a:buChar char=""/>
              <a:defRPr/>
            </a:pPr>
            <a:r>
              <a:rPr lang="en-US" smtClean="0"/>
              <a:t>You can take a long position in April futures</a:t>
            </a:r>
          </a:p>
          <a:p>
            <a:pPr marL="274320" indent="-274320" fontAlgn="auto">
              <a:spcBef>
                <a:spcPts val="580"/>
              </a:spcBef>
              <a:spcAft>
                <a:spcPts val="0"/>
              </a:spcAft>
              <a:buFont typeface="Wingdings 2"/>
              <a:buChar char=""/>
              <a:defRPr/>
            </a:pPr>
            <a:r>
              <a:rPr lang="en-US" smtClean="0"/>
              <a:t>If the IOC share price on March 5 is INR 840, and April futures are priced at INR 862, then the speculative gain by closing futures on March 5 = 600*(862 – 820) = INR 25,200</a:t>
            </a:r>
          </a:p>
          <a:p>
            <a:pPr marL="274320" indent="-274320" fontAlgn="auto">
              <a:spcBef>
                <a:spcPts val="580"/>
              </a:spcBef>
              <a:spcAft>
                <a:spcPts val="0"/>
              </a:spcAft>
              <a:buFont typeface="Wingdings 2"/>
              <a:buChar char=""/>
              <a:defRPr/>
            </a:pPr>
            <a:r>
              <a:rPr lang="en-US" smtClean="0"/>
              <a:t>If the IOC share price falls instead to INR 780 by March 5, causing the futures price to be at INR 792, the loss would be 600*(820 – 792) = INR 16,800</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Pricing of Stock Futures</a:t>
            </a:r>
          </a:p>
        </p:txBody>
      </p:sp>
      <p:sp>
        <p:nvSpPr>
          <p:cNvPr id="3" name="Content Placeholder 2"/>
          <p:cNvSpPr>
            <a:spLocks noGrp="1"/>
          </p:cNvSpPr>
          <p:nvPr>
            <p:ph sz="quarter" idx="1"/>
          </p:nvPr>
        </p:nvSpPr>
        <p:spPr/>
        <p:txBody>
          <a:bodyPr/>
          <a:lstStyle/>
          <a:p>
            <a:r>
              <a:rPr lang="en-US" smtClean="0"/>
              <a:t>Stock futures on stocks that do not pay dividends during futures are priced based on cost-of-carry model as: </a:t>
            </a:r>
          </a:p>
          <a:p>
            <a:pPr algn="ctr">
              <a:buFont typeface="Wingdings 2" pitchFamily="18" charset="2"/>
              <a:buNone/>
            </a:pPr>
            <a:r>
              <a:rPr lang="en-US" i="1" smtClean="0"/>
              <a:t>F</a:t>
            </a:r>
            <a:r>
              <a:rPr lang="en-US" i="1" baseline="-25000" smtClean="0"/>
              <a:t>0</a:t>
            </a:r>
            <a:r>
              <a:rPr lang="en-US" i="1" smtClean="0"/>
              <a:t> = S</a:t>
            </a:r>
            <a:r>
              <a:rPr lang="en-US" i="1" baseline="-25000" smtClean="0"/>
              <a:t>0</a:t>
            </a:r>
            <a:r>
              <a:rPr lang="en-US" i="1" smtClean="0"/>
              <a:t> * e</a:t>
            </a:r>
            <a:r>
              <a:rPr lang="en-US" i="1" baseline="30000" smtClean="0"/>
              <a:t>rT</a:t>
            </a:r>
          </a:p>
          <a:p>
            <a:pPr>
              <a:buFont typeface="Wingdings 2" pitchFamily="18" charset="2"/>
              <a:buNone/>
            </a:pPr>
            <a:r>
              <a:rPr lang="en-US" smtClean="0"/>
              <a:t>   where </a:t>
            </a:r>
            <a:r>
              <a:rPr lang="en-US" i="1" smtClean="0"/>
              <a:t>r</a:t>
            </a:r>
            <a:r>
              <a:rPr lang="en-US" smtClean="0"/>
              <a:t> = risk-free interest rate and </a:t>
            </a:r>
            <a:r>
              <a:rPr lang="en-US" i="1" smtClean="0"/>
              <a:t>T</a:t>
            </a:r>
            <a:r>
              <a:rPr lang="en-US" smtClean="0"/>
              <a:t> = maturity of futures in years</a:t>
            </a:r>
          </a:p>
          <a:p>
            <a:endParaRPr lang="en-US" smtClean="0"/>
          </a:p>
          <a:p>
            <a:r>
              <a:rPr lang="en-US" smtClean="0"/>
              <a:t>If the stock pays dividends of </a:t>
            </a:r>
            <a:r>
              <a:rPr lang="en-US" i="1" smtClean="0"/>
              <a:t>D </a:t>
            </a:r>
            <a:r>
              <a:rPr lang="en-US" smtClean="0"/>
              <a:t>at time </a:t>
            </a:r>
            <a:r>
              <a:rPr lang="en-US" i="1" smtClean="0"/>
              <a:t>t</a:t>
            </a:r>
            <a:r>
              <a:rPr lang="en-US" smtClean="0"/>
              <a:t>, </a:t>
            </a:r>
          </a:p>
          <a:p>
            <a:pPr algn="ctr">
              <a:buFont typeface="Wingdings 2" pitchFamily="18" charset="2"/>
              <a:buNone/>
            </a:pPr>
            <a:r>
              <a:rPr lang="en-US" i="1" smtClean="0"/>
              <a:t>F</a:t>
            </a:r>
            <a:r>
              <a:rPr lang="en-US" i="1" baseline="-25000" smtClean="0"/>
              <a:t>0 </a:t>
            </a:r>
            <a:r>
              <a:rPr lang="en-US" i="1" smtClean="0"/>
              <a:t>= S</a:t>
            </a:r>
            <a:r>
              <a:rPr lang="en-US" i="1" baseline="-25000" smtClean="0"/>
              <a:t>0</a:t>
            </a:r>
            <a:r>
              <a:rPr lang="en-US" i="1" smtClean="0"/>
              <a:t> * e</a:t>
            </a:r>
            <a:r>
              <a:rPr lang="en-US" i="1" baseline="30000" smtClean="0"/>
              <a:t>rT</a:t>
            </a:r>
            <a:r>
              <a:rPr lang="en-US" i="1" smtClean="0"/>
              <a:t> – D * e</a:t>
            </a:r>
            <a:r>
              <a:rPr lang="en-US" i="1" baseline="30000" smtClean="0"/>
              <a:t>r(T – 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Pricing of Stock Futures – Example </a:t>
            </a:r>
            <a:endParaRPr lang="en-US"/>
          </a:p>
        </p:txBody>
      </p:sp>
      <p:sp>
        <p:nvSpPr>
          <p:cNvPr id="3" name="Content Placeholder 2"/>
          <p:cNvSpPr>
            <a:spLocks noGrp="1"/>
          </p:cNvSpPr>
          <p:nvPr>
            <p:ph sz="quarter" idx="1"/>
          </p:nvPr>
        </p:nvSpPr>
        <p:spPr/>
        <p:txBody>
          <a:bodyPr/>
          <a:lstStyle/>
          <a:p>
            <a:r>
              <a:rPr lang="en-US" smtClean="0"/>
              <a:t>ICICI Bank shares are selling at INR 1250 on January 1</a:t>
            </a:r>
          </a:p>
          <a:p>
            <a:r>
              <a:rPr lang="en-US" smtClean="0"/>
              <a:t>Feb futures expiring on February 27 are available</a:t>
            </a:r>
          </a:p>
          <a:p>
            <a:r>
              <a:rPr lang="en-US" smtClean="0"/>
              <a:t>Risk-free rate = 6%/year</a:t>
            </a:r>
          </a:p>
          <a:p>
            <a:r>
              <a:rPr lang="en-US" smtClean="0"/>
              <a:t>Futures price = 1250 * </a:t>
            </a:r>
            <a:r>
              <a:rPr lang="en-US" i="1" smtClean="0"/>
              <a:t>e</a:t>
            </a:r>
            <a:r>
              <a:rPr lang="en-US" baseline="30000" smtClean="0"/>
              <a:t>(0.06)*(58/365)</a:t>
            </a:r>
            <a:r>
              <a:rPr lang="en-US" smtClean="0"/>
              <a:t> = INR 1261.98</a:t>
            </a:r>
          </a:p>
          <a:p>
            <a:r>
              <a:rPr lang="en-US" smtClean="0"/>
              <a:t>If ICICI pays a dividend of INR 10 on Jan 21, then </a:t>
            </a:r>
          </a:p>
          <a:p>
            <a:r>
              <a:rPr lang="en-US" smtClean="0"/>
              <a:t>Futures price = 1250* </a:t>
            </a:r>
            <a:r>
              <a:rPr lang="en-US" i="1" smtClean="0"/>
              <a:t>e</a:t>
            </a:r>
            <a:r>
              <a:rPr lang="en-US" baseline="30000" smtClean="0"/>
              <a:t>(0.06)*(58/365)</a:t>
            </a:r>
            <a:r>
              <a:rPr lang="en-US" smtClean="0"/>
              <a:t> – 10 * e</a:t>
            </a:r>
            <a:r>
              <a:rPr lang="en-US" baseline="30000" smtClean="0"/>
              <a:t>(0.06)(58-21/365)</a:t>
            </a:r>
            <a:r>
              <a:rPr lang="en-US" smtClean="0"/>
              <a:t> = INR 1251.91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Stock Futures and Arbitrage</a:t>
            </a:r>
          </a:p>
        </p:txBody>
      </p:sp>
      <p:sp>
        <p:nvSpPr>
          <p:cNvPr id="3" name="Content Placeholder 2"/>
          <p:cNvSpPr>
            <a:spLocks noGrp="1"/>
          </p:cNvSpPr>
          <p:nvPr>
            <p:ph sz="quarter" idx="1"/>
          </p:nvPr>
        </p:nvSpPr>
        <p:spPr/>
        <p:txBody>
          <a:bodyPr>
            <a:normAutofit fontScale="85000" lnSpcReduction="20000"/>
          </a:bodyPr>
          <a:lstStyle/>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Pricing relationship is theoretical value based on current share price</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If the actual futures price is different from the theoretical value, arbitrage opportunity exists</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If futures are overvalued, sell them and buy shares</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If futures are undervalued, buy futures and short-sell shares</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Futures price may be based on expectations about futures and arbitrage may not be possible</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Arbitrage Example</a:t>
            </a:r>
          </a:p>
        </p:txBody>
      </p:sp>
      <p:sp>
        <p:nvSpPr>
          <p:cNvPr id="3" name="Content Placeholder 2"/>
          <p:cNvSpPr>
            <a:spLocks noGrp="1"/>
          </p:cNvSpPr>
          <p:nvPr>
            <p:ph sz="quarter" idx="1"/>
          </p:nvPr>
        </p:nvSpPr>
        <p:spPr/>
        <p:txBody>
          <a:bodyPr>
            <a:normAutofit fontScale="85000" lnSpcReduction="10000"/>
          </a:bodyPr>
          <a:lstStyle/>
          <a:p>
            <a:pPr marL="274320" indent="-274320" fontAlgn="auto">
              <a:spcBef>
                <a:spcPts val="580"/>
              </a:spcBef>
              <a:spcAft>
                <a:spcPts val="0"/>
              </a:spcAft>
              <a:buFont typeface="Wingdings 2"/>
              <a:buChar char=""/>
              <a:defRPr/>
            </a:pPr>
            <a:r>
              <a:rPr lang="en-US" smtClean="0"/>
              <a:t>IOC shares are selling at INR 800 on March 1</a:t>
            </a:r>
          </a:p>
          <a:p>
            <a:pPr marL="274320" indent="-274320" fontAlgn="auto">
              <a:spcBef>
                <a:spcPts val="580"/>
              </a:spcBef>
              <a:spcAft>
                <a:spcPts val="0"/>
              </a:spcAft>
              <a:buFont typeface="Wingdings 2"/>
              <a:buChar char=""/>
              <a:defRPr/>
            </a:pPr>
            <a:r>
              <a:rPr lang="en-US" smtClean="0"/>
              <a:t>April IOC futures are priced at INR 820 with maturity on April 27</a:t>
            </a:r>
          </a:p>
          <a:p>
            <a:pPr marL="274320" indent="-274320" fontAlgn="auto">
              <a:spcBef>
                <a:spcPts val="580"/>
              </a:spcBef>
              <a:spcAft>
                <a:spcPts val="0"/>
              </a:spcAft>
              <a:buFont typeface="Wingdings 2"/>
              <a:buChar char=""/>
              <a:defRPr/>
            </a:pPr>
            <a:r>
              <a:rPr lang="en-US" smtClean="0"/>
              <a:t>Theoretical futures value: 800 * </a:t>
            </a:r>
            <a:r>
              <a:rPr lang="en-US" i="1" smtClean="0"/>
              <a:t>e</a:t>
            </a:r>
            <a:r>
              <a:rPr lang="en-US" baseline="30000" smtClean="0"/>
              <a:t>(0.06)*(58/365)</a:t>
            </a:r>
            <a:r>
              <a:rPr lang="en-US" smtClean="0"/>
              <a:t> = INR 810.23</a:t>
            </a:r>
          </a:p>
          <a:p>
            <a:pPr marL="274320" indent="-274320" fontAlgn="auto">
              <a:spcBef>
                <a:spcPts val="580"/>
              </a:spcBef>
              <a:spcAft>
                <a:spcPts val="0"/>
              </a:spcAft>
              <a:buFont typeface="Wingdings 2"/>
              <a:buChar char=""/>
              <a:defRPr/>
            </a:pPr>
            <a:r>
              <a:rPr lang="en-US" smtClean="0"/>
              <a:t>Futures are overvalued and hence, one would sell futures and buy shares</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On March 2, IOC shares are selling at INR 810 and futures are selling at a theoretical value of INR 820.18. One would close the position in futures and sell shares. </a:t>
            </a:r>
          </a:p>
          <a:p>
            <a:pPr marL="548640" lvl="1" fontAlgn="auto">
              <a:spcBef>
                <a:spcPts val="370"/>
              </a:spcBef>
              <a:spcAft>
                <a:spcPts val="0"/>
              </a:spcAft>
              <a:buFont typeface="Wingdings 2"/>
              <a:buChar char=""/>
              <a:defRPr/>
            </a:pPr>
            <a:r>
              <a:rPr lang="en-US" smtClean="0"/>
              <a:t>Gain from shares: INR 10</a:t>
            </a:r>
          </a:p>
          <a:p>
            <a:pPr marL="548640" lvl="1" fontAlgn="auto">
              <a:spcBef>
                <a:spcPts val="370"/>
              </a:spcBef>
              <a:spcAft>
                <a:spcPts val="0"/>
              </a:spcAft>
              <a:buFont typeface="Wingdings 2"/>
              <a:buChar char=""/>
              <a:defRPr/>
            </a:pPr>
            <a:r>
              <a:rPr lang="en-US" smtClean="0"/>
              <a:t>Loss from futures: INR 0.18</a:t>
            </a:r>
          </a:p>
          <a:p>
            <a:pPr marL="548640" lvl="1" fontAlgn="auto">
              <a:spcBef>
                <a:spcPts val="370"/>
              </a:spcBef>
              <a:spcAft>
                <a:spcPts val="0"/>
              </a:spcAft>
              <a:buFont typeface="Wingdings 2"/>
              <a:buChar char=""/>
              <a:defRPr/>
            </a:pPr>
            <a:r>
              <a:rPr lang="en-US" smtClean="0"/>
              <a:t>Net gain: INR 9.82</a:t>
            </a: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0961" name="Title 1"/>
          <p:cNvSpPr>
            <a:spLocks noGrp="1"/>
          </p:cNvSpPr>
          <p:nvPr>
            <p:ph type="title"/>
          </p:nvPr>
        </p:nvSpPr>
        <p:spPr/>
        <p:txBody>
          <a:bodyPr/>
          <a:lstStyle/>
          <a:p>
            <a:r>
              <a:rPr lang="en-US" smtClean="0"/>
              <a:t>Stock Futures and Insurance </a:t>
            </a:r>
          </a:p>
        </p:txBody>
      </p:sp>
      <p:sp>
        <p:nvSpPr>
          <p:cNvPr id="40962" name="Content Placeholder 2"/>
          <p:cNvSpPr>
            <a:spLocks noGrp="1"/>
          </p:cNvSpPr>
          <p:nvPr>
            <p:ph sz="quarter" idx="1"/>
          </p:nvPr>
        </p:nvSpPr>
        <p:spPr/>
        <p:txBody>
          <a:bodyPr/>
          <a:lstStyle/>
          <a:p>
            <a:endParaRPr lang="en-US" smtClean="0"/>
          </a:p>
          <a:p>
            <a:r>
              <a:rPr lang="en-US" smtClean="0"/>
              <a:t>Stock futures can be used to insure a minimum value for the share price in the future</a:t>
            </a:r>
          </a:p>
          <a:p>
            <a:endParaRPr lang="en-US" smtClean="0"/>
          </a:p>
          <a:p>
            <a:r>
              <a:rPr lang="en-US" smtClean="0"/>
              <a:t>This can be accomplished by borrowing money at risk-free rate, selling futures and buying shares</a:t>
            </a:r>
          </a:p>
          <a:p>
            <a:endParaRPr lang="en-US" smtClean="0"/>
          </a:p>
          <a:p>
            <a:r>
              <a:rPr lang="en-US" smtClean="0"/>
              <a:t>This strategy will provide a known value of shares at futures maturity</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Stock Futures and Insurance -- Example</a:t>
            </a:r>
            <a:endParaRPr lang="en-US"/>
          </a:p>
        </p:txBody>
      </p:sp>
      <p:sp>
        <p:nvSpPr>
          <p:cNvPr id="41986" name="Content Placeholder 2"/>
          <p:cNvSpPr>
            <a:spLocks noGrp="1"/>
          </p:cNvSpPr>
          <p:nvPr>
            <p:ph sz="quarter" idx="1"/>
          </p:nvPr>
        </p:nvSpPr>
        <p:spPr/>
        <p:txBody>
          <a:bodyPr/>
          <a:lstStyle/>
          <a:p>
            <a:pPr>
              <a:buFont typeface="Wingdings 2" pitchFamily="18" charset="2"/>
              <a:buNone/>
            </a:pPr>
            <a:r>
              <a:rPr lang="en-US" smtClean="0"/>
              <a:t>India Cements shares are priced at INR 135 on January 1. The contract size is 1450. January futures, with expiry on January 29, are priced at INR 135.75. The risk-free rate is 7%. You sell the futures on January 1. Value of portfolio on January 29: </a:t>
            </a:r>
          </a:p>
          <a:p>
            <a:pPr>
              <a:buFont typeface="Wingdings 2" pitchFamily="18" charset="2"/>
              <a:buNone/>
            </a:pPr>
            <a:endParaRPr lang="en-US" smtClean="0"/>
          </a:p>
          <a:p>
            <a:pPr>
              <a:buFont typeface="Wingdings 2" pitchFamily="18" charset="2"/>
              <a:buNone/>
            </a:pPr>
            <a:endParaRPr lang="en-US" smtClean="0"/>
          </a:p>
        </p:txBody>
      </p:sp>
      <p:graphicFrame>
        <p:nvGraphicFramePr>
          <p:cNvPr id="4" name="Table 3"/>
          <p:cNvGraphicFramePr>
            <a:graphicFrameLocks noGrp="1"/>
          </p:cNvGraphicFramePr>
          <p:nvPr/>
        </p:nvGraphicFramePr>
        <p:xfrm>
          <a:off x="1524000" y="3992563"/>
          <a:ext cx="6477000" cy="2390775"/>
        </p:xfrm>
        <a:graphic>
          <a:graphicData uri="http://schemas.openxmlformats.org/drawingml/2006/table">
            <a:tbl>
              <a:tblPr firstRow="1" bandRow="1">
                <a:tableStyleId>{74C1A8A3-306A-4EB7-A6B1-4F7E0EB9C5D6}</a:tableStyleId>
              </a:tblPr>
              <a:tblGrid>
                <a:gridCol w="1295400"/>
                <a:gridCol w="1295400"/>
                <a:gridCol w="1295400"/>
                <a:gridCol w="1295400"/>
                <a:gridCol w="1295400"/>
              </a:tblGrid>
              <a:tr h="843643">
                <a:tc>
                  <a:txBody>
                    <a:bodyPr/>
                    <a:lstStyle/>
                    <a:p>
                      <a:pPr algn="ctr"/>
                      <a:r>
                        <a:rPr lang="en-US" dirty="0" smtClean="0"/>
                        <a:t>Share price</a:t>
                      </a:r>
                      <a:endParaRPr lang="en-US" dirty="0"/>
                    </a:p>
                  </a:txBody>
                  <a:tcPr/>
                </a:tc>
                <a:tc>
                  <a:txBody>
                    <a:bodyPr/>
                    <a:lstStyle/>
                    <a:p>
                      <a:pPr algn="ctr"/>
                      <a:r>
                        <a:rPr lang="en-US" smtClean="0"/>
                        <a:t>Value</a:t>
                      </a:r>
                      <a:r>
                        <a:rPr lang="en-US" baseline="0" smtClean="0"/>
                        <a:t> of Shares</a:t>
                      </a:r>
                      <a:endParaRPr lang="en-US"/>
                    </a:p>
                  </a:txBody>
                  <a:tcPr/>
                </a:tc>
                <a:tc>
                  <a:txBody>
                    <a:bodyPr/>
                    <a:lstStyle/>
                    <a:p>
                      <a:pPr algn="ctr"/>
                      <a:r>
                        <a:rPr lang="en-US" dirty="0" smtClean="0"/>
                        <a:t>Gain from Futures</a:t>
                      </a:r>
                      <a:endParaRPr lang="en-US" dirty="0"/>
                    </a:p>
                  </a:txBody>
                  <a:tcPr/>
                </a:tc>
                <a:tc>
                  <a:txBody>
                    <a:bodyPr/>
                    <a:lstStyle/>
                    <a:p>
                      <a:pPr algn="ctr"/>
                      <a:r>
                        <a:rPr lang="en-US" smtClean="0"/>
                        <a:t>Interest Paid</a:t>
                      </a:r>
                      <a:endParaRPr lang="en-US"/>
                    </a:p>
                  </a:txBody>
                  <a:tcPr/>
                </a:tc>
                <a:tc>
                  <a:txBody>
                    <a:bodyPr/>
                    <a:lstStyle/>
                    <a:p>
                      <a:pPr algn="ctr"/>
                      <a:r>
                        <a:rPr lang="en-US" smtClean="0"/>
                        <a:t>Value of Portfolio</a:t>
                      </a:r>
                      <a:endParaRPr lang="en-US"/>
                    </a:p>
                  </a:txBody>
                  <a:tcPr/>
                </a:tc>
              </a:tr>
              <a:tr h="337457">
                <a:tc>
                  <a:txBody>
                    <a:bodyPr/>
                    <a:lstStyle/>
                    <a:p>
                      <a:r>
                        <a:rPr lang="en-US" smtClean="0"/>
                        <a:t>130</a:t>
                      </a:r>
                      <a:endParaRPr lang="en-US"/>
                    </a:p>
                  </a:txBody>
                  <a:tcPr/>
                </a:tc>
                <a:tc>
                  <a:txBody>
                    <a:bodyPr/>
                    <a:lstStyle/>
                    <a:p>
                      <a:r>
                        <a:rPr lang="en-US" smtClean="0"/>
                        <a:t>188500</a:t>
                      </a:r>
                      <a:endParaRPr lang="en-US"/>
                    </a:p>
                  </a:txBody>
                  <a:tcPr/>
                </a:tc>
                <a:tc>
                  <a:txBody>
                    <a:bodyPr/>
                    <a:lstStyle/>
                    <a:p>
                      <a:r>
                        <a:rPr lang="en-US" smtClean="0"/>
                        <a:t>8337.50</a:t>
                      </a:r>
                      <a:endParaRPr lang="en-US"/>
                    </a:p>
                  </a:txBody>
                  <a:tcPr/>
                </a:tc>
                <a:tc>
                  <a:txBody>
                    <a:bodyPr/>
                    <a:lstStyle/>
                    <a:p>
                      <a:r>
                        <a:rPr lang="en-US" smtClean="0"/>
                        <a:t>1091.73</a:t>
                      </a:r>
                      <a:endParaRPr lang="en-US"/>
                    </a:p>
                  </a:txBody>
                  <a:tcPr/>
                </a:tc>
                <a:tc>
                  <a:txBody>
                    <a:bodyPr/>
                    <a:lstStyle/>
                    <a:p>
                      <a:r>
                        <a:rPr lang="en-US" dirty="0" smtClean="0"/>
                        <a:t>19575.77</a:t>
                      </a:r>
                      <a:endParaRPr lang="en-US" dirty="0"/>
                    </a:p>
                  </a:txBody>
                  <a:tcPr/>
                </a:tc>
              </a:tr>
              <a:tr h="590550">
                <a:tc>
                  <a:txBody>
                    <a:bodyPr/>
                    <a:lstStyle/>
                    <a:p>
                      <a:r>
                        <a:rPr lang="en-US" smtClean="0"/>
                        <a:t>135</a:t>
                      </a:r>
                      <a:endParaRPr lang="en-US"/>
                    </a:p>
                  </a:txBody>
                  <a:tcPr/>
                </a:tc>
                <a:tc>
                  <a:txBody>
                    <a:bodyPr/>
                    <a:lstStyle/>
                    <a:p>
                      <a:r>
                        <a:rPr lang="en-US" smtClean="0"/>
                        <a:t>195750</a:t>
                      </a:r>
                      <a:endParaRPr lang="en-US"/>
                    </a:p>
                  </a:txBody>
                  <a:tcPr/>
                </a:tc>
                <a:tc>
                  <a:txBody>
                    <a:bodyPr/>
                    <a:lstStyle/>
                    <a:p>
                      <a:r>
                        <a:rPr lang="en-US" smtClean="0"/>
                        <a:t>1087.50</a:t>
                      </a:r>
                      <a:endParaRPr lang="en-US"/>
                    </a:p>
                  </a:txBody>
                  <a:tcPr/>
                </a:tc>
                <a:tc>
                  <a:txBody>
                    <a:bodyPr/>
                    <a:lstStyle/>
                    <a:p>
                      <a:r>
                        <a:rPr lang="en-US" smtClean="0"/>
                        <a:t>1091.73</a:t>
                      </a:r>
                      <a:endParaRPr lang="en-US"/>
                    </a:p>
                  </a:txBody>
                  <a:tcPr/>
                </a:tc>
                <a:tc>
                  <a:txBody>
                    <a:bodyPr/>
                    <a:lstStyle/>
                    <a:p>
                      <a:r>
                        <a:rPr lang="en-US" smtClean="0"/>
                        <a:t>195745.77</a:t>
                      </a:r>
                      <a:endParaRPr lang="en-US"/>
                    </a:p>
                  </a:txBody>
                  <a:tcPr/>
                </a:tc>
              </a:tr>
              <a:tr h="590550">
                <a:tc>
                  <a:txBody>
                    <a:bodyPr/>
                    <a:lstStyle/>
                    <a:p>
                      <a:r>
                        <a:rPr lang="en-US" smtClean="0"/>
                        <a:t>140</a:t>
                      </a:r>
                      <a:endParaRPr lang="en-US"/>
                    </a:p>
                  </a:txBody>
                  <a:tcPr/>
                </a:tc>
                <a:tc>
                  <a:txBody>
                    <a:bodyPr/>
                    <a:lstStyle/>
                    <a:p>
                      <a:r>
                        <a:rPr lang="en-US" smtClean="0"/>
                        <a:t>203000</a:t>
                      </a:r>
                      <a:endParaRPr lang="en-US"/>
                    </a:p>
                  </a:txBody>
                  <a:tcPr/>
                </a:tc>
                <a:tc>
                  <a:txBody>
                    <a:bodyPr/>
                    <a:lstStyle/>
                    <a:p>
                      <a:r>
                        <a:rPr lang="en-US" smtClean="0"/>
                        <a:t>-6162.50</a:t>
                      </a:r>
                      <a:endParaRPr lang="en-US"/>
                    </a:p>
                  </a:txBody>
                  <a:tcPr/>
                </a:tc>
                <a:tc>
                  <a:txBody>
                    <a:bodyPr/>
                    <a:lstStyle/>
                    <a:p>
                      <a:r>
                        <a:rPr lang="en-US" smtClean="0"/>
                        <a:t>1091.73</a:t>
                      </a:r>
                      <a:endParaRPr lang="en-US"/>
                    </a:p>
                  </a:txBody>
                  <a:tcPr/>
                </a:tc>
                <a:tc>
                  <a:txBody>
                    <a:bodyPr/>
                    <a:lstStyle/>
                    <a:p>
                      <a:r>
                        <a:rPr lang="en-US" dirty="0" smtClean="0"/>
                        <a:t>195745.77</a:t>
                      </a:r>
                      <a:endParaRPr lang="en-US" dirty="0"/>
                    </a:p>
                  </a:txBody>
                  <a:tcPr/>
                </a:tc>
              </a:tr>
            </a:tbl>
          </a:graphicData>
        </a:graphic>
      </p:graphicFrame>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3009" name="Title 1"/>
          <p:cNvSpPr>
            <a:spLocks noGrp="1"/>
          </p:cNvSpPr>
          <p:nvPr>
            <p:ph type="title"/>
          </p:nvPr>
        </p:nvSpPr>
        <p:spPr/>
        <p:txBody>
          <a:bodyPr/>
          <a:lstStyle/>
          <a:p>
            <a:r>
              <a:rPr lang="en-US" smtClean="0"/>
              <a:t>Stock Futures and Investment</a:t>
            </a:r>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Using stock futures and risk-free investment, one can get the same value as the value of investing in shares directly</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Using this principle, one can create synthetic positions as follows: </a:t>
            </a:r>
          </a:p>
          <a:p>
            <a:pPr marL="548640" lvl="1" fontAlgn="auto">
              <a:spcBef>
                <a:spcPts val="370"/>
              </a:spcBef>
              <a:spcAft>
                <a:spcPts val="0"/>
              </a:spcAft>
              <a:buFont typeface="Wingdings 2"/>
              <a:buChar char=""/>
              <a:defRPr/>
            </a:pPr>
            <a:r>
              <a:rPr lang="en-US" dirty="0" smtClean="0"/>
              <a:t>Long futures </a:t>
            </a:r>
            <a:r>
              <a:rPr lang="en-US" dirty="0" smtClean="0">
                <a:sym typeface="Wingdings" pitchFamily="2" charset="2"/>
              </a:rPr>
              <a:t> long stock + Risk-Free Borrowing</a:t>
            </a:r>
          </a:p>
          <a:p>
            <a:pPr marL="548640" lvl="1" fontAlgn="auto">
              <a:spcBef>
                <a:spcPts val="370"/>
              </a:spcBef>
              <a:spcAft>
                <a:spcPts val="0"/>
              </a:spcAft>
              <a:buFont typeface="Wingdings 2"/>
              <a:buChar char=""/>
              <a:defRPr/>
            </a:pPr>
            <a:r>
              <a:rPr lang="en-US" dirty="0" smtClean="0">
                <a:sym typeface="Wingdings" pitchFamily="2" charset="2"/>
              </a:rPr>
              <a:t>Short futures  short stock + risk-free borrowing</a:t>
            </a:r>
          </a:p>
          <a:p>
            <a:pPr marL="548640" lvl="1" fontAlgn="auto">
              <a:spcBef>
                <a:spcPts val="370"/>
              </a:spcBef>
              <a:spcAft>
                <a:spcPts val="0"/>
              </a:spcAft>
              <a:buFont typeface="Wingdings 2"/>
              <a:buChar char=""/>
              <a:defRPr/>
            </a:pPr>
            <a:r>
              <a:rPr lang="en-US" dirty="0" smtClean="0">
                <a:sym typeface="Wingdings" pitchFamily="2" charset="2"/>
              </a:rPr>
              <a:t>Long stock  long futures + risk-free investment</a:t>
            </a:r>
          </a:p>
          <a:p>
            <a:pPr marL="548640" lvl="1" fontAlgn="auto">
              <a:spcBef>
                <a:spcPts val="370"/>
              </a:spcBef>
              <a:spcAft>
                <a:spcPts val="0"/>
              </a:spcAft>
              <a:buFont typeface="Wingdings 2"/>
              <a:buChar char=""/>
              <a:defRPr/>
            </a:pPr>
            <a:r>
              <a:rPr lang="en-US" dirty="0" smtClean="0">
                <a:sym typeface="Wingdings" pitchFamily="2" charset="2"/>
              </a:rPr>
              <a:t>Short stock  short futures + risk-free borrowing</a:t>
            </a:r>
            <a:endParaRPr lang="en-US"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Objectives of the Chapter</a:t>
            </a:r>
          </a:p>
        </p:txBody>
      </p:sp>
      <p:sp>
        <p:nvSpPr>
          <p:cNvPr id="3" name="Content Placeholder 2"/>
          <p:cNvSpPr>
            <a:spLocks noGrp="1"/>
          </p:cNvSpPr>
          <p:nvPr>
            <p:ph sz="quarter" idx="1"/>
          </p:nvPr>
        </p:nvSpPr>
        <p:spPr/>
        <p:txBody>
          <a:bodyPr>
            <a:normAutofit fontScale="85000" lnSpcReduction="20000"/>
          </a:bodyPr>
          <a:lstStyle/>
          <a:p>
            <a:pPr marL="274320" indent="-274320" fontAlgn="auto">
              <a:spcBef>
                <a:spcPts val="580"/>
              </a:spcBef>
              <a:spcAft>
                <a:spcPts val="0"/>
              </a:spcAft>
              <a:buFont typeface="Wingdings 2"/>
              <a:buChar char=""/>
              <a:defRPr/>
            </a:pPr>
            <a:r>
              <a:rPr lang="en-US" dirty="0" smtClean="0"/>
              <a:t>Understanding what a single stock future is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smtClean="0"/>
              <a:t>What the uses of single stock futures are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How such futures are priced</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What stock indexes and index futures are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What the uses of stock index futures are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How stock index futures are priced</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The concept of index arbitrage and portfolio insurance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4033" name="Title 1"/>
          <p:cNvSpPr>
            <a:spLocks noGrp="1"/>
          </p:cNvSpPr>
          <p:nvPr>
            <p:ph type="title"/>
          </p:nvPr>
        </p:nvSpPr>
        <p:spPr/>
        <p:txBody>
          <a:bodyPr/>
          <a:lstStyle/>
          <a:p>
            <a:r>
              <a:rPr lang="en-US" smtClean="0"/>
              <a:t>Stock Indices</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Index captures the overall behaviour of a group of stocks</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Index is created by selecting a group of stocks that are representative of the whole market, or a specified sector</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Index backs the changes in the value of portfolio of stocks</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Based on index, index funds, index futures and options are created</a:t>
            </a:r>
            <a:endParaRPr lang="en-US"/>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45057" name="Title 1"/>
          <p:cNvSpPr>
            <a:spLocks noGrp="1"/>
          </p:cNvSpPr>
          <p:nvPr>
            <p:ph type="title"/>
          </p:nvPr>
        </p:nvSpPr>
        <p:spPr/>
        <p:txBody>
          <a:bodyPr/>
          <a:lstStyle/>
          <a:p>
            <a:r>
              <a:rPr lang="en-US" smtClean="0"/>
              <a:t>Index Futures</a:t>
            </a:r>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Index futures use a particular stock index as the underlying asset</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Index futures are used to hedge equity portfolio risk</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Index futures are also used for speculative purposes</a:t>
            </a:r>
          </a:p>
          <a:p>
            <a:pPr marL="274320" indent="-274320" fontAlgn="auto">
              <a:spcBef>
                <a:spcPts val="580"/>
              </a:spcBef>
              <a:spcAft>
                <a:spcPts val="0"/>
              </a:spcAft>
              <a:buFont typeface="Wingdings 2"/>
              <a:buChar char=""/>
              <a:defRPr/>
            </a:pPr>
            <a:endParaRPr lang="en-US" smtClean="0"/>
          </a:p>
          <a:p>
            <a:pPr marL="274320" indent="-274320" fontAlgn="auto">
              <a:spcBef>
                <a:spcPts val="580"/>
              </a:spcBef>
              <a:spcAft>
                <a:spcPts val="0"/>
              </a:spcAft>
              <a:buFont typeface="Wingdings 2"/>
              <a:buChar char=""/>
              <a:defRPr/>
            </a:pPr>
            <a:r>
              <a:rPr lang="en-US" smtClean="0"/>
              <a:t>These can also be used for portfolio insurance</a:t>
            </a:r>
            <a:endParaRPr lang="en-US"/>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 2011 Dorling Kindersley (India) Pvt. Ltd</a:t>
            </a:r>
          </a:p>
        </p:txBody>
      </p:sp>
      <p:sp>
        <p:nvSpPr>
          <p:cNvPr id="46081" name="Title 1"/>
          <p:cNvSpPr>
            <a:spLocks noGrp="1"/>
          </p:cNvSpPr>
          <p:nvPr>
            <p:ph type="title"/>
          </p:nvPr>
        </p:nvSpPr>
        <p:spPr/>
        <p:txBody>
          <a:bodyPr/>
          <a:lstStyle/>
          <a:p>
            <a:r>
              <a:rPr lang="en-US" smtClean="0"/>
              <a:t>Contracts Traded in India</a:t>
            </a:r>
          </a:p>
        </p:txBody>
      </p:sp>
      <p:graphicFrame>
        <p:nvGraphicFramePr>
          <p:cNvPr id="4" name="Content Placeholder 3"/>
          <p:cNvGraphicFramePr>
            <a:graphicFrameLocks noGrp="1"/>
          </p:cNvGraphicFramePr>
          <p:nvPr>
            <p:ph sz="quarter" idx="1"/>
          </p:nvPr>
        </p:nvGraphicFramePr>
        <p:xfrm>
          <a:off x="914400" y="1447800"/>
          <a:ext cx="7772400" cy="4079875"/>
        </p:xfrm>
        <a:graphic>
          <a:graphicData uri="http://schemas.openxmlformats.org/drawingml/2006/table">
            <a:tbl>
              <a:tblPr firstRow="1" bandRow="1">
                <a:tableStyleId>{7DF18680-E054-41AD-8BC1-D1AEF772440D}</a:tableStyleId>
              </a:tblPr>
              <a:tblGrid>
                <a:gridCol w="3886200"/>
                <a:gridCol w="3886200"/>
              </a:tblGrid>
              <a:tr h="370840">
                <a:tc>
                  <a:txBody>
                    <a:bodyPr/>
                    <a:lstStyle/>
                    <a:p>
                      <a:r>
                        <a:rPr lang="en-US" smtClean="0"/>
                        <a:t>Index</a:t>
                      </a:r>
                      <a:r>
                        <a:rPr lang="en-US" baseline="0" smtClean="0"/>
                        <a:t> Futures</a:t>
                      </a:r>
                      <a:endParaRPr lang="en-US"/>
                    </a:p>
                  </a:txBody>
                  <a:tcPr/>
                </a:tc>
                <a:tc>
                  <a:txBody>
                    <a:bodyPr/>
                    <a:lstStyle/>
                    <a:p>
                      <a:r>
                        <a:rPr lang="en-US" smtClean="0"/>
                        <a:t>Contract Multiplier</a:t>
                      </a:r>
                      <a:endParaRPr lang="en-US"/>
                    </a:p>
                  </a:txBody>
                  <a:tcPr/>
                </a:tc>
              </a:tr>
              <a:tr h="370840">
                <a:tc>
                  <a:txBody>
                    <a:bodyPr/>
                    <a:lstStyle/>
                    <a:p>
                      <a:r>
                        <a:rPr lang="en-US" smtClean="0"/>
                        <a:t>BSE 30 Sensex Futures</a:t>
                      </a:r>
                      <a:endParaRPr lang="en-US"/>
                    </a:p>
                  </a:txBody>
                  <a:tcPr/>
                </a:tc>
                <a:tc>
                  <a:txBody>
                    <a:bodyPr/>
                    <a:lstStyle/>
                    <a:p>
                      <a:r>
                        <a:rPr lang="en-US" smtClean="0"/>
                        <a:t>15</a:t>
                      </a:r>
                      <a:endParaRPr lang="en-US"/>
                    </a:p>
                  </a:txBody>
                  <a:tcPr/>
                </a:tc>
              </a:tr>
              <a:tr h="370840">
                <a:tc>
                  <a:txBody>
                    <a:bodyPr/>
                    <a:lstStyle/>
                    <a:p>
                      <a:r>
                        <a:rPr lang="en-US" smtClean="0"/>
                        <a:t>BSE Sensex Mini Futures</a:t>
                      </a:r>
                      <a:endParaRPr lang="en-US"/>
                    </a:p>
                  </a:txBody>
                  <a:tcPr/>
                </a:tc>
                <a:tc>
                  <a:txBody>
                    <a:bodyPr/>
                    <a:lstStyle/>
                    <a:p>
                      <a:r>
                        <a:rPr lang="en-US" smtClean="0"/>
                        <a:t>5</a:t>
                      </a:r>
                      <a:endParaRPr lang="en-US"/>
                    </a:p>
                  </a:txBody>
                  <a:tcPr/>
                </a:tc>
              </a:tr>
              <a:tr h="370840">
                <a:tc>
                  <a:txBody>
                    <a:bodyPr/>
                    <a:lstStyle/>
                    <a:p>
                      <a:r>
                        <a:rPr lang="en-US" smtClean="0"/>
                        <a:t>BSE</a:t>
                      </a:r>
                      <a:r>
                        <a:rPr lang="en-US" baseline="0" smtClean="0"/>
                        <a:t> Teck Futures</a:t>
                      </a:r>
                      <a:endParaRPr lang="en-US"/>
                    </a:p>
                  </a:txBody>
                  <a:tcPr/>
                </a:tc>
                <a:tc>
                  <a:txBody>
                    <a:bodyPr/>
                    <a:lstStyle/>
                    <a:p>
                      <a:r>
                        <a:rPr lang="en-US" smtClean="0"/>
                        <a:t>124</a:t>
                      </a:r>
                      <a:endParaRPr lang="en-US"/>
                    </a:p>
                  </a:txBody>
                  <a:tcPr/>
                </a:tc>
              </a:tr>
              <a:tr h="370840">
                <a:tc>
                  <a:txBody>
                    <a:bodyPr/>
                    <a:lstStyle/>
                    <a:p>
                      <a:r>
                        <a:rPr lang="en-US" dirty="0" smtClean="0"/>
                        <a:t>BSE </a:t>
                      </a:r>
                      <a:r>
                        <a:rPr lang="en-GB" noProof="0" dirty="0" smtClean="0"/>
                        <a:t>Bankex</a:t>
                      </a:r>
                      <a:r>
                        <a:rPr lang="en-US" baseline="0" dirty="0" smtClean="0"/>
                        <a:t> Futures</a:t>
                      </a:r>
                      <a:endParaRPr lang="en-US" dirty="0"/>
                    </a:p>
                  </a:txBody>
                  <a:tcPr/>
                </a:tc>
                <a:tc>
                  <a:txBody>
                    <a:bodyPr/>
                    <a:lstStyle/>
                    <a:p>
                      <a:r>
                        <a:rPr lang="en-US" smtClean="0"/>
                        <a:t>25</a:t>
                      </a:r>
                      <a:endParaRPr lang="en-US"/>
                    </a:p>
                  </a:txBody>
                  <a:tcPr/>
                </a:tc>
              </a:tr>
              <a:tr h="370840">
                <a:tc>
                  <a:txBody>
                    <a:bodyPr/>
                    <a:lstStyle/>
                    <a:p>
                      <a:r>
                        <a:rPr lang="en-US" smtClean="0"/>
                        <a:t>BSE Oil and Gas Futures</a:t>
                      </a:r>
                      <a:endParaRPr lang="en-US"/>
                    </a:p>
                  </a:txBody>
                  <a:tcPr/>
                </a:tc>
                <a:tc>
                  <a:txBody>
                    <a:bodyPr/>
                    <a:lstStyle/>
                    <a:p>
                      <a:r>
                        <a:rPr lang="en-US" smtClean="0"/>
                        <a:t>38</a:t>
                      </a:r>
                      <a:endParaRPr lang="en-US"/>
                    </a:p>
                  </a:txBody>
                  <a:tcPr/>
                </a:tc>
              </a:tr>
              <a:tr h="370840">
                <a:tc>
                  <a:txBody>
                    <a:bodyPr/>
                    <a:lstStyle/>
                    <a:p>
                      <a:r>
                        <a:rPr lang="en-US" smtClean="0"/>
                        <a:t>NSE CNX Nifty Futures</a:t>
                      </a:r>
                      <a:endParaRPr lang="en-US"/>
                    </a:p>
                  </a:txBody>
                  <a:tcPr/>
                </a:tc>
                <a:tc>
                  <a:txBody>
                    <a:bodyPr/>
                    <a:lstStyle/>
                    <a:p>
                      <a:r>
                        <a:rPr lang="en-US" smtClean="0"/>
                        <a:t>50</a:t>
                      </a:r>
                      <a:endParaRPr lang="en-US"/>
                    </a:p>
                  </a:txBody>
                  <a:tcPr/>
                </a:tc>
              </a:tr>
              <a:tr h="370840">
                <a:tc>
                  <a:txBody>
                    <a:bodyPr/>
                    <a:lstStyle/>
                    <a:p>
                      <a:r>
                        <a:rPr lang="en-US" smtClean="0"/>
                        <a:t>NSE CNX Nifty Mini Futures</a:t>
                      </a:r>
                      <a:endParaRPr lang="en-US"/>
                    </a:p>
                  </a:txBody>
                  <a:tcPr/>
                </a:tc>
                <a:tc>
                  <a:txBody>
                    <a:bodyPr/>
                    <a:lstStyle/>
                    <a:p>
                      <a:r>
                        <a:rPr lang="en-US" smtClean="0"/>
                        <a:t>20</a:t>
                      </a:r>
                      <a:endParaRPr lang="en-US"/>
                    </a:p>
                  </a:txBody>
                  <a:tcPr/>
                </a:tc>
              </a:tr>
              <a:tr h="370840">
                <a:tc>
                  <a:txBody>
                    <a:bodyPr/>
                    <a:lstStyle/>
                    <a:p>
                      <a:r>
                        <a:rPr lang="en-US" smtClean="0"/>
                        <a:t>NSE CNX IT Futures</a:t>
                      </a:r>
                      <a:endParaRPr lang="en-US"/>
                    </a:p>
                  </a:txBody>
                  <a:tcPr/>
                </a:tc>
                <a:tc>
                  <a:txBody>
                    <a:bodyPr/>
                    <a:lstStyle/>
                    <a:p>
                      <a:r>
                        <a:rPr lang="en-US" smtClean="0"/>
                        <a:t>100</a:t>
                      </a:r>
                      <a:endParaRPr lang="en-US"/>
                    </a:p>
                  </a:txBody>
                  <a:tcPr/>
                </a:tc>
              </a:tr>
              <a:tr h="370840">
                <a:tc>
                  <a:txBody>
                    <a:bodyPr/>
                    <a:lstStyle/>
                    <a:p>
                      <a:r>
                        <a:rPr lang="en-US" smtClean="0"/>
                        <a:t>NSE Bank Nifty</a:t>
                      </a:r>
                      <a:r>
                        <a:rPr lang="en-US" baseline="0" smtClean="0"/>
                        <a:t> Futures</a:t>
                      </a:r>
                      <a:endParaRPr lang="en-US"/>
                    </a:p>
                  </a:txBody>
                  <a:tcPr/>
                </a:tc>
                <a:tc>
                  <a:txBody>
                    <a:bodyPr/>
                    <a:lstStyle/>
                    <a:p>
                      <a:r>
                        <a:rPr lang="en-US" smtClean="0"/>
                        <a:t>50</a:t>
                      </a:r>
                      <a:endParaRPr lang="en-US"/>
                    </a:p>
                  </a:txBody>
                  <a:tcPr/>
                </a:tc>
              </a:tr>
              <a:tr h="370840">
                <a:tc>
                  <a:txBody>
                    <a:bodyPr/>
                    <a:lstStyle/>
                    <a:p>
                      <a:r>
                        <a:rPr lang="en-US" smtClean="0"/>
                        <a:t>NSE Nifty Midcap 50 Futures</a:t>
                      </a:r>
                      <a:endParaRPr lang="en-US"/>
                    </a:p>
                  </a:txBody>
                  <a:tcPr/>
                </a:tc>
                <a:tc>
                  <a:txBody>
                    <a:bodyPr/>
                    <a:lstStyle/>
                    <a:p>
                      <a:r>
                        <a:rPr lang="en-US" smtClean="0"/>
                        <a:t>300</a:t>
                      </a:r>
                      <a:endParaRPr lang="en-US"/>
                    </a:p>
                  </a:txBody>
                  <a:tcPr/>
                </a:tc>
              </a:tr>
            </a:tbl>
          </a:graphicData>
        </a:graphic>
      </p:graphicFrame>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Example of How Index Futures Work</a:t>
            </a:r>
            <a:endParaRPr lang="en-US"/>
          </a:p>
        </p:txBody>
      </p:sp>
      <p:sp>
        <p:nvSpPr>
          <p:cNvPr id="3" name="Content Placeholder 2"/>
          <p:cNvSpPr>
            <a:spLocks noGrp="1"/>
          </p:cNvSpPr>
          <p:nvPr>
            <p:ph sz="quarter" idx="1"/>
          </p:nvPr>
        </p:nvSpPr>
        <p:spPr/>
        <p:txBody>
          <a:bodyPr>
            <a:normAutofit fontScale="85000" lnSpcReduction="20000"/>
          </a:bodyPr>
          <a:lstStyle/>
          <a:p>
            <a:pPr marL="274320" indent="-274320" fontAlgn="auto">
              <a:spcBef>
                <a:spcPts val="580"/>
              </a:spcBef>
              <a:spcAft>
                <a:spcPts val="0"/>
              </a:spcAft>
              <a:buFont typeface="Wingdings 2"/>
              <a:buChar char=""/>
              <a:defRPr/>
            </a:pPr>
            <a:r>
              <a:rPr lang="en-US" dirty="0" smtClean="0"/>
              <a:t>CNX Nifty Index is at 5200 on December 1</a:t>
            </a:r>
          </a:p>
          <a:p>
            <a:pPr marL="274320" indent="-274320" fontAlgn="auto">
              <a:spcBef>
                <a:spcPts val="580"/>
              </a:spcBef>
              <a:spcAft>
                <a:spcPts val="0"/>
              </a:spcAft>
              <a:buFont typeface="Wingdings 2"/>
              <a:buChar char=""/>
              <a:defRPr/>
            </a:pPr>
            <a:r>
              <a:rPr lang="en-US" dirty="0" smtClean="0"/>
              <a:t>CNX Nifty Index futures with expiry on December 28 is at 5232</a:t>
            </a:r>
          </a:p>
          <a:p>
            <a:pPr marL="274320" indent="-274320" fontAlgn="auto">
              <a:spcBef>
                <a:spcPts val="580"/>
              </a:spcBef>
              <a:spcAft>
                <a:spcPts val="0"/>
              </a:spcAft>
              <a:buFont typeface="Wingdings 2"/>
              <a:buChar char=""/>
              <a:defRPr/>
            </a:pPr>
            <a:r>
              <a:rPr lang="en-US" dirty="0" smtClean="0"/>
              <a:t>If CNX Nifty Index is at 5300 on December 28, the long hedger will gain, and the short hedger will lose</a:t>
            </a:r>
          </a:p>
          <a:p>
            <a:pPr marL="274320" indent="-274320" fontAlgn="auto">
              <a:spcBef>
                <a:spcPts val="580"/>
              </a:spcBef>
              <a:spcAft>
                <a:spcPts val="0"/>
              </a:spcAft>
              <a:buFont typeface="Wingdings 2"/>
              <a:buNone/>
              <a:defRPr/>
            </a:pPr>
            <a:endParaRPr lang="en-US" dirty="0" smtClean="0"/>
          </a:p>
          <a:p>
            <a:pPr marL="274320" indent="-274320" fontAlgn="auto">
              <a:spcBef>
                <a:spcPts val="580"/>
              </a:spcBef>
              <a:spcAft>
                <a:spcPts val="0"/>
              </a:spcAft>
              <a:buFont typeface="Wingdings 2"/>
              <a:buNone/>
              <a:defRPr/>
            </a:pPr>
            <a:r>
              <a:rPr lang="en-US" dirty="0" smtClean="0"/>
              <a:t>Value of futures on December 1 = 5232 * 50 = INR 261,600</a:t>
            </a:r>
          </a:p>
          <a:p>
            <a:pPr marL="274320" indent="-274320" fontAlgn="auto">
              <a:spcBef>
                <a:spcPts val="580"/>
              </a:spcBef>
              <a:spcAft>
                <a:spcPts val="0"/>
              </a:spcAft>
              <a:buFont typeface="Wingdings 2"/>
              <a:buNone/>
              <a:defRPr/>
            </a:pPr>
            <a:r>
              <a:rPr lang="en-US" dirty="0" smtClean="0"/>
              <a:t>Value of futures on December 28 = 5300 * 50 = INR265,000</a:t>
            </a:r>
          </a:p>
          <a:p>
            <a:pPr marL="274320" indent="-274320" fontAlgn="auto">
              <a:spcBef>
                <a:spcPts val="580"/>
              </a:spcBef>
              <a:spcAft>
                <a:spcPts val="0"/>
              </a:spcAft>
              <a:buFont typeface="Wingdings 2"/>
              <a:buNone/>
              <a:defRPr/>
            </a:pPr>
            <a:r>
              <a:rPr lang="en-US" dirty="0" smtClean="0"/>
              <a:t>Gain for long hedger = (265000 – 261600) = INR 3400</a:t>
            </a:r>
          </a:p>
          <a:p>
            <a:pPr marL="274320" indent="-274320" fontAlgn="auto">
              <a:spcBef>
                <a:spcPts val="580"/>
              </a:spcBef>
              <a:spcAft>
                <a:spcPts val="0"/>
              </a:spcAft>
              <a:buFont typeface="Wingdings 2"/>
              <a:buNone/>
              <a:defRPr/>
            </a:pPr>
            <a:r>
              <a:rPr lang="en-US" dirty="0" smtClean="0"/>
              <a:t>Loss for short hedger = (261600 – 265000) = INR 3400</a:t>
            </a:r>
          </a:p>
          <a:p>
            <a:pPr marL="274320" indent="-274320" fontAlgn="auto">
              <a:spcBef>
                <a:spcPts val="580"/>
              </a:spcBef>
              <a:spcAft>
                <a:spcPts val="0"/>
              </a:spcAft>
              <a:buFont typeface="Wingdings 2"/>
              <a:buNone/>
              <a:defRPr/>
            </a:pPr>
            <a:endParaRPr lang="en-US" dirty="0" smtClean="0"/>
          </a:p>
          <a:p>
            <a:pPr marL="274320" indent="-274320" fontAlgn="auto">
              <a:spcBef>
                <a:spcPts val="580"/>
              </a:spcBef>
              <a:spcAft>
                <a:spcPts val="0"/>
              </a:spcAft>
              <a:buFont typeface="Wingdings 2"/>
              <a:buNone/>
              <a:defRPr/>
            </a:pPr>
            <a:r>
              <a:rPr lang="en-US" dirty="0" smtClean="0"/>
              <a:t>The long hedger will bet that the index will increase, and the short hedger will bet that the index will decrease</a:t>
            </a:r>
            <a:endParaRPr lang="en-US" dirty="0"/>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a:t>© 2011 Dorling Kindersley (India) Pvt. Ltd</a:t>
            </a:r>
          </a:p>
        </p:txBody>
      </p:sp>
      <p:sp>
        <p:nvSpPr>
          <p:cNvPr id="50181" name="Title 1"/>
          <p:cNvSpPr>
            <a:spLocks noGrp="1"/>
          </p:cNvSpPr>
          <p:nvPr>
            <p:ph type="title"/>
          </p:nvPr>
        </p:nvSpPr>
        <p:spPr/>
        <p:txBody>
          <a:bodyPr/>
          <a:lstStyle/>
          <a:p>
            <a:r>
              <a:rPr lang="en-US" smtClean="0"/>
              <a:t>Pricing of Index Futures</a:t>
            </a:r>
          </a:p>
        </p:txBody>
      </p:sp>
      <p:sp>
        <p:nvSpPr>
          <p:cNvPr id="50182" name="Content Placeholder 2"/>
          <p:cNvSpPr>
            <a:spLocks noGrp="1"/>
          </p:cNvSpPr>
          <p:nvPr>
            <p:ph sz="quarter" idx="1"/>
          </p:nvPr>
        </p:nvSpPr>
        <p:spPr/>
        <p:txBody>
          <a:bodyPr/>
          <a:lstStyle/>
          <a:p>
            <a:r>
              <a:rPr lang="en-US" smtClean="0"/>
              <a:t>Index futures are priced using the cost of a carry model, as</a:t>
            </a:r>
          </a:p>
          <a:p>
            <a:pPr>
              <a:buFont typeface="Wingdings 2" pitchFamily="18" charset="2"/>
              <a:buNone/>
            </a:pPr>
            <a:r>
              <a:rPr lang="en-US" smtClean="0"/>
              <a:t> </a:t>
            </a:r>
          </a:p>
          <a:p>
            <a:endParaRPr lang="en-US" smtClean="0"/>
          </a:p>
          <a:p>
            <a:pPr>
              <a:buFont typeface="Wingdings 2" pitchFamily="18" charset="2"/>
              <a:buNone/>
            </a:pPr>
            <a:r>
              <a:rPr lang="en-US" smtClean="0"/>
              <a:t>Or, </a:t>
            </a:r>
          </a:p>
          <a:p>
            <a:endParaRPr lang="en-US" smtClean="0"/>
          </a:p>
          <a:p>
            <a:r>
              <a:rPr lang="en-US" smtClean="0"/>
              <a:t>Where </a:t>
            </a:r>
            <a:r>
              <a:rPr lang="en-US" i="1" smtClean="0"/>
              <a:t>D* </a:t>
            </a:r>
            <a:r>
              <a:rPr lang="en-US" smtClean="0"/>
              <a:t>= present value of dividends from all stocks, and  </a:t>
            </a:r>
            <a:r>
              <a:rPr lang="en-US" i="1" smtClean="0"/>
              <a:t>d</a:t>
            </a:r>
            <a:r>
              <a:rPr lang="en-US" smtClean="0"/>
              <a:t> = dividend yield on the index </a:t>
            </a:r>
          </a:p>
        </p:txBody>
      </p:sp>
      <p:graphicFrame>
        <p:nvGraphicFramePr>
          <p:cNvPr id="50178" name="Object 2"/>
          <p:cNvGraphicFramePr>
            <a:graphicFrameLocks noChangeAspect="1"/>
          </p:cNvGraphicFramePr>
          <p:nvPr/>
        </p:nvGraphicFramePr>
        <p:xfrm>
          <a:off x="2971800" y="2057400"/>
          <a:ext cx="2984500" cy="609600"/>
        </p:xfrm>
        <a:graphic>
          <a:graphicData uri="http://schemas.openxmlformats.org/presentationml/2006/ole">
            <p:oleObj spid="_x0000_s50178" name="Equation" r:id="rId3" imgW="1180800" imgH="241200" progId="Equation.3">
              <p:embed/>
            </p:oleObj>
          </a:graphicData>
        </a:graphic>
      </p:graphicFrame>
      <p:graphicFrame>
        <p:nvGraphicFramePr>
          <p:cNvPr id="50180" name="Object 4"/>
          <p:cNvGraphicFramePr>
            <a:graphicFrameLocks noChangeAspect="1"/>
          </p:cNvGraphicFramePr>
          <p:nvPr/>
        </p:nvGraphicFramePr>
        <p:xfrm>
          <a:off x="3124200" y="3048000"/>
          <a:ext cx="2070100" cy="531813"/>
        </p:xfrm>
        <a:graphic>
          <a:graphicData uri="http://schemas.openxmlformats.org/presentationml/2006/ole">
            <p:oleObj spid="_x0000_s50180" name="Equation" r:id="rId4" imgW="939600" imgH="241200" progId="Equation.3">
              <p:embed/>
            </p:oleObj>
          </a:graphicData>
        </a:graphic>
      </p:graphicFrame>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Example of Pricing on Index Futures</a:t>
            </a:r>
            <a:endParaRPr lang="en-US"/>
          </a:p>
        </p:txBody>
      </p:sp>
      <p:sp>
        <p:nvSpPr>
          <p:cNvPr id="57346" name="Content Placeholder 2"/>
          <p:cNvSpPr>
            <a:spLocks noGrp="1"/>
          </p:cNvSpPr>
          <p:nvPr>
            <p:ph sz="quarter" idx="1"/>
          </p:nvPr>
        </p:nvSpPr>
        <p:spPr/>
        <p:txBody>
          <a:bodyPr/>
          <a:lstStyle/>
          <a:p>
            <a:pPr>
              <a:buFont typeface="Wingdings 2" pitchFamily="18" charset="2"/>
              <a:buNone/>
            </a:pPr>
            <a:r>
              <a:rPr lang="en-US" smtClean="0"/>
              <a:t>On December 1, CNX Nifty Index is at 5200. CNX Nifty futures with maturity on December 28 and January 25 are available. </a:t>
            </a:r>
          </a:p>
          <a:p>
            <a:pPr>
              <a:buFont typeface="Wingdings 2" pitchFamily="18" charset="2"/>
              <a:buNone/>
            </a:pPr>
            <a:r>
              <a:rPr lang="en-US" smtClean="0"/>
              <a:t>The risk-free rate is 8%</a:t>
            </a:r>
          </a:p>
          <a:p>
            <a:pPr>
              <a:buFont typeface="Wingdings 2" pitchFamily="18" charset="2"/>
              <a:buNone/>
            </a:pPr>
            <a:r>
              <a:rPr lang="en-US" smtClean="0"/>
              <a:t>The dividend yield on the index is 2%</a:t>
            </a:r>
          </a:p>
          <a:p>
            <a:pPr>
              <a:buFont typeface="Wingdings 2" pitchFamily="18" charset="2"/>
              <a:buNone/>
            </a:pPr>
            <a:endParaRPr lang="en-US" smtClean="0"/>
          </a:p>
          <a:p>
            <a:pPr>
              <a:buFont typeface="Wingdings 2" pitchFamily="18" charset="2"/>
              <a:buNone/>
            </a:pPr>
            <a:r>
              <a:rPr lang="en-US" smtClean="0"/>
              <a:t>December futures price = 5200*exp [(8%–%)</a:t>
            </a:r>
            <a:r>
              <a:rPr lang="en-US" baseline="30000" smtClean="0"/>
              <a:t>28/365</a:t>
            </a:r>
            <a:r>
              <a:rPr lang="en-US" smtClean="0"/>
              <a:t> ]</a:t>
            </a:r>
          </a:p>
          <a:p>
            <a:pPr>
              <a:buFont typeface="Wingdings 2" pitchFamily="18" charset="2"/>
              <a:buNone/>
            </a:pPr>
            <a:r>
              <a:rPr lang="en-US" smtClean="0"/>
              <a:t>= 5224</a:t>
            </a:r>
          </a:p>
          <a:p>
            <a:pPr>
              <a:buFont typeface="Wingdings 2" pitchFamily="18" charset="2"/>
              <a:buNone/>
            </a:pPr>
            <a:r>
              <a:rPr lang="en-US" smtClean="0"/>
              <a:t>January Futures Price = 5200*exp [(8%–2%)</a:t>
            </a:r>
            <a:r>
              <a:rPr lang="en-US" baseline="30000" smtClean="0"/>
              <a:t>56/365</a:t>
            </a:r>
            <a:r>
              <a:rPr lang="en-US" smtClean="0"/>
              <a:t>] = 5248</a:t>
            </a: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62465" name="Title 1"/>
          <p:cNvSpPr>
            <a:spLocks noGrp="1"/>
          </p:cNvSpPr>
          <p:nvPr>
            <p:ph type="title"/>
          </p:nvPr>
        </p:nvSpPr>
        <p:spPr/>
        <p:txBody>
          <a:bodyPr/>
          <a:lstStyle/>
          <a:p>
            <a:r>
              <a:rPr lang="en-US" smtClean="0"/>
              <a:t>Speculation Using Index Futures</a:t>
            </a:r>
          </a:p>
        </p:txBody>
      </p:sp>
      <p:sp>
        <p:nvSpPr>
          <p:cNvPr id="62466" name="Content Placeholder 2"/>
          <p:cNvSpPr>
            <a:spLocks noGrp="1"/>
          </p:cNvSpPr>
          <p:nvPr>
            <p:ph sz="quarter" idx="1"/>
          </p:nvPr>
        </p:nvSpPr>
        <p:spPr/>
        <p:txBody>
          <a:bodyPr/>
          <a:lstStyle/>
          <a:p>
            <a:r>
              <a:rPr lang="en-US" smtClean="0"/>
              <a:t>Speculators who believe that the market as a whole will perform better in the future will buy index futures, and will gain if the index value increases beyond the contracted futures price</a:t>
            </a:r>
          </a:p>
          <a:p>
            <a:endParaRPr lang="en-US" smtClean="0"/>
          </a:p>
          <a:p>
            <a:r>
              <a:rPr lang="en-US" smtClean="0"/>
              <a:t>Speculators who believe that the market as a whole will perform poorly in the future will sell index futures, and will gain if the index value decreases</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Portfolio Insurance Using Index Futures</a:t>
            </a:r>
            <a:endParaRPr lang="en-US" dirty="0"/>
          </a:p>
        </p:txBody>
      </p:sp>
      <p:sp>
        <p:nvSpPr>
          <p:cNvPr id="53250" name="Content Placeholder 2"/>
          <p:cNvSpPr>
            <a:spLocks noGrp="1"/>
          </p:cNvSpPr>
          <p:nvPr>
            <p:ph sz="quarter" idx="1"/>
          </p:nvPr>
        </p:nvSpPr>
        <p:spPr/>
        <p:txBody>
          <a:bodyPr/>
          <a:lstStyle/>
          <a:p>
            <a:endParaRPr lang="en-US" smtClean="0"/>
          </a:p>
          <a:p>
            <a:r>
              <a:rPr lang="en-US" smtClean="0"/>
              <a:t>Index futures can be used to provide a minimum futures value</a:t>
            </a:r>
          </a:p>
          <a:p>
            <a:endParaRPr lang="en-US" smtClean="0"/>
          </a:p>
          <a:p>
            <a:r>
              <a:rPr lang="en-US" smtClean="0"/>
              <a:t>Portfolio insurance strategy calls for going short in futures so that gain in futures will exactly offset the loss, and vice versa such that the loss in futures will exactly offset the gain</a:t>
            </a: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54273" name="Title 1"/>
          <p:cNvSpPr>
            <a:spLocks noGrp="1"/>
          </p:cNvSpPr>
          <p:nvPr>
            <p:ph type="title"/>
          </p:nvPr>
        </p:nvSpPr>
        <p:spPr/>
        <p:txBody>
          <a:bodyPr/>
          <a:lstStyle/>
          <a:p>
            <a:r>
              <a:rPr lang="en-US" smtClean="0"/>
              <a:t>Index Arbitrage</a:t>
            </a:r>
          </a:p>
        </p:txBody>
      </p:sp>
      <p:sp>
        <p:nvSpPr>
          <p:cNvPr id="3" name="Content Placeholder 2"/>
          <p:cNvSpPr>
            <a:spLocks noGrp="1"/>
          </p:cNvSpPr>
          <p:nvPr>
            <p:ph sz="quarter" idx="1"/>
          </p:nvPr>
        </p:nvSpPr>
        <p:spPr/>
        <p:txBody>
          <a:bodyPr>
            <a:normAutofit lnSpcReduction="10000"/>
          </a:bodyPr>
          <a:lstStyle/>
          <a:p>
            <a:pPr marL="274320" indent="-274320" algn="ctr" fontAlgn="auto">
              <a:spcBef>
                <a:spcPts val="580"/>
              </a:spcBef>
              <a:spcAft>
                <a:spcPts val="0"/>
              </a:spcAft>
              <a:buFont typeface="Wingdings 2"/>
              <a:buNone/>
              <a:defRPr/>
            </a:pPr>
            <a:r>
              <a:rPr lang="en-US" dirty="0" smtClean="0"/>
              <a:t>Theoretical price = </a:t>
            </a:r>
            <a:r>
              <a:rPr lang="en-US" i="1" dirty="0" smtClean="0"/>
              <a:t>F</a:t>
            </a:r>
            <a:r>
              <a:rPr lang="en-US" i="1" baseline="-25000" dirty="0" smtClean="0"/>
              <a:t>t</a:t>
            </a:r>
            <a:r>
              <a:rPr lang="en-US" dirty="0" smtClean="0"/>
              <a:t> = </a:t>
            </a:r>
            <a:r>
              <a:rPr lang="en-US" i="1" dirty="0" smtClean="0"/>
              <a:t>S</a:t>
            </a:r>
            <a:r>
              <a:rPr lang="en-US" i="1" baseline="-25000" dirty="0" smtClean="0"/>
              <a:t>t</a:t>
            </a:r>
            <a:r>
              <a:rPr lang="en-US" i="1" dirty="0" smtClean="0"/>
              <a:t> e</a:t>
            </a:r>
            <a:r>
              <a:rPr lang="en-US" baseline="30000" dirty="0" smtClean="0"/>
              <a:t>–(</a:t>
            </a:r>
            <a:r>
              <a:rPr lang="en-US" i="1" baseline="30000" dirty="0" smtClean="0"/>
              <a:t>r – d</a:t>
            </a:r>
            <a:r>
              <a:rPr lang="en-US" baseline="30000" dirty="0" smtClean="0"/>
              <a:t>)(</a:t>
            </a:r>
            <a:r>
              <a:rPr lang="en-US" i="1" baseline="30000" dirty="0" smtClean="0"/>
              <a:t>T – t</a:t>
            </a:r>
            <a:r>
              <a:rPr lang="en-US" baseline="30000" dirty="0" smtClean="0"/>
              <a:t>)</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If the market value of futures is different from the theoretical value, arbitrage opportunity arises</a:t>
            </a:r>
          </a:p>
          <a:p>
            <a:pPr marL="274320" indent="-274320" fontAlgn="auto">
              <a:spcBef>
                <a:spcPts val="580"/>
              </a:spcBef>
              <a:spcAft>
                <a:spcPts val="0"/>
              </a:spcAft>
              <a:buFont typeface="Wingdings 2"/>
              <a:buChar char=""/>
              <a:defRPr/>
            </a:pPr>
            <a:r>
              <a:rPr lang="en-US" dirty="0" smtClean="0"/>
              <a:t>If market value exceeds theoretical value, one should sell futures and buy underlying shares of the index using risk-free borrowing</a:t>
            </a:r>
          </a:p>
          <a:p>
            <a:pPr marL="274320" indent="-274320" fontAlgn="auto">
              <a:spcBef>
                <a:spcPts val="580"/>
              </a:spcBef>
              <a:spcAft>
                <a:spcPts val="0"/>
              </a:spcAft>
              <a:buFont typeface="Wingdings 2"/>
              <a:buChar char=""/>
              <a:defRPr/>
            </a:pPr>
            <a:r>
              <a:rPr lang="en-US" dirty="0" smtClean="0"/>
              <a:t>On the other hand if the market value is less than the theoretical value, one should buy futures, short-sell underlying shares of the index, and invest in risk-free securities</a:t>
            </a:r>
            <a:endParaRPr lang="en-US"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55297" name="Title 1"/>
          <p:cNvSpPr>
            <a:spLocks noGrp="1"/>
          </p:cNvSpPr>
          <p:nvPr>
            <p:ph type="title"/>
          </p:nvPr>
        </p:nvSpPr>
        <p:spPr/>
        <p:txBody>
          <a:bodyPr/>
          <a:lstStyle/>
          <a:p>
            <a:r>
              <a:rPr lang="en-US" smtClean="0"/>
              <a:t>Program Trading</a:t>
            </a:r>
          </a:p>
        </p:txBody>
      </p:sp>
      <p:sp>
        <p:nvSpPr>
          <p:cNvPr id="55298" name="Content Placeholder 2"/>
          <p:cNvSpPr>
            <a:spLocks noGrp="1"/>
          </p:cNvSpPr>
          <p:nvPr>
            <p:ph sz="quarter" idx="1"/>
          </p:nvPr>
        </p:nvSpPr>
        <p:spPr/>
        <p:txBody>
          <a:bodyPr/>
          <a:lstStyle/>
          <a:p>
            <a:endParaRPr lang="en-US" smtClean="0"/>
          </a:p>
          <a:p>
            <a:endParaRPr lang="en-US" smtClean="0"/>
          </a:p>
          <a:p>
            <a:endParaRPr lang="en-US" smtClean="0"/>
          </a:p>
          <a:p>
            <a:endParaRPr lang="en-US" smtClean="0"/>
          </a:p>
          <a:p>
            <a:r>
              <a:rPr lang="en-US" smtClean="0"/>
              <a:t>Program trading refers to automatic trading triggered by computers whenever there is an index arbitrage opportunity</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lstStyle/>
          <a:p>
            <a:r>
              <a:rPr lang="en-US" smtClean="0"/>
              <a:t>Single Stock Futures</a:t>
            </a:r>
          </a:p>
        </p:txBody>
      </p:sp>
      <p:sp>
        <p:nvSpPr>
          <p:cNvPr id="3" name="Content Placeholder 2"/>
          <p:cNvSpPr>
            <a:spLocks noGrp="1"/>
          </p:cNvSpPr>
          <p:nvPr>
            <p:ph sz="quarter" idx="1"/>
          </p:nvPr>
        </p:nvSpPr>
        <p:spPr/>
        <p:txBody>
          <a:bodyPr/>
          <a:lstStyle/>
          <a:p>
            <a:pPr>
              <a:buFont typeface="Wingdings 2" pitchFamily="18" charset="2"/>
              <a:buNone/>
            </a:pPr>
            <a:endParaRPr lang="en-US" smtClean="0"/>
          </a:p>
          <a:p>
            <a:r>
              <a:rPr lang="en-US" smtClean="0"/>
              <a:t>Single stock futures are those with the stock of a company as the underlying asset</a:t>
            </a:r>
          </a:p>
          <a:p>
            <a:endParaRPr lang="en-US" smtClean="0"/>
          </a:p>
          <a:p>
            <a:r>
              <a:rPr lang="en-US" smtClean="0"/>
              <a:t>By taking short or long positions in single stock futures, the investor agrees to either sell or buy a specified number of stocks at the prevailing price in the futures market at the time of agreement, at the maturity date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Hedging Portfolio Value Using Index Futures</a:t>
            </a:r>
            <a:endParaRPr lang="en-US" dirty="0"/>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One would hedge portfolio value by selling index futures</a:t>
            </a:r>
          </a:p>
          <a:p>
            <a:pPr marL="274320" indent="-274320" fontAlgn="auto">
              <a:spcBef>
                <a:spcPts val="580"/>
              </a:spcBef>
              <a:spcAft>
                <a:spcPts val="0"/>
              </a:spcAft>
              <a:buFont typeface="Wingdings 2"/>
              <a:buChar char=""/>
              <a:defRPr/>
            </a:pPr>
            <a:r>
              <a:rPr lang="en-US" dirty="0" smtClean="0"/>
              <a:t>This strategy provides gains from futures if the market index goes down</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Optimal number of futures = </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Where  </a:t>
            </a:r>
            <a:r>
              <a:rPr lang="en-US" dirty="0" smtClean="0">
                <a:latin typeface="Symbol" pitchFamily="18" charset="2"/>
              </a:rPr>
              <a:t>b</a:t>
            </a:r>
            <a:r>
              <a:rPr lang="en-US" dirty="0" smtClean="0"/>
              <a:t> = beat of the portfolio, </a:t>
            </a:r>
            <a:r>
              <a:rPr lang="en-US" i="1" dirty="0" smtClean="0"/>
              <a:t>S</a:t>
            </a:r>
            <a:r>
              <a:rPr lang="en-US" dirty="0" smtClean="0"/>
              <a:t> = portfolio value, and </a:t>
            </a:r>
            <a:r>
              <a:rPr lang="en-US" i="1" dirty="0" smtClean="0"/>
              <a:t>F</a:t>
            </a:r>
            <a:r>
              <a:rPr lang="en-US" dirty="0" smtClean="0"/>
              <a:t> = value of futures contract = futures price x multiplier</a:t>
            </a:r>
            <a:endParaRPr lang="en-US" i="1" dirty="0"/>
          </a:p>
        </p:txBody>
      </p:sp>
      <p:graphicFrame>
        <p:nvGraphicFramePr>
          <p:cNvPr id="51202" name="Object 2"/>
          <p:cNvGraphicFramePr>
            <a:graphicFrameLocks noChangeAspect="1"/>
          </p:cNvGraphicFramePr>
          <p:nvPr/>
        </p:nvGraphicFramePr>
        <p:xfrm>
          <a:off x="6019800" y="3733800"/>
          <a:ext cx="838200" cy="787400"/>
        </p:xfrm>
        <a:graphic>
          <a:graphicData uri="http://schemas.openxmlformats.org/presentationml/2006/ole">
            <p:oleObj spid="_x0000_s51202" name="Equation" r:id="rId3" imgW="419040" imgH="393480" progId="Equation.3">
              <p:embed/>
            </p:oleObj>
          </a:graphicData>
        </a:graphic>
      </p:graphicFrame>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Example of Hedging Portfolio Value</a:t>
            </a:r>
            <a:endParaRPr lang="en-US" dirty="0"/>
          </a:p>
        </p:txBody>
      </p:sp>
      <p:sp>
        <p:nvSpPr>
          <p:cNvPr id="3" name="Content Placeholder 2"/>
          <p:cNvSpPr>
            <a:spLocks noGrp="1"/>
          </p:cNvSpPr>
          <p:nvPr>
            <p:ph sz="quarter" idx="1"/>
          </p:nvPr>
        </p:nvSpPr>
        <p:spPr/>
        <p:txBody>
          <a:bodyPr>
            <a:normAutofit lnSpcReduction="10000"/>
          </a:bodyPr>
          <a:lstStyle/>
          <a:p>
            <a:pPr marL="274320" indent="-274320" fontAlgn="auto">
              <a:spcBef>
                <a:spcPts val="580"/>
              </a:spcBef>
              <a:spcAft>
                <a:spcPts val="0"/>
              </a:spcAft>
              <a:buFont typeface="Wingdings 2"/>
              <a:buNone/>
              <a:defRPr/>
            </a:pPr>
            <a:r>
              <a:rPr lang="en-US" dirty="0" smtClean="0"/>
              <a:t>On January 1, portfolio value = INR 500,000,000</a:t>
            </a:r>
          </a:p>
          <a:p>
            <a:pPr marL="274320" indent="-274320" fontAlgn="auto">
              <a:spcBef>
                <a:spcPts val="580"/>
              </a:spcBef>
              <a:spcAft>
                <a:spcPts val="0"/>
              </a:spcAft>
              <a:buFont typeface="Wingdings 2"/>
              <a:buNone/>
              <a:defRPr/>
            </a:pPr>
            <a:r>
              <a:rPr lang="en-US" dirty="0" smtClean="0"/>
              <a:t>Nifty Index = 5250</a:t>
            </a:r>
          </a:p>
          <a:p>
            <a:pPr marL="274320" indent="-274320" fontAlgn="auto">
              <a:spcBef>
                <a:spcPts val="580"/>
              </a:spcBef>
              <a:spcAft>
                <a:spcPts val="0"/>
              </a:spcAft>
              <a:buFont typeface="Wingdings 2"/>
              <a:buNone/>
              <a:defRPr/>
            </a:pPr>
            <a:r>
              <a:rPr lang="en-US" dirty="0" smtClean="0"/>
              <a:t>Risk-free rate = 8%; dividend yield = 2%</a:t>
            </a:r>
          </a:p>
          <a:p>
            <a:pPr marL="274320" indent="-274320" fontAlgn="auto">
              <a:spcBef>
                <a:spcPts val="580"/>
              </a:spcBef>
              <a:spcAft>
                <a:spcPts val="0"/>
              </a:spcAft>
              <a:buFont typeface="Wingdings 2"/>
              <a:buNone/>
              <a:defRPr/>
            </a:pPr>
            <a:r>
              <a:rPr lang="en-US" dirty="0" smtClean="0"/>
              <a:t>March futures at 5325.62, expiry on March 28</a:t>
            </a:r>
          </a:p>
          <a:p>
            <a:pPr marL="274320" indent="-274320" fontAlgn="auto">
              <a:spcBef>
                <a:spcPts val="580"/>
              </a:spcBef>
              <a:spcAft>
                <a:spcPts val="0"/>
              </a:spcAft>
              <a:buFont typeface="Wingdings 2"/>
              <a:buNone/>
              <a:defRPr/>
            </a:pPr>
            <a:r>
              <a:rPr lang="en-US" dirty="0" smtClean="0"/>
              <a:t>Value of futures = 5325.62 * 50 = INR 266281</a:t>
            </a:r>
          </a:p>
          <a:p>
            <a:pPr marL="274320" indent="-274320" fontAlgn="auto">
              <a:spcBef>
                <a:spcPts val="580"/>
              </a:spcBef>
              <a:spcAft>
                <a:spcPts val="0"/>
              </a:spcAft>
              <a:buFont typeface="Wingdings 2"/>
              <a:buNone/>
              <a:defRPr/>
            </a:pPr>
            <a:r>
              <a:rPr lang="en-US" dirty="0" smtClean="0"/>
              <a:t>Beta of portfolio = 1.2</a:t>
            </a:r>
          </a:p>
          <a:p>
            <a:pPr marL="274320" indent="-274320" fontAlgn="auto">
              <a:spcBef>
                <a:spcPts val="580"/>
              </a:spcBef>
              <a:spcAft>
                <a:spcPts val="0"/>
              </a:spcAft>
              <a:buFont typeface="Wingdings 2"/>
              <a:buNone/>
              <a:defRPr/>
            </a:pPr>
            <a:r>
              <a:rPr lang="en-US" dirty="0" smtClean="0"/>
              <a:t>Number of contracts to sell = (1.2 * 500,000,000) /266281 = 2253</a:t>
            </a:r>
          </a:p>
          <a:p>
            <a:pPr marL="274320" indent="-274320" fontAlgn="auto">
              <a:spcBef>
                <a:spcPts val="580"/>
              </a:spcBef>
              <a:spcAft>
                <a:spcPts val="0"/>
              </a:spcAft>
              <a:buFont typeface="Wingdings 2"/>
              <a:buNone/>
              <a:defRPr/>
            </a:pPr>
            <a:r>
              <a:rPr lang="en-US" dirty="0" smtClean="0"/>
              <a:t>On Feb 28, Nifty is at 5100</a:t>
            </a:r>
          </a:p>
          <a:p>
            <a:pPr marL="274320" indent="-274320" fontAlgn="auto">
              <a:spcBef>
                <a:spcPts val="580"/>
              </a:spcBef>
              <a:spcAft>
                <a:spcPts val="0"/>
              </a:spcAft>
              <a:buFont typeface="Wingdings 2"/>
              <a:buNone/>
              <a:defRPr/>
            </a:pPr>
            <a:r>
              <a:rPr lang="en-US" dirty="0" smtClean="0"/>
              <a:t>Futures price would be 5107.83</a:t>
            </a:r>
            <a:endParaRPr lang="en-US" dirty="0"/>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Example of Hedging Portfolio Value: Value of Portfolio</a:t>
            </a:r>
            <a:endParaRPr lang="en-US" dirty="0"/>
          </a:p>
        </p:txBody>
      </p:sp>
      <p:sp>
        <p:nvSpPr>
          <p:cNvPr id="3" name="Content Placeholder 2"/>
          <p:cNvSpPr>
            <a:spLocks noGrp="1"/>
          </p:cNvSpPr>
          <p:nvPr>
            <p:ph sz="quarter" idx="1"/>
          </p:nvPr>
        </p:nvSpPr>
        <p:spPr/>
        <p:txBody>
          <a:bodyPr>
            <a:normAutofit fontScale="92500" lnSpcReduction="10000"/>
          </a:bodyPr>
          <a:lstStyle/>
          <a:p>
            <a:pPr marL="274320" indent="-274320" fontAlgn="auto">
              <a:spcBef>
                <a:spcPts val="580"/>
              </a:spcBef>
              <a:spcAft>
                <a:spcPts val="0"/>
              </a:spcAft>
              <a:buFont typeface="Wingdings 2"/>
              <a:buNone/>
              <a:defRPr/>
            </a:pPr>
            <a:r>
              <a:rPr lang="en-US" dirty="0" smtClean="0"/>
              <a:t>Change in index = (5250 – 5100)/5250 = -2.857%</a:t>
            </a:r>
          </a:p>
          <a:p>
            <a:pPr marL="274320" indent="-274320" fontAlgn="auto">
              <a:spcBef>
                <a:spcPts val="580"/>
              </a:spcBef>
              <a:spcAft>
                <a:spcPts val="0"/>
              </a:spcAft>
              <a:buFont typeface="Wingdings 2"/>
              <a:buNone/>
              <a:defRPr/>
            </a:pPr>
            <a:r>
              <a:rPr lang="en-US" dirty="0" smtClean="0"/>
              <a:t>Dividend yield = 2% per year = 2 (59/365) = 0.32%</a:t>
            </a:r>
          </a:p>
          <a:p>
            <a:pPr marL="274320" indent="-274320" fontAlgn="auto">
              <a:spcBef>
                <a:spcPts val="580"/>
              </a:spcBef>
              <a:spcAft>
                <a:spcPts val="0"/>
              </a:spcAft>
              <a:buFont typeface="Wingdings 2"/>
              <a:buNone/>
              <a:defRPr/>
            </a:pPr>
            <a:r>
              <a:rPr lang="en-US" dirty="0" smtClean="0"/>
              <a:t>Return on index = -2.857% + 0.32% = -2.527%</a:t>
            </a:r>
          </a:p>
          <a:p>
            <a:pPr marL="274320" indent="-274320" fontAlgn="auto">
              <a:spcBef>
                <a:spcPts val="580"/>
              </a:spcBef>
              <a:spcAft>
                <a:spcPts val="0"/>
              </a:spcAft>
              <a:buFont typeface="Wingdings 2"/>
              <a:buNone/>
              <a:defRPr/>
            </a:pPr>
            <a:r>
              <a:rPr lang="en-US" dirty="0" smtClean="0"/>
              <a:t>Expected return on portfolio = 8% (</a:t>
            </a:r>
            <a:r>
              <a:rPr lang="en-US" baseline="30000" dirty="0" smtClean="0"/>
              <a:t>59</a:t>
            </a:r>
            <a:r>
              <a:rPr lang="en-US" dirty="0" smtClean="0"/>
              <a:t>/</a:t>
            </a:r>
            <a:r>
              <a:rPr lang="en-US" baseline="-25000" dirty="0" smtClean="0"/>
              <a:t>365</a:t>
            </a:r>
            <a:r>
              <a:rPr lang="en-US" dirty="0" smtClean="0"/>
              <a:t>) + 1.2 [-2.527 – (8% (</a:t>
            </a:r>
            <a:r>
              <a:rPr lang="en-US" baseline="30000" dirty="0" smtClean="0"/>
              <a:t>59</a:t>
            </a:r>
            <a:r>
              <a:rPr lang="en-US" dirty="0" smtClean="0"/>
              <a:t>/</a:t>
            </a:r>
            <a:r>
              <a:rPr lang="en-US" baseline="-25000" dirty="0" smtClean="0"/>
              <a:t>365</a:t>
            </a:r>
            <a:r>
              <a:rPr lang="en-US" dirty="0" smtClean="0"/>
              <a:t>) ) = -3.3%</a:t>
            </a:r>
          </a:p>
          <a:p>
            <a:pPr marL="274320" indent="-274320" fontAlgn="auto">
              <a:spcBef>
                <a:spcPts val="580"/>
              </a:spcBef>
              <a:spcAft>
                <a:spcPts val="0"/>
              </a:spcAft>
              <a:buFont typeface="Wingdings 2"/>
              <a:buNone/>
              <a:defRPr/>
            </a:pPr>
            <a:endParaRPr lang="en-US" dirty="0" smtClean="0"/>
          </a:p>
          <a:p>
            <a:pPr marL="274320" indent="-274320" fontAlgn="auto">
              <a:spcBef>
                <a:spcPts val="580"/>
              </a:spcBef>
              <a:spcAft>
                <a:spcPts val="0"/>
              </a:spcAft>
              <a:buFont typeface="Wingdings 2"/>
              <a:buNone/>
              <a:defRPr/>
            </a:pPr>
            <a:r>
              <a:rPr lang="en-US" dirty="0" smtClean="0"/>
              <a:t>Portfolio value = 500,000,00 (1 – 3.3%) = 483,503,718</a:t>
            </a:r>
          </a:p>
          <a:p>
            <a:pPr marL="274320" indent="-274320" fontAlgn="auto">
              <a:spcBef>
                <a:spcPts val="580"/>
              </a:spcBef>
              <a:spcAft>
                <a:spcPts val="0"/>
              </a:spcAft>
              <a:buFont typeface="Wingdings 2"/>
              <a:buNone/>
              <a:defRPr/>
            </a:pPr>
            <a:r>
              <a:rPr lang="en-US" dirty="0" smtClean="0"/>
              <a:t>Gain from futures = 2253*50 (5325.62 – 5107.83) = 24,534,044</a:t>
            </a:r>
          </a:p>
          <a:p>
            <a:pPr marL="274320" indent="-274320" fontAlgn="auto">
              <a:spcBef>
                <a:spcPts val="580"/>
              </a:spcBef>
              <a:spcAft>
                <a:spcPts val="0"/>
              </a:spcAft>
              <a:buFont typeface="Wingdings 2"/>
              <a:buNone/>
              <a:defRPr/>
            </a:pPr>
            <a:r>
              <a:rPr lang="en-US" dirty="0" smtClean="0"/>
              <a:t>Hedged portfolio value = 483,503,718 + 24,534,044  </a:t>
            </a:r>
          </a:p>
          <a:p>
            <a:pPr marL="274320" indent="-274320" fontAlgn="auto">
              <a:spcBef>
                <a:spcPts val="580"/>
              </a:spcBef>
              <a:spcAft>
                <a:spcPts val="0"/>
              </a:spcAft>
              <a:buFont typeface="Wingdings 2"/>
              <a:buNone/>
              <a:defRPr/>
            </a:pPr>
            <a:r>
              <a:rPr lang="en-US" dirty="0" smtClean="0"/>
              <a:t>Hedged portfolio value = 508,031,762</a:t>
            </a:r>
          </a:p>
        </p:txBody>
      </p:sp>
    </p:spTree>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60417" name="Title 1"/>
          <p:cNvSpPr>
            <a:spLocks noGrp="1"/>
          </p:cNvSpPr>
          <p:nvPr>
            <p:ph type="title"/>
          </p:nvPr>
        </p:nvSpPr>
        <p:spPr/>
        <p:txBody>
          <a:bodyPr/>
          <a:lstStyle/>
          <a:p>
            <a:r>
              <a:rPr lang="en-US" smtClean="0"/>
              <a:t>Adjusting Equity Beta</a:t>
            </a:r>
          </a:p>
        </p:txBody>
      </p:sp>
      <p:sp>
        <p:nvSpPr>
          <p:cNvPr id="60418" name="Content Placeholder 2"/>
          <p:cNvSpPr>
            <a:spLocks noGrp="1"/>
          </p:cNvSpPr>
          <p:nvPr>
            <p:ph sz="quarter" idx="1"/>
          </p:nvPr>
        </p:nvSpPr>
        <p:spPr/>
        <p:txBody>
          <a:bodyPr/>
          <a:lstStyle/>
          <a:p>
            <a:r>
              <a:rPr lang="en-US" smtClean="0"/>
              <a:t>Beta measures the sensitivity of a portfolio return to market return</a:t>
            </a:r>
          </a:p>
          <a:p>
            <a:r>
              <a:rPr lang="en-US" smtClean="0"/>
              <a:t>If the market is likely to do well, the appropriate strategy is to increase the beta of the portfolio</a:t>
            </a:r>
          </a:p>
          <a:p>
            <a:r>
              <a:rPr lang="en-US" smtClean="0"/>
              <a:t>If the market is likely to fall, one should decrease the portfolio beta</a:t>
            </a:r>
          </a:p>
          <a:p>
            <a:r>
              <a:rPr lang="en-US" smtClean="0"/>
              <a:t>Adjusting beta by buying or selling shares is costly</a:t>
            </a:r>
          </a:p>
          <a:p>
            <a:r>
              <a:rPr lang="en-US" smtClean="0"/>
              <a:t>Can be accomplished using futures</a:t>
            </a:r>
          </a:p>
        </p:txBody>
      </p:sp>
    </p:spTree>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dirty="0" smtClean="0"/>
              <a:t>Adjusting Equity Beta Using Futures</a:t>
            </a:r>
            <a:endParaRPr lang="en-US" dirty="0"/>
          </a:p>
        </p:txBody>
      </p:sp>
      <p:sp>
        <p:nvSpPr>
          <p:cNvPr id="52231" name="Content Placeholder 2"/>
          <p:cNvSpPr>
            <a:spLocks noGrp="1"/>
          </p:cNvSpPr>
          <p:nvPr>
            <p:ph sz="quarter" idx="1"/>
          </p:nvPr>
        </p:nvSpPr>
        <p:spPr/>
        <p:txBody>
          <a:bodyPr/>
          <a:lstStyle/>
          <a:p>
            <a:endParaRPr lang="en-US" smtClean="0"/>
          </a:p>
          <a:p>
            <a:endParaRPr lang="en-US" smtClean="0"/>
          </a:p>
          <a:p>
            <a:pPr>
              <a:buFont typeface="Wingdings 2" pitchFamily="18" charset="2"/>
              <a:buNone/>
            </a:pPr>
            <a:r>
              <a:rPr lang="en-US" smtClean="0"/>
              <a:t>If the beta is to be increased, </a:t>
            </a:r>
            <a:r>
              <a:rPr lang="en-US" i="1" smtClean="0"/>
              <a:t>N</a:t>
            </a:r>
            <a:r>
              <a:rPr lang="en-US" i="1" baseline="-25000" smtClean="0"/>
              <a:t>F</a:t>
            </a:r>
            <a:r>
              <a:rPr lang="en-US" smtClean="0"/>
              <a:t> will be positive, and futures must be bought</a:t>
            </a:r>
          </a:p>
          <a:p>
            <a:pPr>
              <a:buFont typeface="Wingdings 2" pitchFamily="18" charset="2"/>
              <a:buNone/>
            </a:pPr>
            <a:endParaRPr lang="en-US" smtClean="0"/>
          </a:p>
          <a:p>
            <a:pPr>
              <a:buFont typeface="Wingdings 2" pitchFamily="18" charset="2"/>
              <a:buNone/>
            </a:pPr>
            <a:r>
              <a:rPr lang="en-US" smtClean="0"/>
              <a:t>If the beta is to be decreased, </a:t>
            </a:r>
            <a:r>
              <a:rPr lang="en-US" i="1" smtClean="0"/>
              <a:t>N</a:t>
            </a:r>
            <a:r>
              <a:rPr lang="en-US" i="1" baseline="-25000" smtClean="0"/>
              <a:t>F</a:t>
            </a:r>
            <a:r>
              <a:rPr lang="en-US" i="1" smtClean="0"/>
              <a:t> </a:t>
            </a:r>
            <a:r>
              <a:rPr lang="en-US" smtClean="0"/>
              <a:t>will be negative, and futures must be sold</a:t>
            </a:r>
          </a:p>
        </p:txBody>
      </p:sp>
      <p:graphicFrame>
        <p:nvGraphicFramePr>
          <p:cNvPr id="52229" name="Content Placeholder 3"/>
          <p:cNvGraphicFramePr>
            <a:graphicFrameLocks noChangeAspect="1"/>
          </p:cNvGraphicFramePr>
          <p:nvPr/>
        </p:nvGraphicFramePr>
        <p:xfrm>
          <a:off x="1600200" y="1600200"/>
          <a:ext cx="6096000" cy="685800"/>
        </p:xfrm>
        <a:graphic>
          <a:graphicData uri="http://schemas.openxmlformats.org/presentationml/2006/ole">
            <p:oleObj spid="_x0000_s52229" name="Equation" r:id="rId3" imgW="3047760" imgH="431640" progId="Equation.3">
              <p:embed/>
            </p:oleObj>
          </a:graphicData>
        </a:graphic>
      </p:graphicFrame>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63489" name="Title 1"/>
          <p:cNvSpPr>
            <a:spLocks noGrp="1"/>
          </p:cNvSpPr>
          <p:nvPr>
            <p:ph type="title"/>
          </p:nvPr>
        </p:nvSpPr>
        <p:spPr/>
        <p:txBody>
          <a:bodyPr/>
          <a:lstStyle/>
          <a:p>
            <a:r>
              <a:rPr lang="en-US" smtClean="0"/>
              <a:t>Issues in Index Futures</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US" dirty="0" smtClean="0"/>
              <a:t>Index underlying futures may not match with a portfolio</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Futures may not be valued correctly</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smtClean="0"/>
              <a:t>The number </a:t>
            </a:r>
            <a:r>
              <a:rPr lang="en-US" dirty="0" smtClean="0"/>
              <a:t>of contracts will be rounded</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Beta may be inaccurate</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Hedge may have to be lifted before maturity</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Borrowing and lending rates might differ</a:t>
            </a:r>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Specifications of Single-Stock Futures</a:t>
            </a:r>
            <a:endParaRPr lang="en-US"/>
          </a:p>
        </p:txBody>
      </p:sp>
      <p:sp>
        <p:nvSpPr>
          <p:cNvPr id="3" name="Content Placeholder 2"/>
          <p:cNvSpPr>
            <a:spLocks noGrp="1"/>
          </p:cNvSpPr>
          <p:nvPr>
            <p:ph sz="quarter" idx="1"/>
          </p:nvPr>
        </p:nvSpPr>
        <p:spPr/>
        <p:txBody>
          <a:bodyPr/>
          <a:lstStyle/>
          <a:p>
            <a:endParaRPr lang="en-US" smtClean="0"/>
          </a:p>
          <a:p>
            <a:r>
              <a:rPr lang="en-US" smtClean="0"/>
              <a:t>Listed in the NSE/BSE</a:t>
            </a:r>
          </a:p>
          <a:p>
            <a:r>
              <a:rPr lang="en-US" smtClean="0"/>
              <a:t>Trading cycle of three months</a:t>
            </a:r>
          </a:p>
          <a:p>
            <a:r>
              <a:rPr lang="en-US" smtClean="0"/>
              <a:t>Expiry date is the last Thursday of the month</a:t>
            </a:r>
          </a:p>
          <a:p>
            <a:r>
              <a:rPr lang="en-US" smtClean="0"/>
              <a:t>Contract size is specified by the exchange</a:t>
            </a:r>
          </a:p>
          <a:p>
            <a:r>
              <a:rPr lang="en-US" smtClean="0"/>
              <a:t>Daily settlement price is the weighted average of prices in the last half-hour of trading</a:t>
            </a:r>
          </a:p>
          <a:p>
            <a:r>
              <a:rPr lang="en-US" smtClean="0"/>
              <a:t>Subject to marking-to-market on a daily basis</a:t>
            </a:r>
          </a:p>
          <a:p>
            <a:r>
              <a:rPr lang="en-US" smtClean="0"/>
              <a:t>Final settlement will be in cash, not delivery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Example to Calculate Margin and Final Settlement</a:t>
            </a:r>
            <a:endParaRPr lang="en-US"/>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US" dirty="0" smtClean="0"/>
              <a:t>ICICI March Futures selling at INR 1230 on Feb 1</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Contract size = 175 shares</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Margin = 5% of contract value </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ICICI share price on March 28, contract maturity is INR 1260</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Calculate the settlement amount on March 28: </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Settlement amount = (1260 – 1230)*175 = INR 5,250</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Hedging with Single Stock Futures I</a:t>
            </a:r>
            <a:endParaRPr lang="en-US"/>
          </a:p>
        </p:txBody>
      </p:sp>
      <p:sp>
        <p:nvSpPr>
          <p:cNvPr id="18434" name="Content Placeholder 2"/>
          <p:cNvSpPr>
            <a:spLocks noGrp="1"/>
          </p:cNvSpPr>
          <p:nvPr>
            <p:ph sz="quarter" idx="1"/>
          </p:nvPr>
        </p:nvSpPr>
        <p:spPr/>
        <p:txBody>
          <a:bodyPr/>
          <a:lstStyle/>
          <a:p>
            <a:r>
              <a:rPr lang="en-US" smtClean="0"/>
              <a:t>Single stock futures can be used to hedge the price risk of the shares of a company</a:t>
            </a:r>
          </a:p>
          <a:p>
            <a:endParaRPr lang="en-US" smtClean="0"/>
          </a:p>
          <a:p>
            <a:r>
              <a:rPr lang="en-US" smtClean="0"/>
              <a:t>If an investor holds stock and expects the price to drop, he will go for a short hedge by selling futures</a:t>
            </a:r>
          </a:p>
          <a:p>
            <a:endParaRPr lang="en-US" smtClean="0"/>
          </a:p>
          <a:p>
            <a:r>
              <a:rPr lang="en-US" smtClean="0"/>
              <a:t>If an investor plans to buy the shares at a future tme and expects the price to increase, he will go for a long hedge by buying futures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Hedging with Single Stock Futures II</a:t>
            </a:r>
            <a:endParaRPr lang="en-US"/>
          </a:p>
        </p:txBody>
      </p:sp>
      <p:graphicFrame>
        <p:nvGraphicFramePr>
          <p:cNvPr id="30722" name="Content Placeholder 3"/>
          <p:cNvGraphicFramePr>
            <a:graphicFrameLocks noChangeAspect="1"/>
          </p:cNvGraphicFramePr>
          <p:nvPr>
            <p:ph sz="quarter" idx="1"/>
          </p:nvPr>
        </p:nvGraphicFramePr>
        <p:xfrm>
          <a:off x="538163" y="2667000"/>
          <a:ext cx="8224837" cy="2057400"/>
        </p:xfrm>
        <a:graphic>
          <a:graphicData uri="http://schemas.openxmlformats.org/presentationml/2006/ole">
            <p:oleObj spid="_x0000_s30722" name="Equation" r:id="rId3" imgW="4419360" imgH="1104840" progId="Equation.3">
              <p:embed/>
            </p:oleObj>
          </a:graphicData>
        </a:graphic>
      </p:graphicFrame>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Example of Short Hedge with Stock Futures</a:t>
            </a:r>
            <a:endParaRPr lang="en-US"/>
          </a:p>
        </p:txBody>
      </p:sp>
      <p:sp>
        <p:nvSpPr>
          <p:cNvPr id="3" name="Content Placeholder 2"/>
          <p:cNvSpPr>
            <a:spLocks noGrp="1"/>
          </p:cNvSpPr>
          <p:nvPr>
            <p:ph sz="quarter" idx="1"/>
          </p:nvPr>
        </p:nvSpPr>
        <p:spPr/>
        <p:txBody>
          <a:bodyPr>
            <a:normAutofit fontScale="77500" lnSpcReduction="20000"/>
          </a:bodyPr>
          <a:lstStyle/>
          <a:p>
            <a:pPr marL="274320" indent="-274320" fontAlgn="auto">
              <a:spcBef>
                <a:spcPts val="580"/>
              </a:spcBef>
              <a:spcAft>
                <a:spcPts val="0"/>
              </a:spcAft>
              <a:buFont typeface="Wingdings 2"/>
              <a:buChar char=""/>
              <a:defRPr/>
            </a:pPr>
            <a:r>
              <a:rPr lang="en-US" dirty="0" smtClean="0"/>
              <a:t>On Jan 10, you own 2400 shares of </a:t>
            </a:r>
            <a:r>
              <a:rPr lang="en-US" dirty="0" err="1" smtClean="0"/>
              <a:t>Canara</a:t>
            </a:r>
            <a:r>
              <a:rPr lang="en-US" dirty="0" smtClean="0"/>
              <a:t> Bank, and are planning to sell them on February 25. The contract size is 800 shares. </a:t>
            </a:r>
          </a:p>
          <a:p>
            <a:pPr marL="274320" indent="-274320" fontAlgn="auto">
              <a:spcBef>
                <a:spcPts val="580"/>
              </a:spcBef>
              <a:spcAft>
                <a:spcPts val="0"/>
              </a:spcAft>
              <a:buFont typeface="Wingdings 2"/>
              <a:buChar char=""/>
              <a:defRPr/>
            </a:pPr>
            <a:endParaRPr lang="en-US" i="1" dirty="0" smtClean="0"/>
          </a:p>
          <a:p>
            <a:pPr marL="274320" indent="-274320" fontAlgn="auto">
              <a:spcBef>
                <a:spcPts val="580"/>
              </a:spcBef>
              <a:spcAft>
                <a:spcPts val="0"/>
              </a:spcAft>
              <a:buFont typeface="Wingdings 2"/>
              <a:buChar char=""/>
              <a:defRPr/>
            </a:pPr>
            <a:r>
              <a:rPr lang="en-US" dirty="0" smtClean="0"/>
              <a:t>February futures expiring on February 25 are priced at INR 272 and you take short position in futures. </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On February 25, </a:t>
            </a:r>
            <a:r>
              <a:rPr lang="en-US" dirty="0" err="1" smtClean="0"/>
              <a:t>Canara</a:t>
            </a:r>
            <a:r>
              <a:rPr lang="en-US" dirty="0" smtClean="0"/>
              <a:t> Bank shares are selling at INR 265. </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What is the net price received per share if you sell them on February 25? </a:t>
            </a:r>
          </a:p>
          <a:p>
            <a:pPr marL="274320" indent="-274320" fontAlgn="auto">
              <a:spcBef>
                <a:spcPts val="580"/>
              </a:spcBef>
              <a:spcAft>
                <a:spcPts val="0"/>
              </a:spcAft>
              <a:buFont typeface="Wingdings 2"/>
              <a:buChar char=""/>
              <a:defRPr/>
            </a:pPr>
            <a:endParaRPr lang="en-US" dirty="0" smtClean="0"/>
          </a:p>
          <a:p>
            <a:pPr marL="274320" indent="-274320" fontAlgn="auto">
              <a:spcBef>
                <a:spcPts val="580"/>
              </a:spcBef>
              <a:spcAft>
                <a:spcPts val="0"/>
              </a:spcAft>
              <a:buFont typeface="Wingdings 2"/>
              <a:buChar char=""/>
              <a:defRPr/>
            </a:pPr>
            <a:r>
              <a:rPr lang="en-US" dirty="0" smtClean="0"/>
              <a:t>Cash settlement received = (272 – 265)*800*3 = INR 16,800</a:t>
            </a:r>
          </a:p>
          <a:p>
            <a:pPr marL="274320" indent="-274320" fontAlgn="auto">
              <a:spcBef>
                <a:spcPts val="580"/>
              </a:spcBef>
              <a:spcAft>
                <a:spcPts val="0"/>
              </a:spcAft>
              <a:buFont typeface="Wingdings 2"/>
              <a:buChar char=""/>
              <a:defRPr/>
            </a:pPr>
            <a:r>
              <a:rPr lang="en-US" dirty="0" smtClean="0"/>
              <a:t>Sales receipt = 265*800*3 = INR 636,000</a:t>
            </a:r>
          </a:p>
          <a:p>
            <a:pPr marL="274320" indent="-274320" fontAlgn="auto">
              <a:spcBef>
                <a:spcPts val="580"/>
              </a:spcBef>
              <a:spcAft>
                <a:spcPts val="0"/>
              </a:spcAft>
              <a:buFont typeface="Wingdings 2"/>
              <a:buChar char=""/>
              <a:defRPr/>
            </a:pPr>
            <a:r>
              <a:rPr lang="en-US" dirty="0" smtClean="0"/>
              <a:t>Net receipt per share = 652,800</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t>© 2011 Dorling Kindersley (India) Pvt. Ltd</a:t>
            </a:r>
          </a:p>
        </p:txBody>
      </p:sp>
      <p:sp>
        <p:nvSpPr>
          <p:cNvPr id="2" name="Title 1"/>
          <p:cNvSpPr>
            <a:spLocks noGrp="1"/>
          </p:cNvSpPr>
          <p:nvPr>
            <p:ph type="title"/>
          </p:nvPr>
        </p:nvSpPr>
        <p:spPr/>
        <p:txBody>
          <a:bodyPr>
            <a:normAutofit fontScale="90000"/>
          </a:bodyPr>
          <a:lstStyle/>
          <a:p>
            <a:pPr fontAlgn="auto">
              <a:spcAft>
                <a:spcPts val="0"/>
              </a:spcAft>
              <a:defRPr/>
            </a:pPr>
            <a:r>
              <a:rPr lang="en-US" smtClean="0"/>
              <a:t>Example of Long Hedge with Stock Futures</a:t>
            </a:r>
            <a:endParaRPr lang="en-US"/>
          </a:p>
        </p:txBody>
      </p:sp>
      <p:sp>
        <p:nvSpPr>
          <p:cNvPr id="3" name="Content Placeholder 2"/>
          <p:cNvSpPr>
            <a:spLocks noGrp="1"/>
          </p:cNvSpPr>
          <p:nvPr>
            <p:ph sz="quarter" idx="1"/>
          </p:nvPr>
        </p:nvSpPr>
        <p:spPr/>
        <p:txBody>
          <a:bodyPr>
            <a:normAutofit fontScale="92500"/>
          </a:bodyPr>
          <a:lstStyle/>
          <a:p>
            <a:pPr marL="274320" indent="-274320" fontAlgn="auto">
              <a:spcBef>
                <a:spcPts val="580"/>
              </a:spcBef>
              <a:spcAft>
                <a:spcPts val="0"/>
              </a:spcAft>
              <a:buFont typeface="Wingdings 2"/>
              <a:buChar char=""/>
              <a:defRPr/>
            </a:pPr>
            <a:r>
              <a:rPr lang="en-US" dirty="0" smtClean="0"/>
              <a:t>On January 10, </a:t>
            </a:r>
            <a:r>
              <a:rPr lang="en-US" dirty="0" err="1" smtClean="0"/>
              <a:t>Biocon</a:t>
            </a:r>
            <a:r>
              <a:rPr lang="en-US" dirty="0" smtClean="0"/>
              <a:t> Futures are selling at INR 245.00, and you plan to buy 7,200 shares on February 25 when Feb futures expire. </a:t>
            </a:r>
          </a:p>
          <a:p>
            <a:pPr marL="274320" indent="-274320" fontAlgn="auto">
              <a:spcBef>
                <a:spcPts val="580"/>
              </a:spcBef>
              <a:spcAft>
                <a:spcPts val="0"/>
              </a:spcAft>
              <a:buFont typeface="Wingdings 2"/>
              <a:buChar char=""/>
              <a:defRPr/>
            </a:pPr>
            <a:r>
              <a:rPr lang="en-US" dirty="0" smtClean="0"/>
              <a:t>Contract size for </a:t>
            </a:r>
            <a:r>
              <a:rPr lang="en-US" dirty="0" err="1" smtClean="0"/>
              <a:t>Biocon</a:t>
            </a:r>
            <a:r>
              <a:rPr lang="en-US" dirty="0" smtClean="0"/>
              <a:t> = 1800 shares</a:t>
            </a:r>
          </a:p>
          <a:p>
            <a:pPr marL="274320" indent="-274320" fontAlgn="auto">
              <a:spcBef>
                <a:spcPts val="580"/>
              </a:spcBef>
              <a:spcAft>
                <a:spcPts val="0"/>
              </a:spcAft>
              <a:buFont typeface="Wingdings 2"/>
              <a:buChar char=""/>
              <a:defRPr/>
            </a:pPr>
            <a:r>
              <a:rPr lang="en-US" dirty="0" smtClean="0"/>
              <a:t>On February 25, </a:t>
            </a:r>
            <a:r>
              <a:rPr lang="en-US" dirty="0" err="1" smtClean="0"/>
              <a:t>Biocon</a:t>
            </a:r>
            <a:r>
              <a:rPr lang="en-US" dirty="0" smtClean="0"/>
              <a:t> sells for INR 270. </a:t>
            </a:r>
          </a:p>
          <a:p>
            <a:pPr marL="274320" indent="-274320" fontAlgn="auto">
              <a:spcBef>
                <a:spcPts val="580"/>
              </a:spcBef>
              <a:spcAft>
                <a:spcPts val="0"/>
              </a:spcAft>
              <a:buFont typeface="Wingdings 2"/>
              <a:buChar char=""/>
              <a:defRPr/>
            </a:pPr>
            <a:r>
              <a:rPr lang="en-US" dirty="0" smtClean="0"/>
              <a:t>You would go for a long hedge buying 4 </a:t>
            </a:r>
            <a:r>
              <a:rPr lang="en-US" dirty="0" err="1" smtClean="0"/>
              <a:t>Biocon</a:t>
            </a:r>
            <a:r>
              <a:rPr lang="en-US" dirty="0" smtClean="0"/>
              <a:t> futures at INR 245</a:t>
            </a:r>
          </a:p>
          <a:p>
            <a:pPr marL="274320" indent="-274320" fontAlgn="auto">
              <a:spcBef>
                <a:spcPts val="580"/>
              </a:spcBef>
              <a:spcAft>
                <a:spcPts val="0"/>
              </a:spcAft>
              <a:buFont typeface="Wingdings 2"/>
              <a:buChar char=""/>
              <a:defRPr/>
            </a:pPr>
            <a:r>
              <a:rPr lang="en-US" dirty="0" smtClean="0"/>
              <a:t>On February 25, you receive a cash settlement of 4*1800*(270-245) = INR 180,000</a:t>
            </a:r>
          </a:p>
          <a:p>
            <a:pPr marL="274320" indent="-274320" fontAlgn="auto">
              <a:spcBef>
                <a:spcPts val="580"/>
              </a:spcBef>
              <a:spcAft>
                <a:spcPts val="0"/>
              </a:spcAft>
              <a:buFont typeface="Wingdings 2"/>
              <a:buChar char=""/>
              <a:defRPr/>
            </a:pPr>
            <a:r>
              <a:rPr lang="en-US" dirty="0" smtClean="0"/>
              <a:t>Payment for 7200 shares = 7200 * 270 = 1,944,000</a:t>
            </a:r>
          </a:p>
          <a:p>
            <a:pPr marL="274320" indent="-274320" fontAlgn="auto">
              <a:spcBef>
                <a:spcPts val="580"/>
              </a:spcBef>
              <a:spcAft>
                <a:spcPts val="0"/>
              </a:spcAft>
              <a:buFont typeface="Wingdings 2"/>
              <a:buChar char=""/>
              <a:defRPr/>
            </a:pPr>
            <a:r>
              <a:rPr lang="en-US" dirty="0" smtClean="0"/>
              <a:t>Net payment = 1,764,000/7200 = INR 245</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pter 17 - Currency Options, Interest Rate Options, and Options on Future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Chapter 17 - Currency Options, Interest Rate Options, and Options on Futures</Template>
  <TotalTime>221</TotalTime>
  <Words>2089</Words>
  <Application>Microsoft Office PowerPoint</Application>
  <PresentationFormat>On-screen Show (4:3)</PresentationFormat>
  <Paragraphs>304</Paragraphs>
  <Slides>35</Slides>
  <Notes>0</Notes>
  <HiddenSlides>0</HiddenSlides>
  <MMClips>0</MMClips>
  <ScaleCrop>false</ScaleCrop>
  <HeadingPairs>
    <vt:vector size="8" baseType="variant">
      <vt:variant>
        <vt:lpstr>Fonts Used</vt:lpstr>
      </vt:variant>
      <vt:variant>
        <vt:i4>7</vt:i4>
      </vt:variant>
      <vt:variant>
        <vt:lpstr>Design Template</vt:lpstr>
      </vt:variant>
      <vt:variant>
        <vt:i4>5</vt:i4>
      </vt:variant>
      <vt:variant>
        <vt:lpstr>Embedded OLE Servers</vt:lpstr>
      </vt:variant>
      <vt:variant>
        <vt:i4>1</vt:i4>
      </vt:variant>
      <vt:variant>
        <vt:lpstr>Slide Titles</vt:lpstr>
      </vt:variant>
      <vt:variant>
        <vt:i4>35</vt:i4>
      </vt:variant>
    </vt:vector>
  </HeadingPairs>
  <TitlesOfParts>
    <vt:vector size="48" baseType="lpstr">
      <vt:lpstr>Perpetua</vt:lpstr>
      <vt:lpstr>Arial</vt:lpstr>
      <vt:lpstr>Franklin Gothic Book</vt:lpstr>
      <vt:lpstr>Wingdings 2</vt:lpstr>
      <vt:lpstr>Calibri</vt:lpstr>
      <vt:lpstr>Wingdings</vt:lpstr>
      <vt:lpstr>Symbol</vt:lpstr>
      <vt:lpstr>Chapter 17 - Currency Options, Interest Rate Options, and Options on Futures</vt:lpstr>
      <vt:lpstr>Chapter 17 - Currency Options, Interest Rate Options, and Options on Futures</vt:lpstr>
      <vt:lpstr>Chapter 17 - Currency Options, Interest Rate Options, and Options on Futures</vt:lpstr>
      <vt:lpstr>Chapter 17 - Currency Options, Interest Rate Options, and Options on Futures</vt:lpstr>
      <vt:lpstr>Chapter 17 - Currency Options, Interest Rate Options, and Options on Futures</vt:lpstr>
      <vt:lpstr>Equation</vt:lpstr>
      <vt:lpstr>Chapter 7</vt:lpstr>
      <vt:lpstr>Objectives of the Chapter</vt:lpstr>
      <vt:lpstr>Single Stock Futures</vt:lpstr>
      <vt:lpstr>Specifications of Single-Stock Futures</vt:lpstr>
      <vt:lpstr>Example to Calculate Margin and Final Settlement</vt:lpstr>
      <vt:lpstr>Hedging with Single Stock Futures I</vt:lpstr>
      <vt:lpstr>Hedging with Single Stock Futures II</vt:lpstr>
      <vt:lpstr>Example of Short Hedge with Stock Futures</vt:lpstr>
      <vt:lpstr>Example of Long Hedge with Stock Futures</vt:lpstr>
      <vt:lpstr>Risks in Hedging Using Stock Futures</vt:lpstr>
      <vt:lpstr>Speculation Using Stock Futures</vt:lpstr>
      <vt:lpstr>Example of Speculation Using Stock Futures</vt:lpstr>
      <vt:lpstr>Pricing of Stock Futures</vt:lpstr>
      <vt:lpstr>Pricing of Stock Futures – Example </vt:lpstr>
      <vt:lpstr>Stock Futures and Arbitrage</vt:lpstr>
      <vt:lpstr>Arbitrage Example</vt:lpstr>
      <vt:lpstr>Stock Futures and Insurance </vt:lpstr>
      <vt:lpstr>Stock Futures and Insurance -- Example</vt:lpstr>
      <vt:lpstr>Stock Futures and Investment</vt:lpstr>
      <vt:lpstr>Stock Indices</vt:lpstr>
      <vt:lpstr>Index Futures</vt:lpstr>
      <vt:lpstr>Contracts Traded in India</vt:lpstr>
      <vt:lpstr>Example of How Index Futures Work</vt:lpstr>
      <vt:lpstr>Pricing of Index Futures</vt:lpstr>
      <vt:lpstr>Example of Pricing on Index Futures</vt:lpstr>
      <vt:lpstr>Speculation Using Index Futures</vt:lpstr>
      <vt:lpstr>Portfolio Insurance Using Index Futures</vt:lpstr>
      <vt:lpstr>Index Arbitrage</vt:lpstr>
      <vt:lpstr>Program Trading</vt:lpstr>
      <vt:lpstr>Hedging Portfolio Value Using Index Futures</vt:lpstr>
      <vt:lpstr>Example of Hedging Portfolio Value</vt:lpstr>
      <vt:lpstr>Example of Hedging Portfolio Value: Value of Portfolio</vt:lpstr>
      <vt:lpstr>Adjusting Equity Beta</vt:lpstr>
      <vt:lpstr>Adjusting Equity Beta Using Futures</vt:lpstr>
      <vt:lpstr>Issues in Index Futures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dc:title>
  <dc:creator>Gowri</dc:creator>
  <cp:lastModifiedBy>Pearson</cp:lastModifiedBy>
  <cp:revision>22</cp:revision>
  <dcterms:created xsi:type="dcterms:W3CDTF">2011-03-29T07:42:28Z</dcterms:created>
  <dcterms:modified xsi:type="dcterms:W3CDTF">2011-07-04T07:29:45Z</dcterms:modified>
</cp:coreProperties>
</file>