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EF6E6300-B5D5-4E43-BAC8-CA54D9E52894}" type="datetimeFigureOut">
              <a:rPr lang="en-US"/>
              <a:pPr/>
              <a:t>7/4/2011</a:t>
            </a:fld>
            <a:endParaRPr lang="en-US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7078EE72-4C3D-4E83-A1FC-91C29BC30F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B71F-F213-4BDF-B67F-D3383ED9856E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A114F5-399F-46D2-BD99-6CFBA1910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4B93-C421-43B3-9C56-D63475E5CFC1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05B1-82B0-4A9E-A394-0854B4F8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01C0-CC39-4D1F-A3EB-5634ABFCFAA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A704-4653-4BE5-98A1-F22F76295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138A-C051-425B-9B45-B0D14CFE55A3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950F-529B-46C7-AAF0-1229EC804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0DD6-B3E5-48A8-B5A5-8E5358BEB1FC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61F94-FA15-4AC2-A450-5401B5B69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9EE3-1CE2-4175-B5C6-0E1A6C53426B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6251-ABF1-484D-9473-EB884D955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97B8-E34E-4C4F-A3AA-1BF271A4B8A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44CB-3F4F-403C-B858-6759F4804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9E46-F04A-46AB-8EC3-A5FD79C01A1C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CCD3A-0EAD-41D3-A1E6-49E1AE85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D490-C725-488A-8FA9-1B14DFEEDEC6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CFEE-C7B1-4458-A143-DD64F44B3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0C8C-441C-448D-9D03-13D65CFCDFD5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9AE9-31B7-458B-93BA-1E745FCF2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69E2-EEF9-4C64-ABE1-6DADB5B450C0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0C18-90DD-4B8E-9D39-5A6F43A1E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EC23F78-AB23-4F7C-AC4B-B14AC596921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D67A1B2-CC59-48E5-8706-0E3D03E44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9" r:id="rId2"/>
    <p:sldLayoutId id="2147484081" r:id="rId3"/>
    <p:sldLayoutId id="2147484078" r:id="rId4"/>
    <p:sldLayoutId id="2147484077" r:id="rId5"/>
    <p:sldLayoutId id="2147484076" r:id="rId6"/>
    <p:sldLayoutId id="2147484075" r:id="rId7"/>
    <p:sldLayoutId id="2147484082" r:id="rId8"/>
    <p:sldLayoutId id="2147484083" r:id="rId9"/>
    <p:sldLayoutId id="2147484074" r:id="rId10"/>
    <p:sldLayoutId id="21474840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Hedging Strategies Using Futures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Currency Risk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exporter who would receive a foreign currency cash flow at a future time faces a downside risk of the foreign currency depreciating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Downside risk can be hedged by taking a short position in the currency futures by agreeing to sell the foreign currency at a future time at a known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a </a:t>
            </a:r>
            <a:r>
              <a:rPr lang="en-US" i="1" dirty="0" smtClean="0"/>
              <a:t>short hedge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Interest Rate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Interest rate risk affects borrowers and investors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borrower faces downside risk if the interest rate increases, while an investor faces downside risk if the rate decreases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Hedging strategy depends on whether the interest rate futures are written on the interest rate itself, such as on Eurodollar futures, or on instruments such as a government bond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Interest Rate Risk II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If futures are on interest rates themselves, like in Eurodollar futures, a borrower would take a long position in these futures locking in a known interest at the current time—this is a </a:t>
            </a:r>
            <a:r>
              <a:rPr lang="en-US" i="1" smtClean="0"/>
              <a:t>long hedge</a:t>
            </a:r>
          </a:p>
          <a:p>
            <a:endParaRPr lang="en-US" i="1" smtClean="0"/>
          </a:p>
          <a:p>
            <a:r>
              <a:rPr lang="en-US" smtClean="0"/>
              <a:t>An investor would take a short position in these futures, locking in a known interest rate, which is a </a:t>
            </a:r>
            <a:r>
              <a:rPr lang="en-US" i="1" smtClean="0"/>
              <a:t>short hedge</a:t>
            </a: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Interest Rate Risk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futures are on an instrument such as a government bond,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price of the bond will decrease when interest rates increase. If the price is expected to decrease, a short position in futures or short hedges are applicable. Therefore, a borrower should go for a short hedge using government bond futures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price of the bond will increase when interest rates decrease. If the price is expected to increase, a long position in futures, or a long hedge, is applicable. Therefore, an investor would go for a long hedge while using government bond futures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Long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long hedge is one in which the hedger has a short position in an asset and takes a long position in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Traders who need to buy the asset at a future time will use long hedge through commodity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Importers who need to buy foreign currency at a future time will use long hedge through currency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Borrowers who need to borrow at a future time will use long hedge through interest rate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Investors who need to invest at a future time will use long hedge through government bond futures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Short hedges are ones in which hedgers take a long position in assets and a short position in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Traders who own the asset now and need to sell at a future time will use short hedge through commodity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Exporters who will receive foreign currency cash flows at a future time will use short hedge through currency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Investors who need to invest at a future time will use short hedge through interest rate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Borrowers who need to borrow at a future time will use short hedge through government bond futures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Hedging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rice merchant estimates that he will require 50 MT of rice on July 31.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Since he needs to buy rice at a future time, he will enter into a long hedge in rice futures for a total value of 50 MT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futures price on May 1 is INR 50,000/MT, he will pay 50,000*50 = INR 2,500,000 on July 31 and receive 50 MT of rice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Hedging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 January 1, a producer of steel ingots estimates that he will need to sell 30 MT of steel on March 31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Since he must sell steel at a future time, he will enter into a short hedge for a total value of 30 MT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steel ingot futures price on Jan 1 is INR 45,000/MT, he will need to provide 30 MT of steel ingots and receive INR 13,500,000 on March 31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Hedging III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On Jan 1, an importer buys goods from the USA for USD 1 million, to be paid on March 31</a:t>
            </a:r>
          </a:p>
          <a:p>
            <a:endParaRPr lang="en-US" smtClean="0"/>
          </a:p>
          <a:p>
            <a:r>
              <a:rPr lang="en-US" smtClean="0"/>
              <a:t>Since he needs to buy USD on March 31, he will enter into a long hedge to buy USD futures</a:t>
            </a:r>
          </a:p>
          <a:p>
            <a:endParaRPr lang="en-US" smtClean="0"/>
          </a:p>
          <a:p>
            <a:r>
              <a:rPr lang="en-US" smtClean="0"/>
              <a:t>If the futures price is INR 45.30, the importer will pay INR 45.3 million and receive USD 1 million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Hedging IV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 March 1, an exporter sells goods to Germany for EUR 800,000, on which payment will be made on March 31. </a:t>
            </a:r>
          </a:p>
          <a:p>
            <a:endParaRPr lang="en-US" smtClean="0"/>
          </a:p>
          <a:p>
            <a:r>
              <a:rPr lang="en-US" smtClean="0"/>
              <a:t>Since he needs to sell EUR on March 31, he would enter into a short hedge (Sell future) on EURO futures</a:t>
            </a:r>
          </a:p>
          <a:p>
            <a:endParaRPr lang="en-US" smtClean="0"/>
          </a:p>
          <a:p>
            <a:r>
              <a:rPr lang="en-US" smtClean="0"/>
              <a:t>If the futures price is INR 56.50, the exporter will receive INR 45.2 million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Understanding why people hedge using futures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a long hedge?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a short hedge?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should hedging be undertaken?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are the risks in hedging?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basis risk?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the optimal hedge ratio?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Perfect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hedge, whether long or short, is considered as a perfect hedge if the cash flow that is to be paid or received at the future time is known with certainty at the current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 perfect hedge, any loss or gain from the underlying asset position will be exactly offset by gains or losses from the future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price that will be either paid or received will be the same as the futures price contracted, irrespective of the price movement of the underlying asset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Perfect Long Hedge I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 Jan 1, the spot price of rice is INR 30/kg</a:t>
            </a:r>
          </a:p>
          <a:p>
            <a:r>
              <a:rPr lang="en-US" smtClean="0"/>
              <a:t>The March futures price of rice is INR 33/kg</a:t>
            </a:r>
          </a:p>
          <a:p>
            <a:endParaRPr lang="en-US" smtClean="0"/>
          </a:p>
          <a:p>
            <a:r>
              <a:rPr lang="en-US" smtClean="0"/>
              <a:t>A merchant enters into a long hedge, taking a long position in futures, agreeing to buy the rice at INR 33/kg on 31 March</a:t>
            </a:r>
          </a:p>
          <a:p>
            <a:endParaRPr lang="en-US" smtClean="0"/>
          </a:p>
          <a:p>
            <a:r>
              <a:rPr lang="en-US" smtClean="0"/>
              <a:t>On 31 March, the spot price of the rice is INR 35/kg, and the futures price is INR 35/kg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Perfect Long Hedge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You close the position on March 31 by agreeing to sell rice at INR 35/kg, and buy rice at INR 35/kg in the spot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Gain from futures = INR 2/kg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Net cost = price paid – gain from futures = INR 33/kg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Same as futures price contracted on Jan 1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a Perfect Short Hedge I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2500" smtClean="0"/>
              <a:t>On April I, the spot price of dal is INR 2000 /quintal</a:t>
            </a:r>
          </a:p>
          <a:p>
            <a:r>
              <a:rPr lang="en-US" smtClean="0"/>
              <a:t>The April futures price of dal is INR 2100/quintal</a:t>
            </a:r>
          </a:p>
          <a:p>
            <a:endParaRPr lang="en-US" smtClean="0"/>
          </a:p>
          <a:p>
            <a:r>
              <a:rPr lang="en-US" smtClean="0"/>
              <a:t>The producer of dal enters into a short hedge to sell dal on April 30</a:t>
            </a:r>
          </a:p>
          <a:p>
            <a:endParaRPr lang="en-US" smtClean="0"/>
          </a:p>
          <a:p>
            <a:r>
              <a:rPr lang="en-US" smtClean="0"/>
              <a:t>On April 30, the spot and futures price are INR 1950/quintal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a Perfect Short Hedge II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hedger closes the position on April 30, agreeing to buy dal at INR 1950/quintal, and sells in the spot at INR 1950</a:t>
            </a:r>
          </a:p>
          <a:p>
            <a:endParaRPr lang="en-US" smtClean="0"/>
          </a:p>
          <a:p>
            <a:r>
              <a:rPr lang="en-US" smtClean="0"/>
              <a:t>The net revenue is the price received - gain from futures = 1950 + (2100 – 1950) = INR 2100</a:t>
            </a:r>
          </a:p>
          <a:p>
            <a:endParaRPr lang="en-US" smtClean="0"/>
          </a:p>
          <a:p>
            <a:r>
              <a:rPr lang="en-US" smtClean="0"/>
              <a:t>Same as the futures price contracted on April 1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Hedge?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Hedging is undertaken to reduce price uncertainty and protect the hedger from downside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long hedge is appropriate only if the price is expected to increase (hedge downside risk)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short hedge is appropriate only if the price is expected to decrease (hedge downside risk)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Decision to hedge is based on expectations of price movement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in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Price movement is opposite to what was expected (upside risk), which can result in losses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does not get perfect hedges if any of the following conditions hold: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Asset to be hedged is different from the underlying f asset in the futures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quantity to be hedged is different from the futures size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end of exposure date of the asset is different from the maturity date of the futures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and Basis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Basis</a:t>
            </a:r>
            <a:r>
              <a:rPr lang="en-US" i="1" baseline="-25000" dirty="0" err="1" smtClean="0"/>
              <a:t>t</a:t>
            </a:r>
            <a:r>
              <a:rPr lang="en-US" dirty="0" smtClean="0"/>
              <a:t> = spot price of asset to be hedged (</a:t>
            </a:r>
            <a:r>
              <a:rPr lang="en-US" i="1" dirty="0" smtClean="0"/>
              <a:t>S</a:t>
            </a:r>
            <a:r>
              <a:rPr lang="en-US" i="1" baseline="-25000" dirty="0" smtClean="0"/>
              <a:t>t</a:t>
            </a:r>
            <a:r>
              <a:rPr lang="en-US" dirty="0" smtClean="0"/>
              <a:t>) – futures price of contract used (</a:t>
            </a:r>
            <a:r>
              <a:rPr lang="en-US" i="1" dirty="0" smtClean="0"/>
              <a:t>F</a:t>
            </a:r>
            <a:r>
              <a:rPr lang="en-US" i="1" baseline="-25000" dirty="0" smtClean="0"/>
              <a:t>t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Initial basis is basis on the day the contract is entered into (</a:t>
            </a:r>
            <a:r>
              <a:rPr lang="en-US" i="1" dirty="0" smtClean="0"/>
              <a:t>S</a:t>
            </a:r>
            <a:r>
              <a:rPr lang="en-US" i="1" baseline="-25000" dirty="0" smtClean="0"/>
              <a:t>0</a:t>
            </a:r>
            <a:r>
              <a:rPr lang="en-US" i="1" dirty="0" smtClean="0"/>
              <a:t> – F</a:t>
            </a:r>
            <a:r>
              <a:rPr lang="en-US" i="1" baseline="-25000" dirty="0" smtClean="0"/>
              <a:t>0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Final basis (</a:t>
            </a:r>
            <a:r>
              <a:rPr lang="en-US" i="1" dirty="0" smtClean="0"/>
              <a:t>S</a:t>
            </a:r>
            <a:r>
              <a:rPr lang="en-US" i="1" baseline="-25000" dirty="0" smtClean="0"/>
              <a:t>T</a:t>
            </a:r>
            <a:r>
              <a:rPr lang="en-US" i="1" dirty="0" smtClean="0"/>
              <a:t> – F</a:t>
            </a:r>
            <a:r>
              <a:rPr lang="en-US" i="1" baseline="-25000" dirty="0" smtClean="0"/>
              <a:t>T</a:t>
            </a:r>
            <a:r>
              <a:rPr lang="en-US" dirty="0" smtClean="0"/>
              <a:t>) is basis on the maturity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Final basis should be zero if the asset to be hedged is the same as the asset underlying the futures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final basis is not zero, basis risk exists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Risk and Imperfect Hedge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For long hedge, </a:t>
            </a:r>
          </a:p>
          <a:p>
            <a:pPr algn="ctr"/>
            <a:r>
              <a:rPr lang="en-US" smtClean="0"/>
              <a:t>Gain from futures: (</a:t>
            </a:r>
            <a:r>
              <a:rPr lang="en-US" i="1" smtClean="0"/>
              <a:t>F</a:t>
            </a:r>
            <a:r>
              <a:rPr lang="en-US" i="1" baseline="-25000" smtClean="0"/>
              <a:t>T</a:t>
            </a:r>
            <a:r>
              <a:rPr lang="en-US" smtClean="0"/>
              <a:t> – </a:t>
            </a:r>
            <a:r>
              <a:rPr lang="en-US" i="1" smtClean="0"/>
              <a:t>F</a:t>
            </a:r>
            <a:r>
              <a:rPr lang="en-US" i="1" baseline="-25000" smtClean="0"/>
              <a:t>0</a:t>
            </a:r>
            <a:r>
              <a:rPr lang="en-US" smtClean="0"/>
              <a:t>)</a:t>
            </a:r>
          </a:p>
          <a:p>
            <a:pPr algn="ctr"/>
            <a:r>
              <a:rPr lang="en-US" smtClean="0"/>
              <a:t>Final price paid: </a:t>
            </a:r>
            <a:r>
              <a:rPr lang="en-US" i="1" smtClean="0"/>
              <a:t>S</a:t>
            </a:r>
            <a:r>
              <a:rPr lang="en-US" i="1" baseline="-25000" smtClean="0"/>
              <a:t>T</a:t>
            </a:r>
            <a:r>
              <a:rPr lang="en-US" smtClean="0"/>
              <a:t> – (</a:t>
            </a:r>
            <a:r>
              <a:rPr lang="en-US" i="1" smtClean="0"/>
              <a:t>F</a:t>
            </a:r>
            <a:r>
              <a:rPr lang="en-US" i="1" baseline="-25000" smtClean="0"/>
              <a:t>T</a:t>
            </a:r>
            <a:r>
              <a:rPr lang="en-US" smtClean="0"/>
              <a:t> – </a:t>
            </a:r>
            <a:r>
              <a:rPr lang="en-US" i="1" smtClean="0"/>
              <a:t>F</a:t>
            </a:r>
            <a:r>
              <a:rPr lang="en-US" i="1" baseline="-25000" smtClean="0"/>
              <a:t>0</a:t>
            </a:r>
            <a:r>
              <a:rPr lang="en-US" smtClean="0"/>
              <a:t>) = (S</a:t>
            </a:r>
            <a:r>
              <a:rPr lang="en-US" baseline="-25000" smtClean="0"/>
              <a:t>T</a:t>
            </a:r>
            <a:r>
              <a:rPr lang="en-US" smtClean="0"/>
              <a:t> – </a:t>
            </a:r>
            <a:r>
              <a:rPr lang="en-US" i="1" smtClean="0"/>
              <a:t>F</a:t>
            </a:r>
            <a:r>
              <a:rPr lang="en-US" i="1" baseline="-25000" smtClean="0"/>
              <a:t>T</a:t>
            </a:r>
            <a:r>
              <a:rPr lang="en-US" smtClean="0"/>
              <a:t>) + </a:t>
            </a:r>
            <a:r>
              <a:rPr lang="en-US" i="1" smtClean="0"/>
              <a:t>F</a:t>
            </a:r>
            <a:r>
              <a:rPr lang="en-US" i="1" baseline="-25000" smtClean="0"/>
              <a:t>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For short hedge, </a:t>
            </a:r>
          </a:p>
          <a:p>
            <a:pPr algn="ctr"/>
            <a:r>
              <a:rPr lang="en-US" smtClean="0"/>
              <a:t>Gain from futures: (</a:t>
            </a:r>
            <a:r>
              <a:rPr lang="en-US" i="1" smtClean="0"/>
              <a:t>F</a:t>
            </a:r>
            <a:r>
              <a:rPr lang="en-US" i="1" baseline="-25000" smtClean="0"/>
              <a:t>0</a:t>
            </a:r>
            <a:r>
              <a:rPr lang="en-US" smtClean="0"/>
              <a:t> – </a:t>
            </a:r>
            <a:r>
              <a:rPr lang="en-US" i="1" smtClean="0"/>
              <a:t>F</a:t>
            </a:r>
            <a:r>
              <a:rPr lang="en-US" i="1" baseline="-25000" smtClean="0"/>
              <a:t>T</a:t>
            </a:r>
            <a:r>
              <a:rPr lang="en-US" smtClean="0"/>
              <a:t>)</a:t>
            </a:r>
          </a:p>
          <a:p>
            <a:pPr algn="ctr"/>
            <a:r>
              <a:rPr lang="en-US" smtClean="0"/>
              <a:t>Final price received: </a:t>
            </a:r>
            <a:r>
              <a:rPr lang="en-US" i="1" smtClean="0"/>
              <a:t>S</a:t>
            </a:r>
            <a:r>
              <a:rPr lang="en-US" i="1" baseline="-25000" smtClean="0"/>
              <a:t>T</a:t>
            </a:r>
            <a:r>
              <a:rPr lang="en-US" i="1" smtClean="0"/>
              <a:t> + (F</a:t>
            </a:r>
            <a:r>
              <a:rPr lang="en-US" i="1" baseline="-25000" smtClean="0"/>
              <a:t>0 </a:t>
            </a:r>
            <a:r>
              <a:rPr lang="en-US" i="1" smtClean="0"/>
              <a:t>– F</a:t>
            </a:r>
            <a:r>
              <a:rPr lang="en-US" i="1" baseline="-25000" smtClean="0"/>
              <a:t>T</a:t>
            </a:r>
            <a:r>
              <a:rPr lang="en-US" i="1" smtClean="0"/>
              <a:t>) = (S</a:t>
            </a:r>
            <a:r>
              <a:rPr lang="en-US" i="1" baseline="-25000" smtClean="0"/>
              <a:t>T</a:t>
            </a:r>
            <a:r>
              <a:rPr lang="en-US" i="1" smtClean="0"/>
              <a:t> – F</a:t>
            </a:r>
            <a:r>
              <a:rPr lang="en-US" i="1" baseline="-25000" smtClean="0"/>
              <a:t>T</a:t>
            </a:r>
            <a:r>
              <a:rPr lang="en-US" i="1" smtClean="0"/>
              <a:t>) + F</a:t>
            </a:r>
            <a:r>
              <a:rPr lang="en-US" i="1" baseline="-25000" smtClean="0"/>
              <a:t>0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Basis Risk 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Basis risk is smaller for investment assets such as stock futures, currency futures and metal futures, as compared to commodity futures</a:t>
            </a:r>
          </a:p>
          <a:p>
            <a:endParaRPr lang="en-US" smtClean="0"/>
          </a:p>
          <a:p>
            <a:r>
              <a:rPr lang="en-US" smtClean="0"/>
              <a:t>If basis risk strengthens, a short hedger will benefit, whilst a long hedger will only benefit if the basis weakens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Principles of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party faces a loss when the price of some asset changes—they want to reduce this loss by trading futures contracts</a:t>
            </a:r>
          </a:p>
          <a:p>
            <a:endParaRPr lang="en-US" smtClean="0"/>
          </a:p>
          <a:p>
            <a:r>
              <a:rPr lang="en-US" smtClean="0"/>
              <a:t>Hedging is done to lock in a price at the current time for a future transaction</a:t>
            </a:r>
          </a:p>
          <a:p>
            <a:endParaRPr lang="en-US" smtClean="0"/>
          </a:p>
          <a:p>
            <a:r>
              <a:rPr lang="en-US" smtClean="0"/>
              <a:t>Hedging helps in forecasting future cash flows with some certainty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Affecting Basis Risk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Franklin Gothic Book"/>
              <a:buAutoNum type="alphaLcPeriod"/>
            </a:pPr>
            <a:r>
              <a:rPr lang="en-US" smtClean="0"/>
              <a:t>Asset being hedged is different from the futures underlying the asset</a:t>
            </a:r>
          </a:p>
          <a:p>
            <a:pPr marL="514350" indent="-514350">
              <a:buFont typeface="Franklin Gothic Book"/>
              <a:buAutoNum type="alphaLcPeriod"/>
            </a:pPr>
            <a:endParaRPr lang="en-US" smtClean="0"/>
          </a:p>
          <a:p>
            <a:pPr marL="514350" indent="-514350">
              <a:buFont typeface="Franklin Gothic Book"/>
              <a:buAutoNum type="alphaLcPeriod"/>
            </a:pPr>
            <a:r>
              <a:rPr lang="en-US" smtClean="0"/>
              <a:t>The day on which the hedge is closed out is different from the futures maturity date</a:t>
            </a:r>
          </a:p>
          <a:p>
            <a:pPr marL="514350" indent="-514350">
              <a:buFont typeface="Franklin Gothic Book"/>
              <a:buAutoNum type="alphaLcPeriod"/>
            </a:pPr>
            <a:endParaRPr lang="en-US" smtClean="0"/>
          </a:p>
          <a:p>
            <a:pPr marL="514350" indent="-514350">
              <a:buFont typeface="Franklin Gothic Book"/>
              <a:buAutoNum type="alphaLcPeriod"/>
            </a:pPr>
            <a:r>
              <a:rPr lang="en-US" smtClean="0"/>
              <a:t>The quantity of the asset being hedged is not fully covered by an integer multiple of futures contracts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Basis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exporter expects to receive AUD 546, 288 on Oct 14.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Futures are not available on AUD and hence will use USD futures. The final basis need not have to be zero as </a:t>
            </a:r>
            <a:r>
              <a:rPr lang="en-US" i="1" dirty="0" smtClean="0"/>
              <a:t>S</a:t>
            </a:r>
            <a:r>
              <a:rPr lang="en-US" i="1" baseline="-25000" dirty="0" smtClean="0"/>
              <a:t>T</a:t>
            </a:r>
            <a:r>
              <a:rPr lang="en-US" dirty="0" smtClean="0"/>
              <a:t>  = spot price of AUD, whereas </a:t>
            </a:r>
            <a:r>
              <a:rPr lang="en-US" i="1" dirty="0" smtClean="0"/>
              <a:t>F</a:t>
            </a:r>
            <a:r>
              <a:rPr lang="en-US" i="1" baseline="-25000" dirty="0" smtClean="0"/>
              <a:t>T</a:t>
            </a:r>
            <a:r>
              <a:rPr lang="en-US" i="1" dirty="0" smtClean="0"/>
              <a:t> </a:t>
            </a:r>
            <a:r>
              <a:rPr lang="en-US" dirty="0" smtClean="0"/>
              <a:t>= spot price  of USD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USD futures are available with maturities of Sep 30 and Oct 31. Mismatch of timing of hedge being closed out and futures maturity date.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USD futures contract size is USD 1000. Since a complete hedge requires 546.288 contracts, there is a mismatch of quantity to be hedged and contract size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09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Hedge Ratio</a:t>
            </a:r>
          </a:p>
        </p:txBody>
      </p:sp>
      <p:sp>
        <p:nvSpPr>
          <p:cNvPr id="4096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Size of exposure = quantity of asset * spot price of asset</a:t>
            </a:r>
          </a:p>
          <a:p>
            <a:r>
              <a:rPr lang="en-US" smtClean="0"/>
              <a:t>Size of position in futures = contract size * number of contracts</a:t>
            </a:r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493963" y="1612900"/>
          <a:ext cx="4554537" cy="1195388"/>
        </p:xfrm>
        <a:graphic>
          <a:graphicData uri="http://schemas.openxmlformats.org/presentationml/2006/ole">
            <p:oleObj spid="_x0000_s40964" name="Equation" r:id="rId3" imgW="3288960" imgH="8632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493963" y="4351338"/>
          <a:ext cx="4295775" cy="1979612"/>
        </p:xfrm>
        <a:graphic>
          <a:graphicData uri="http://schemas.openxmlformats.org/presentationml/2006/ole">
            <p:oleObj spid="_x0000_s40965" name="Equation" r:id="rId4" imgW="2755800" imgH="12697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Using Hedge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company requires 20 </a:t>
            </a:r>
            <a:r>
              <a:rPr lang="en-US" dirty="0" err="1" smtClean="0"/>
              <a:t>tonnes</a:t>
            </a:r>
            <a:r>
              <a:rPr lang="en-US" dirty="0" smtClean="0"/>
              <a:t> of wheat on March 20. On March 1, wheat sells at INR 1200/100kg, and March futures are at INR 1240. The contract size for futures is 10 </a:t>
            </a:r>
            <a:r>
              <a:rPr lang="en-US" dirty="0" err="1" smtClean="0"/>
              <a:t>tonnes</a:t>
            </a:r>
            <a:r>
              <a:rPr lang="en-US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i="1" dirty="0" smtClean="0"/>
              <a:t>σ</a:t>
            </a:r>
            <a:r>
              <a:rPr lang="en-US" i="1" baseline="-25000" dirty="0" smtClean="0"/>
              <a:t>S</a:t>
            </a:r>
            <a:r>
              <a:rPr lang="en-US" i="1" dirty="0" smtClean="0"/>
              <a:t>  = </a:t>
            </a:r>
            <a:r>
              <a:rPr lang="en-US" dirty="0" smtClean="0"/>
              <a:t>100</a:t>
            </a:r>
            <a:r>
              <a:rPr lang="en-US" i="1" dirty="0" smtClean="0"/>
              <a:t>, </a:t>
            </a:r>
            <a:r>
              <a:rPr lang="el-GR" i="1" dirty="0" smtClean="0"/>
              <a:t>σ</a:t>
            </a:r>
            <a:r>
              <a:rPr lang="en-US" i="1" baseline="-25000" dirty="0" smtClean="0"/>
              <a:t>F</a:t>
            </a:r>
            <a:r>
              <a:rPr lang="en-US" i="1" dirty="0" smtClean="0"/>
              <a:t> = </a:t>
            </a:r>
            <a:r>
              <a:rPr lang="en-US" dirty="0" smtClean="0"/>
              <a:t>70</a:t>
            </a:r>
            <a:r>
              <a:rPr lang="en-US" i="1" dirty="0" smtClean="0"/>
              <a:t>, </a:t>
            </a:r>
            <a:r>
              <a:rPr lang="en-US" i="1" dirty="0" smtClean="0">
                <a:latin typeface="Symbol" pitchFamily="18" charset="2"/>
              </a:rPr>
              <a:t>r</a:t>
            </a:r>
            <a:r>
              <a:rPr lang="en-US" i="1" dirty="0" smtClean="0"/>
              <a:t> = </a:t>
            </a:r>
            <a:r>
              <a:rPr lang="en-US" dirty="0" smtClean="0"/>
              <a:t>0.98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Size of exposure = 20 * 1200 * 10 = 240,000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Futures value = 10 * 1240 * 10 = 124,000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Number of contracts = 0.98 * (240,000/124,000) = 1.9 ≈ 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Take a long position in 2 contracts</a:t>
            </a:r>
            <a:endParaRPr lang="el-GR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and Dynamic Hedging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In static hedging, a contract will be held until maturity if the end-of-exposure date is the same as that of the maturity date, and close to the end of exposure date if the maturity is after the end-of-exposure date. </a:t>
            </a:r>
          </a:p>
          <a:p>
            <a:endParaRPr lang="en-US" smtClean="0"/>
          </a:p>
          <a:p>
            <a:r>
              <a:rPr lang="en-US" smtClean="0"/>
              <a:t>In dynamic hedging, the hedger will observe price movements and thereby periodically change the hedge ratio.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Perfect and Imperfect Hedges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perfect hedge is achieved when  price uncertainty is fully eliminated and the hedger knows for certain what the future cash flow will be </a:t>
            </a:r>
          </a:p>
          <a:p>
            <a:endParaRPr lang="en-US" smtClean="0"/>
          </a:p>
          <a:p>
            <a:r>
              <a:rPr lang="en-US" smtClean="0"/>
              <a:t>An imperfect hedge is a partial hedge in which the price uncertainty is reduced but not fully eliminated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in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quantity of assets would be subjected to loss if the price changes?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would losses accrue, i.e. when prices increase or decrease?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futures contract would provide a hedge against this loss?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many futures contracts would be needed to hedge?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Deciding the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hedger needs to decide the type of hedge, depending upon whether increases or decreases in the asset price will result in a loss</a:t>
            </a:r>
          </a:p>
          <a:p>
            <a:endParaRPr lang="en-US" smtClean="0"/>
          </a:p>
          <a:p>
            <a:r>
              <a:rPr lang="en-US" smtClean="0"/>
              <a:t>Under a hedge, any loss arising from the asset would be compensated by gain from the futures contract</a:t>
            </a:r>
          </a:p>
          <a:p>
            <a:endParaRPr lang="en-US" smtClean="0"/>
          </a:p>
          <a:p>
            <a:r>
              <a:rPr lang="en-US" smtClean="0"/>
              <a:t>The hedger will take an opposite position to the position he has in the asset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Commodity Price Risk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commodity price is likely to increase, the producer of commodities will benefit, whereas the users will face a loss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Thus, a trader who needs to buy some commodity at a future time, or who has a short position in the commodity, will face a downside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can be hedged by the trader by taking a long position in futures, i.e. by agreeing to buy the commodity at a future time at a known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known as a long hedge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Commodity Price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commodity prices are likely to decrease, the producers will face a loss, and the users a gain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trader who owns a commodity and plans to sell it at a future time, or who has a long position in the asset, faces a downside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Downside risk can be hedged by taking a short position in futures, i.e. by agreeing to sell the commodity at a future time at a known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Known as </a:t>
            </a:r>
            <a:r>
              <a:rPr lang="en-US" i="1" dirty="0" smtClean="0"/>
              <a:t>short hedge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Currency Risk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exchange rate moves against a trader, he will engage in hedging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an importer who needs to make foreign currency payments, downside risk arises when foreign currency is expected to appreciate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Downside risk can be hedged by taking a long position in the foreign currency future by agreeing to buy foreign currency at a known exchange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a </a:t>
            </a:r>
            <a:r>
              <a:rPr lang="en-US" i="1" dirty="0" smtClean="0"/>
              <a:t>long hedge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6 - Black-Scholes Option Pricing Model, FIGURES NEEDE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16 - Black-Scholes Option Pricing Model, FIGURES NEEDED</Template>
  <TotalTime>242</TotalTime>
  <Words>2135</Words>
  <Application>Microsoft Office PowerPoint</Application>
  <PresentationFormat>On-screen Show (4:3)</PresentationFormat>
  <Paragraphs>238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Perpetua</vt:lpstr>
      <vt:lpstr>Arial</vt:lpstr>
      <vt:lpstr>Franklin Gothic Book</vt:lpstr>
      <vt:lpstr>Wingdings 2</vt:lpstr>
      <vt:lpstr>Calibri</vt:lpstr>
      <vt:lpstr>Cambria</vt:lpstr>
      <vt:lpstr>Symbol</vt:lpstr>
      <vt:lpstr>Chapter 16 - Black-Scholes Option Pricing Model, FIGURES NEEDED</vt:lpstr>
      <vt:lpstr>Chapter 16 - Black-Scholes Option Pricing Model, FIGURES NEEDED</vt:lpstr>
      <vt:lpstr>Chapter 16 - Black-Scholes Option Pricing Model, FIGURES NEEDED</vt:lpstr>
      <vt:lpstr>Chapter 16 - Black-Scholes Option Pricing Model, FIGURES NEEDED</vt:lpstr>
      <vt:lpstr>Chapter 16 - Black-Scholes Option Pricing Model, FIGURES NEEDED</vt:lpstr>
      <vt:lpstr>Equation</vt:lpstr>
      <vt:lpstr>Chapter 6</vt:lpstr>
      <vt:lpstr>Objectives of the Chapter</vt:lpstr>
      <vt:lpstr>Principles of Hedging</vt:lpstr>
      <vt:lpstr>Perfect and Imperfect Hedges</vt:lpstr>
      <vt:lpstr>Issues in Hedging</vt:lpstr>
      <vt:lpstr>Deciding the Hedge</vt:lpstr>
      <vt:lpstr>Hedging Commodity Price Risk I</vt:lpstr>
      <vt:lpstr>Hedging Commodity Price Risk</vt:lpstr>
      <vt:lpstr>Hedging Currency Risk I</vt:lpstr>
      <vt:lpstr>Hedging Currency Risk II</vt:lpstr>
      <vt:lpstr>Hedging Interest Rate Risk</vt:lpstr>
      <vt:lpstr>Hedging Interest Rate Risk II</vt:lpstr>
      <vt:lpstr>Hedging Interest Rate Risk III</vt:lpstr>
      <vt:lpstr>Long Hedge</vt:lpstr>
      <vt:lpstr>Short Hedge</vt:lpstr>
      <vt:lpstr>Example of Hedging I</vt:lpstr>
      <vt:lpstr>Example of Hedging II</vt:lpstr>
      <vt:lpstr>Example of Hedging III</vt:lpstr>
      <vt:lpstr>Example of Hedging IV</vt:lpstr>
      <vt:lpstr>Perfect Hedge</vt:lpstr>
      <vt:lpstr>Example of Perfect Long Hedge I</vt:lpstr>
      <vt:lpstr>Example of Perfect Long Hedge II</vt:lpstr>
      <vt:lpstr>Example of a Perfect Short Hedge I</vt:lpstr>
      <vt:lpstr>Example of a Perfect Short Hedge II</vt:lpstr>
      <vt:lpstr>When to Hedge? </vt:lpstr>
      <vt:lpstr>Risks in Hedging</vt:lpstr>
      <vt:lpstr>Basis and Basis Risk</vt:lpstr>
      <vt:lpstr>Basis Risk and Imperfect Hedge</vt:lpstr>
      <vt:lpstr>Characteristics of Basis Risk </vt:lpstr>
      <vt:lpstr>Factors Affecting Basis Risk</vt:lpstr>
      <vt:lpstr>Examples of Basis Risk</vt:lpstr>
      <vt:lpstr>Hedge Ratio</vt:lpstr>
      <vt:lpstr>Example of Using Hedge Ratio</vt:lpstr>
      <vt:lpstr>Static and Dynamic Hedging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Gowri</dc:creator>
  <cp:lastModifiedBy>Pearson</cp:lastModifiedBy>
  <cp:revision>25</cp:revision>
  <dcterms:created xsi:type="dcterms:W3CDTF">2011-03-29T04:12:51Z</dcterms:created>
  <dcterms:modified xsi:type="dcterms:W3CDTF">2011-07-04T07:30:00Z</dcterms:modified>
</cp:coreProperties>
</file>