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30"/>
  </p:notesMasterIdLst>
  <p:sldIdLst>
    <p:sldId id="256" r:id="rId2"/>
    <p:sldId id="257" r:id="rId3"/>
    <p:sldId id="258" r:id="rId4"/>
    <p:sldId id="259" r:id="rId5"/>
    <p:sldId id="260" r:id="rId6"/>
    <p:sldId id="28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72E13CD9-9B1C-4CED-A4AE-6FBD0F1D6746}" type="datetimeFigureOut">
              <a:rPr lang="en-US"/>
              <a:pPr>
                <a:defRPr/>
              </a:pPr>
              <a:t>6/7/2011</a:t>
            </a:fld>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F020E48-BA15-46C8-AEE4-083221FE5E4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95EDA18-5EF6-4181-9997-685D80F191A1}" type="datetime1">
              <a:rPr lang="en-US"/>
              <a:pPr>
                <a:defRPr/>
              </a:pPr>
              <a:t>6/7/2011</a:t>
            </a:fld>
            <a:endParaRPr lang="en-US"/>
          </a:p>
        </p:txBody>
      </p:sp>
      <p:sp>
        <p:nvSpPr>
          <p:cNvPr id="12" name="Footer Placeholder 16"/>
          <p:cNvSpPr>
            <a:spLocks noGrp="1"/>
          </p:cNvSpPr>
          <p:nvPr>
            <p:ph type="ftr" sz="quarter" idx="11"/>
          </p:nvPr>
        </p:nvSpPr>
        <p:spPr/>
        <p:txBody>
          <a:bodyPr/>
          <a:lstStyle>
            <a:lvl1pPr>
              <a:defRPr/>
            </a:lvl1pPr>
          </a:lstStyle>
          <a:p>
            <a:pPr>
              <a:defRPr/>
            </a:pPr>
            <a:r>
              <a:rPr lang="en-US"/>
              <a:t>© Dorling Kindersley (India) Pvt. Ltd. 2011</a:t>
            </a: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CE2003B2-8437-4388-AFB2-678B723FEE9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8857495-27E2-4D1A-B78B-7FEBF12549E1}" type="datetime1">
              <a:rPr lang="en-US"/>
              <a:pPr>
                <a:defRPr/>
              </a:pPr>
              <a:t>6/7/2011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6" name="Slide Number Placeholder 22"/>
          <p:cNvSpPr>
            <a:spLocks noGrp="1"/>
          </p:cNvSpPr>
          <p:nvPr>
            <p:ph type="sldNum" sz="quarter" idx="12"/>
          </p:nvPr>
        </p:nvSpPr>
        <p:spPr/>
        <p:txBody>
          <a:bodyPr/>
          <a:lstStyle>
            <a:lvl1pPr>
              <a:defRPr/>
            </a:lvl1pPr>
          </a:lstStyle>
          <a:p>
            <a:pPr>
              <a:defRPr/>
            </a:pPr>
            <a:fld id="{2186A2A6-B1DB-4A3F-8A7D-B2D08278DA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5C4EB7B-4B81-456F-B733-37EC6111E5F2}" type="datetime1">
              <a:rPr lang="en-US"/>
              <a:pPr>
                <a:defRPr/>
              </a:pPr>
              <a:t>6/7/2011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6" name="Slide Number Placeholder 22"/>
          <p:cNvSpPr>
            <a:spLocks noGrp="1"/>
          </p:cNvSpPr>
          <p:nvPr>
            <p:ph type="sldNum" sz="quarter" idx="12"/>
          </p:nvPr>
        </p:nvSpPr>
        <p:spPr/>
        <p:txBody>
          <a:bodyPr/>
          <a:lstStyle>
            <a:lvl1pPr>
              <a:defRPr/>
            </a:lvl1pPr>
          </a:lstStyle>
          <a:p>
            <a:pPr>
              <a:defRPr/>
            </a:pPr>
            <a:fld id="{E89B8CFB-6135-4F60-9512-B4CB152D4E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033C918-1031-4A58-B494-3000A371D03C}" type="datetime1">
              <a:rPr lang="en-US"/>
              <a:pPr>
                <a:defRPr/>
              </a:pPr>
              <a:t>6/7/2011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6" name="Slide Number Placeholder 22"/>
          <p:cNvSpPr>
            <a:spLocks noGrp="1"/>
          </p:cNvSpPr>
          <p:nvPr>
            <p:ph type="sldNum" sz="quarter" idx="12"/>
          </p:nvPr>
        </p:nvSpPr>
        <p:spPr/>
        <p:txBody>
          <a:bodyPr/>
          <a:lstStyle>
            <a:lvl1pPr>
              <a:defRPr/>
            </a:lvl1pPr>
          </a:lstStyle>
          <a:p>
            <a:pPr>
              <a:defRPr/>
            </a:pPr>
            <a:fld id="{65F5AEE3-0204-4532-AE7D-CAD67BD656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E3181430-88E7-4E73-930E-4ADA038301C9}" type="datetime1">
              <a:rPr lang="en-US"/>
              <a:pPr>
                <a:defRPr/>
              </a:pPr>
              <a:t>6/7/2011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 Dorling Kindersley (India) Pvt. Ltd. 2011</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0B9F9AF5-23A2-43FC-B36E-FFE4392561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21B6A4A-6B3F-43AD-A371-5B6CC475C775}" type="datetime1">
              <a:rPr lang="en-US"/>
              <a:pPr>
                <a:defRPr/>
              </a:pPr>
              <a:t>6/7/2011</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7" name="Slide Number Placeholder 22"/>
          <p:cNvSpPr>
            <a:spLocks noGrp="1"/>
          </p:cNvSpPr>
          <p:nvPr>
            <p:ph type="sldNum" sz="quarter" idx="12"/>
          </p:nvPr>
        </p:nvSpPr>
        <p:spPr/>
        <p:txBody>
          <a:bodyPr/>
          <a:lstStyle>
            <a:lvl1pPr>
              <a:defRPr/>
            </a:lvl1pPr>
          </a:lstStyle>
          <a:p>
            <a:pPr>
              <a:defRPr/>
            </a:pPr>
            <a:fld id="{75770E2F-0B67-4FDB-A04D-F5AADC81BE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54CA3A1D-B748-42E2-9A91-9991C4D0D94C}" type="datetime1">
              <a:rPr lang="en-US"/>
              <a:pPr>
                <a:defRPr/>
              </a:pPr>
              <a:t>6/7/2011</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9" name="Slide Number Placeholder 22"/>
          <p:cNvSpPr>
            <a:spLocks noGrp="1"/>
          </p:cNvSpPr>
          <p:nvPr>
            <p:ph type="sldNum" sz="quarter" idx="12"/>
          </p:nvPr>
        </p:nvSpPr>
        <p:spPr/>
        <p:txBody>
          <a:bodyPr/>
          <a:lstStyle>
            <a:lvl1pPr>
              <a:defRPr/>
            </a:lvl1pPr>
          </a:lstStyle>
          <a:p>
            <a:pPr>
              <a:defRPr/>
            </a:pPr>
            <a:fld id="{61D7E382-AC00-4C8E-A876-FA7A950083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E828147-F672-43D2-B6A1-8918C69D4259}" type="datetime1">
              <a:rPr lang="en-US"/>
              <a:pPr>
                <a:defRPr/>
              </a:pPr>
              <a:t>6/7/2011</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5" name="Slide Number Placeholder 22"/>
          <p:cNvSpPr>
            <a:spLocks noGrp="1"/>
          </p:cNvSpPr>
          <p:nvPr>
            <p:ph type="sldNum" sz="quarter" idx="12"/>
          </p:nvPr>
        </p:nvSpPr>
        <p:spPr/>
        <p:txBody>
          <a:bodyPr/>
          <a:lstStyle>
            <a:lvl1pPr>
              <a:defRPr/>
            </a:lvl1pPr>
          </a:lstStyle>
          <a:p>
            <a:pPr>
              <a:defRPr/>
            </a:pPr>
            <a:fld id="{CC89042A-12EB-4861-A6C2-647636E385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015C894-3CEB-4957-9787-8855449E72F0}" type="datetime1">
              <a:rPr lang="en-US"/>
              <a:pPr>
                <a:defRPr/>
              </a:pPr>
              <a:t>6/7/2011</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 Dorling Kindersley (India) Pvt. Ltd. 2011</a:t>
            </a:r>
          </a:p>
        </p:txBody>
      </p:sp>
      <p:sp>
        <p:nvSpPr>
          <p:cNvPr id="4" name="Slide Number Placeholder 22"/>
          <p:cNvSpPr>
            <a:spLocks noGrp="1"/>
          </p:cNvSpPr>
          <p:nvPr>
            <p:ph type="sldNum" sz="quarter" idx="12"/>
          </p:nvPr>
        </p:nvSpPr>
        <p:spPr/>
        <p:txBody>
          <a:bodyPr/>
          <a:lstStyle>
            <a:lvl1pPr>
              <a:defRPr/>
            </a:lvl1pPr>
          </a:lstStyle>
          <a:p>
            <a:pPr>
              <a:defRPr/>
            </a:pPr>
            <a:fld id="{0FC5F6E2-6C56-4AB3-B0A3-660EBFB187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D3C35946-F700-46BB-817F-4E4A40FCA17D}" type="datetime1">
              <a:rPr lang="en-US"/>
              <a:pPr>
                <a:defRPr/>
              </a:pPr>
              <a:t>6/7/2011</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 Dorling Kindersley (India) Pvt. Ltd. 2011</a:t>
            </a:r>
          </a:p>
        </p:txBody>
      </p:sp>
      <p:sp>
        <p:nvSpPr>
          <p:cNvPr id="9" name="Slide Number Placeholder 6"/>
          <p:cNvSpPr>
            <a:spLocks noGrp="1"/>
          </p:cNvSpPr>
          <p:nvPr>
            <p:ph type="sldNum" sz="quarter" idx="12"/>
          </p:nvPr>
        </p:nvSpPr>
        <p:spPr/>
        <p:txBody>
          <a:bodyPr/>
          <a:lstStyle>
            <a:lvl1pPr>
              <a:defRPr/>
            </a:lvl1pPr>
          </a:lstStyle>
          <a:p>
            <a:pPr>
              <a:defRPr/>
            </a:pPr>
            <a:fld id="{E609B181-3DDF-4325-B174-627F219191C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BE76F04E-BAF3-4736-93C4-8D8FEF82B5EA}" type="datetime1">
              <a:rPr lang="en-US"/>
              <a:pPr>
                <a:defRPr/>
              </a:pPr>
              <a:t>6/7/2011</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 Dorling Kindersley (India) Pvt. Ltd. 2011</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4637E2-BA18-429D-93DF-BA705A784F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639B035E-B024-47C3-9F2A-2D87CB30BD67}" type="datetime1">
              <a:rPr lang="en-US"/>
              <a:pPr>
                <a:defRPr/>
              </a:pPr>
              <a:t>6/7/2011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a:defRPr>
            </a:lvl1pPr>
          </a:lstStyle>
          <a:p>
            <a:pPr>
              <a:defRPr/>
            </a:pPr>
            <a:r>
              <a:rPr lang="en-US"/>
              <a:t>© Dorling Kindersley (India) Pvt. Ltd. 2011</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F6D53260-A1D6-4470-A741-B459CE324F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0" r:id="rId1"/>
    <p:sldLayoutId id="2147484079" r:id="rId2"/>
    <p:sldLayoutId id="2147484081" r:id="rId3"/>
    <p:sldLayoutId id="2147484078" r:id="rId4"/>
    <p:sldLayoutId id="2147484077" r:id="rId5"/>
    <p:sldLayoutId id="2147484076" r:id="rId6"/>
    <p:sldLayoutId id="2147484075" r:id="rId7"/>
    <p:sldLayoutId id="2147484082" r:id="rId8"/>
    <p:sldLayoutId id="2147484083" r:id="rId9"/>
    <p:sldLayoutId id="2147484074" r:id="rId10"/>
    <p:sldLayoutId id="2147484073" r:id="rId11"/>
  </p:sldLayoutIdLst>
  <p:hf sldNum="0"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oter Placeholder 16"/>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3" name="Subtitle 2"/>
          <p:cNvSpPr>
            <a:spLocks noGrp="1"/>
          </p:cNvSpPr>
          <p:nvPr>
            <p:ph type="subTitle" idx="1"/>
          </p:nvPr>
        </p:nvSpPr>
        <p:spPr/>
        <p:txBody>
          <a:bodyPr/>
          <a:lstStyle/>
          <a:p>
            <a:pPr eaLnBrk="1" hangingPunct="1"/>
            <a:r>
              <a:rPr lang="en-US" sz="3200" b="1" smtClean="0"/>
              <a:t>Futures Contracts</a:t>
            </a:r>
          </a:p>
        </p:txBody>
      </p:sp>
      <p:sp>
        <p:nvSpPr>
          <p:cNvPr id="2" name="Title 1"/>
          <p:cNvSpPr>
            <a:spLocks noGrp="1"/>
          </p:cNvSpPr>
          <p:nvPr>
            <p:ph type="ctrTitle"/>
          </p:nvPr>
        </p:nvSpPr>
        <p:spPr>
          <a:xfrm>
            <a:off x="457200" y="1506538"/>
            <a:ext cx="8229600" cy="1470025"/>
          </a:xfrm>
        </p:spPr>
        <p:txBody>
          <a:bodyPr/>
          <a:lstStyle/>
          <a:p>
            <a:pPr eaLnBrk="1" hangingPunct="1"/>
            <a:r>
              <a:rPr smtClean="0"/>
              <a:t>Chapter 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z="3600" smtClean="0"/>
              <a:t>Arbitrage Between Futures and Spot Markets</a:t>
            </a:r>
          </a:p>
        </p:txBody>
      </p:sp>
      <p:sp>
        <p:nvSpPr>
          <p:cNvPr id="25603" name="Content Placeholder 2"/>
          <p:cNvSpPr>
            <a:spLocks noGrp="1"/>
          </p:cNvSpPr>
          <p:nvPr>
            <p:ph sz="quarter" idx="1"/>
          </p:nvPr>
        </p:nvSpPr>
        <p:spPr/>
        <p:txBody>
          <a:bodyPr/>
          <a:lstStyle/>
          <a:p>
            <a:pPr eaLnBrk="1" hangingPunct="1"/>
            <a:r>
              <a:rPr lang="en-US" sz="2400" smtClean="0"/>
              <a:t>During the delivery period, the spot market price should equal the futures price</a:t>
            </a:r>
          </a:p>
          <a:p>
            <a:pPr eaLnBrk="1" hangingPunct="1"/>
            <a:endParaRPr lang="en-US" sz="2400" b="1" i="1" smtClean="0"/>
          </a:p>
          <a:p>
            <a:pPr eaLnBrk="1" hangingPunct="1"/>
            <a:r>
              <a:rPr lang="en-US" sz="2400" smtClean="0"/>
              <a:t>Otherwise, mispricing and arbitrage opportunity occurs</a:t>
            </a:r>
          </a:p>
          <a:p>
            <a:pPr eaLnBrk="1" hangingPunct="1"/>
            <a:endParaRPr lang="en-US" sz="2400" smtClean="0"/>
          </a:p>
          <a:p>
            <a:pPr eaLnBrk="1" hangingPunct="1"/>
            <a:r>
              <a:rPr lang="en-US" sz="2400" smtClean="0"/>
              <a:t>Arbitrage is accomplished by buying undervalued assets and selling overvalued assets simultaneously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Performance of Contracts</a:t>
            </a:r>
          </a:p>
        </p:txBody>
      </p:sp>
      <p:sp>
        <p:nvSpPr>
          <p:cNvPr id="26627" name="Content Placeholder 2"/>
          <p:cNvSpPr>
            <a:spLocks noGrp="1"/>
          </p:cNvSpPr>
          <p:nvPr>
            <p:ph sz="quarter" idx="1"/>
          </p:nvPr>
        </p:nvSpPr>
        <p:spPr/>
        <p:txBody>
          <a:bodyPr/>
          <a:lstStyle/>
          <a:p>
            <a:pPr eaLnBrk="1" hangingPunct="1"/>
            <a:r>
              <a:rPr lang="en-US" sz="2400" smtClean="0"/>
              <a:t>Counterparty risk is eliminated by futures exchanges through: </a:t>
            </a:r>
          </a:p>
          <a:p>
            <a:pPr lvl="1" eaLnBrk="1" hangingPunct="1"/>
            <a:endParaRPr lang="en-US" smtClean="0"/>
          </a:p>
          <a:p>
            <a:pPr lvl="1" eaLnBrk="1" hangingPunct="1"/>
            <a:r>
              <a:rPr lang="en-US" smtClean="0"/>
              <a:t>Creation of the clearinghouse</a:t>
            </a:r>
          </a:p>
          <a:p>
            <a:pPr lvl="1" eaLnBrk="1" hangingPunct="1"/>
            <a:endParaRPr lang="en-US" smtClean="0"/>
          </a:p>
          <a:p>
            <a:pPr lvl="1" eaLnBrk="1" hangingPunct="1"/>
            <a:r>
              <a:rPr lang="en-US" smtClean="0"/>
              <a:t>Instituting margins</a:t>
            </a:r>
          </a:p>
          <a:p>
            <a:pPr lvl="1" eaLnBrk="1" hangingPunct="1"/>
            <a:endParaRPr lang="en-US" smtClean="0"/>
          </a:p>
          <a:p>
            <a:pPr lvl="1" eaLnBrk="1" hangingPunct="1"/>
            <a:r>
              <a:rPr lang="en-US" smtClean="0"/>
              <a:t>Marking-to-market all futures positions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Clearinghouse</a:t>
            </a:r>
          </a:p>
        </p:txBody>
      </p:sp>
      <p:sp>
        <p:nvSpPr>
          <p:cNvPr id="3" name="Content Placeholder 2"/>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Part of the futures exchange</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Acts as the intermediary for all transactions</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Guarantees performance of all contracts by clearing all the contracts through clearing members</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Clearing members need to post clearing margins</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They have to clear the margin account that is marked-to-market every 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Margin for Traders</a:t>
            </a:r>
          </a:p>
        </p:txBody>
      </p:sp>
      <p:sp>
        <p:nvSpPr>
          <p:cNvPr id="3" name="Content Placeholder 2"/>
          <p:cNvSpPr>
            <a:spLocks noGrp="1"/>
          </p:cNvSpPr>
          <p:nvPr>
            <p:ph sz="quarter" idx="1"/>
          </p:nvPr>
        </p:nvSpPr>
        <p:spPr>
          <a:xfrm>
            <a:off x="762000" y="1447800"/>
            <a:ext cx="7772400" cy="4572000"/>
          </a:xfrm>
        </p:spPr>
        <p:txBody>
          <a:bodyPr/>
          <a:lstStyle/>
          <a:p>
            <a:pPr eaLnBrk="1" hangingPunct="1"/>
            <a:r>
              <a:rPr lang="en-US" sz="2400" smtClean="0"/>
              <a:t>Since the clearing member is not obliged to take any position in a contract, but simply clears them, he or she will collect margins from brokers and traders</a:t>
            </a:r>
          </a:p>
          <a:p>
            <a:pPr eaLnBrk="1" hangingPunct="1"/>
            <a:endParaRPr lang="en-US" sz="2400" smtClean="0"/>
          </a:p>
          <a:p>
            <a:pPr eaLnBrk="1" hangingPunct="1"/>
            <a:r>
              <a:rPr lang="en-US" sz="2400" smtClean="0"/>
              <a:t>Each broker will collect the margin from the trader and maintain their </a:t>
            </a:r>
            <a:r>
              <a:rPr lang="en-US" sz="2400" i="1" smtClean="0"/>
              <a:t>margin account</a:t>
            </a:r>
          </a:p>
          <a:p>
            <a:pPr eaLnBrk="1" hangingPunct="1"/>
            <a:endParaRPr lang="en-US" sz="2400" i="1" smtClean="0"/>
          </a:p>
          <a:p>
            <a:pPr eaLnBrk="1" hangingPunct="1"/>
            <a:r>
              <a:rPr lang="en-US" sz="2400" smtClean="0"/>
              <a:t>This margin account will be marked-to-market daily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Marking To Market</a:t>
            </a:r>
          </a:p>
        </p:txBody>
      </p:sp>
      <p:sp>
        <p:nvSpPr>
          <p:cNvPr id="3" name="Content Placeholder 2"/>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dirty="0" smtClean="0"/>
              <a:t>Marking-to-market means that the margin account of the traders is adjusted every day using the daily settlement price</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If marking-to-market results in gain for the trader, the margin balance will increase by the amount of gain</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If it results in a loss for the trader, the margin balance will decrease by the amount of loss</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By marking-to-market, the contract can be considered closed out every day; at the beginning of the next day, a new contract is effectively entered into</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Margin Call</a:t>
            </a:r>
          </a:p>
        </p:txBody>
      </p:sp>
      <p:sp>
        <p:nvSpPr>
          <p:cNvPr id="30723" name="Content Placeholder 2"/>
          <p:cNvSpPr>
            <a:spLocks noGrp="1"/>
          </p:cNvSpPr>
          <p:nvPr>
            <p:ph sz="quarter" idx="1"/>
          </p:nvPr>
        </p:nvSpPr>
        <p:spPr/>
        <p:txBody>
          <a:bodyPr/>
          <a:lstStyle/>
          <a:p>
            <a:pPr eaLnBrk="1" hangingPunct="1">
              <a:lnSpc>
                <a:spcPct val="80000"/>
              </a:lnSpc>
            </a:pPr>
            <a:r>
              <a:rPr lang="en-US" sz="2400" smtClean="0"/>
              <a:t>When traders make a loss by marking-to-market, the margin account balance will decrease</a:t>
            </a:r>
          </a:p>
          <a:p>
            <a:pPr eaLnBrk="1" hangingPunct="1">
              <a:lnSpc>
                <a:spcPct val="80000"/>
              </a:lnSpc>
            </a:pPr>
            <a:endParaRPr lang="en-US" sz="2400" smtClean="0"/>
          </a:p>
          <a:p>
            <a:pPr eaLnBrk="1" hangingPunct="1">
              <a:lnSpc>
                <a:spcPct val="80000"/>
              </a:lnSpc>
            </a:pPr>
            <a:r>
              <a:rPr lang="en-US" sz="2400" smtClean="0"/>
              <a:t>If the balance falls below a specified amount set by the exchange (the </a:t>
            </a:r>
            <a:r>
              <a:rPr lang="en-US" sz="2400" i="1" smtClean="0"/>
              <a:t>variation margin</a:t>
            </a:r>
            <a:r>
              <a:rPr lang="en-US" sz="2400" smtClean="0"/>
              <a:t>), the broker will issue a margin call to the trader</a:t>
            </a:r>
          </a:p>
          <a:p>
            <a:pPr eaLnBrk="1" hangingPunct="1">
              <a:lnSpc>
                <a:spcPct val="80000"/>
              </a:lnSpc>
            </a:pPr>
            <a:endParaRPr lang="en-US" sz="2400" smtClean="0"/>
          </a:p>
          <a:p>
            <a:pPr eaLnBrk="1" hangingPunct="1">
              <a:lnSpc>
                <a:spcPct val="80000"/>
              </a:lnSpc>
            </a:pPr>
            <a:r>
              <a:rPr lang="en-US" sz="2400" smtClean="0"/>
              <a:t>Upon receiving the margin call, the trader must post additional margin to ensure that the balance in the margin account reaches the original margin based on the contract that was entered into</a:t>
            </a:r>
          </a:p>
          <a:p>
            <a:pPr eaLnBrk="1" hangingPunct="1">
              <a:lnSpc>
                <a:spcPct val="80000"/>
              </a:lnSpc>
            </a:pPr>
            <a:endParaRPr lang="en-US" sz="2400" smtClean="0"/>
          </a:p>
          <a:p>
            <a:pPr eaLnBrk="1" hangingPunct="1">
              <a:lnSpc>
                <a:spcPct val="80000"/>
              </a:lnSpc>
            </a:pPr>
            <a:r>
              <a:rPr lang="en-US" sz="2400" smtClean="0"/>
              <a:t>If no additional money is paid, the broker will close out the position, and pay the balance in the margin account to the trader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Posting Margin</a:t>
            </a:r>
          </a:p>
        </p:txBody>
      </p:sp>
      <p:sp>
        <p:nvSpPr>
          <p:cNvPr id="31747" name="Content Placeholder 2"/>
          <p:cNvSpPr>
            <a:spLocks noGrp="1"/>
          </p:cNvSpPr>
          <p:nvPr>
            <p:ph sz="quarter" idx="1"/>
          </p:nvPr>
        </p:nvSpPr>
        <p:spPr/>
        <p:txBody>
          <a:bodyPr/>
          <a:lstStyle/>
          <a:p>
            <a:pPr eaLnBrk="1" hangingPunct="1">
              <a:lnSpc>
                <a:spcPct val="80000"/>
              </a:lnSpc>
            </a:pPr>
            <a:r>
              <a:rPr lang="en-US" sz="2400" smtClean="0"/>
              <a:t>The margin amount, as well as the amount to be paid if a margin call is received, will be decided by the broker and conveyed to the trader</a:t>
            </a:r>
          </a:p>
          <a:p>
            <a:pPr eaLnBrk="1" hangingPunct="1">
              <a:lnSpc>
                <a:spcPct val="80000"/>
              </a:lnSpc>
            </a:pPr>
            <a:endParaRPr lang="en-US" sz="2400" smtClean="0"/>
          </a:p>
          <a:p>
            <a:pPr eaLnBrk="1" hangingPunct="1">
              <a:lnSpc>
                <a:spcPct val="80000"/>
              </a:lnSpc>
            </a:pPr>
            <a:r>
              <a:rPr lang="en-US" sz="2400" smtClean="0"/>
              <a:t>The margin amount is to be paid by the next day after the notification is received</a:t>
            </a:r>
          </a:p>
          <a:p>
            <a:pPr eaLnBrk="1" hangingPunct="1">
              <a:lnSpc>
                <a:spcPct val="80000"/>
              </a:lnSpc>
            </a:pPr>
            <a:endParaRPr lang="en-US" sz="2400" smtClean="0"/>
          </a:p>
          <a:p>
            <a:pPr eaLnBrk="1" hangingPunct="1">
              <a:lnSpc>
                <a:spcPct val="80000"/>
              </a:lnSpc>
            </a:pPr>
            <a:r>
              <a:rPr lang="en-US" sz="2400" smtClean="0"/>
              <a:t>The margin amount can be paid in the form of cash, or in terms of any exchange-approved security</a:t>
            </a:r>
          </a:p>
          <a:p>
            <a:pPr eaLnBrk="1" hangingPunct="1">
              <a:lnSpc>
                <a:spcPct val="80000"/>
              </a:lnSpc>
            </a:pPr>
            <a:endParaRPr lang="en-US" sz="2400" smtClean="0"/>
          </a:p>
          <a:p>
            <a:pPr eaLnBrk="1" hangingPunct="1">
              <a:lnSpc>
                <a:spcPct val="80000"/>
              </a:lnSpc>
            </a:pPr>
            <a:r>
              <a:rPr lang="en-US" sz="2400" smtClean="0"/>
              <a:t>If securities are provided for a margin, the margin balance will be calculated based on the market values of the securities every day in addition to the marking-to-market of the futures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Margin Account -- Example</a:t>
            </a:r>
          </a:p>
        </p:txBody>
      </p:sp>
      <p:sp>
        <p:nvSpPr>
          <p:cNvPr id="3" name="Content Placeholder 2"/>
          <p:cNvSpPr>
            <a:spLocks noGrp="1"/>
          </p:cNvSpPr>
          <p:nvPr>
            <p:ph sz="quarter" idx="1"/>
          </p:nvPr>
        </p:nvSpPr>
        <p:spPr>
          <a:xfrm>
            <a:off x="914400" y="1447800"/>
            <a:ext cx="7772400" cy="5029200"/>
          </a:xfrm>
        </p:spPr>
        <p:txBody>
          <a:bodyPr/>
          <a:lstStyle/>
          <a:p>
            <a:pPr eaLnBrk="1" hangingPunct="1">
              <a:buFont typeface="Wingdings 2" pitchFamily="18" charset="2"/>
              <a:buNone/>
            </a:pPr>
            <a:r>
              <a:rPr lang="en-US" sz="2400" smtClean="0"/>
              <a:t>On day 0, one enters into a long futures contract at INR 320. The contract size is 1000. The initial margin is 5% of the value, and the variation margin is 5000. The settlement prices for the next 7 days are given as: </a:t>
            </a:r>
          </a:p>
          <a:p>
            <a:pPr eaLnBrk="1" hangingPunct="1">
              <a:buFont typeface="Wingdings 2" pitchFamily="18" charset="2"/>
              <a:buNone/>
            </a:pPr>
            <a:endParaRPr lang="en-US" smtClean="0"/>
          </a:p>
          <a:p>
            <a:pPr eaLnBrk="1" hangingPunct="1">
              <a:buFont typeface="Wingdings 2" pitchFamily="18" charset="2"/>
              <a:buNone/>
            </a:pPr>
            <a:endParaRPr lang="en-US" smtClean="0"/>
          </a:p>
        </p:txBody>
      </p:sp>
      <p:graphicFrame>
        <p:nvGraphicFramePr>
          <p:cNvPr id="4" name="Table 3"/>
          <p:cNvGraphicFramePr>
            <a:graphicFrameLocks noGrp="1"/>
          </p:cNvGraphicFramePr>
          <p:nvPr/>
        </p:nvGraphicFramePr>
        <p:xfrm>
          <a:off x="1600200" y="3352800"/>
          <a:ext cx="6096000" cy="2967038"/>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Day</a:t>
                      </a:r>
                      <a:endParaRPr lang="en-US" dirty="0"/>
                    </a:p>
                  </a:txBody>
                  <a:tcPr/>
                </a:tc>
                <a:tc>
                  <a:txBody>
                    <a:bodyPr/>
                    <a:lstStyle/>
                    <a:p>
                      <a:r>
                        <a:rPr lang="en-US" dirty="0" smtClean="0"/>
                        <a:t>Settlement Price</a:t>
                      </a:r>
                      <a:endParaRPr lang="en-US" dirty="0"/>
                    </a:p>
                  </a:txBody>
                  <a:tcPr/>
                </a:tc>
              </a:tr>
              <a:tr h="370840">
                <a:tc>
                  <a:txBody>
                    <a:bodyPr/>
                    <a:lstStyle/>
                    <a:p>
                      <a:r>
                        <a:rPr lang="en-US" dirty="0" smtClean="0"/>
                        <a:t>1</a:t>
                      </a:r>
                      <a:endParaRPr lang="en-US" dirty="0"/>
                    </a:p>
                  </a:txBody>
                  <a:tcPr/>
                </a:tc>
                <a:tc>
                  <a:txBody>
                    <a:bodyPr/>
                    <a:lstStyle/>
                    <a:p>
                      <a:r>
                        <a:rPr lang="en-US" dirty="0" smtClean="0"/>
                        <a:t>322</a:t>
                      </a:r>
                      <a:endParaRPr lang="en-US" dirty="0"/>
                    </a:p>
                  </a:txBody>
                  <a:tcPr/>
                </a:tc>
              </a:tr>
              <a:tr h="370840">
                <a:tc>
                  <a:txBody>
                    <a:bodyPr/>
                    <a:lstStyle/>
                    <a:p>
                      <a:r>
                        <a:rPr lang="en-US" dirty="0" smtClean="0"/>
                        <a:t>2</a:t>
                      </a:r>
                      <a:endParaRPr lang="en-US" dirty="0"/>
                    </a:p>
                  </a:txBody>
                  <a:tcPr/>
                </a:tc>
                <a:tc>
                  <a:txBody>
                    <a:bodyPr/>
                    <a:lstStyle/>
                    <a:p>
                      <a:r>
                        <a:rPr lang="en-US" dirty="0" smtClean="0"/>
                        <a:t>313</a:t>
                      </a:r>
                      <a:endParaRPr lang="en-US" dirty="0"/>
                    </a:p>
                  </a:txBody>
                  <a:tcPr/>
                </a:tc>
              </a:tr>
              <a:tr h="370840">
                <a:tc>
                  <a:txBody>
                    <a:bodyPr/>
                    <a:lstStyle/>
                    <a:p>
                      <a:r>
                        <a:rPr lang="en-US" dirty="0" smtClean="0"/>
                        <a:t>3</a:t>
                      </a:r>
                      <a:endParaRPr lang="en-US" dirty="0"/>
                    </a:p>
                  </a:txBody>
                  <a:tcPr/>
                </a:tc>
                <a:tc>
                  <a:txBody>
                    <a:bodyPr/>
                    <a:lstStyle/>
                    <a:p>
                      <a:r>
                        <a:rPr lang="en-US" dirty="0" smtClean="0"/>
                        <a:t>316</a:t>
                      </a:r>
                      <a:endParaRPr lang="en-US" dirty="0"/>
                    </a:p>
                  </a:txBody>
                  <a:tcPr/>
                </a:tc>
              </a:tr>
              <a:tr h="370840">
                <a:tc>
                  <a:txBody>
                    <a:bodyPr/>
                    <a:lstStyle/>
                    <a:p>
                      <a:r>
                        <a:rPr lang="en-US" dirty="0" smtClean="0"/>
                        <a:t>4</a:t>
                      </a:r>
                      <a:endParaRPr lang="en-US" dirty="0"/>
                    </a:p>
                  </a:txBody>
                  <a:tcPr/>
                </a:tc>
                <a:tc>
                  <a:txBody>
                    <a:bodyPr/>
                    <a:lstStyle/>
                    <a:p>
                      <a:r>
                        <a:rPr lang="en-US" dirty="0" smtClean="0"/>
                        <a:t>313</a:t>
                      </a:r>
                      <a:endParaRPr lang="en-US" dirty="0"/>
                    </a:p>
                  </a:txBody>
                  <a:tcPr/>
                </a:tc>
              </a:tr>
              <a:tr h="370840">
                <a:tc>
                  <a:txBody>
                    <a:bodyPr/>
                    <a:lstStyle/>
                    <a:p>
                      <a:r>
                        <a:rPr lang="en-US" dirty="0" smtClean="0"/>
                        <a:t>5</a:t>
                      </a:r>
                      <a:endParaRPr lang="en-US" dirty="0"/>
                    </a:p>
                  </a:txBody>
                  <a:tcPr/>
                </a:tc>
                <a:tc>
                  <a:txBody>
                    <a:bodyPr/>
                    <a:lstStyle/>
                    <a:p>
                      <a:r>
                        <a:rPr lang="en-US" dirty="0" smtClean="0"/>
                        <a:t>309</a:t>
                      </a:r>
                      <a:endParaRPr lang="en-US" dirty="0"/>
                    </a:p>
                  </a:txBody>
                  <a:tcPr/>
                </a:tc>
              </a:tr>
              <a:tr h="370840">
                <a:tc>
                  <a:txBody>
                    <a:bodyPr/>
                    <a:lstStyle/>
                    <a:p>
                      <a:r>
                        <a:rPr lang="en-US" dirty="0" smtClean="0"/>
                        <a:t>6</a:t>
                      </a:r>
                      <a:endParaRPr lang="en-US" dirty="0"/>
                    </a:p>
                  </a:txBody>
                  <a:tcPr/>
                </a:tc>
                <a:tc>
                  <a:txBody>
                    <a:bodyPr/>
                    <a:lstStyle/>
                    <a:p>
                      <a:r>
                        <a:rPr lang="en-US" dirty="0" smtClean="0"/>
                        <a:t>312</a:t>
                      </a:r>
                      <a:endParaRPr lang="en-US" dirty="0"/>
                    </a:p>
                  </a:txBody>
                  <a:tcPr/>
                </a:tc>
              </a:tr>
              <a:tr h="370840">
                <a:tc>
                  <a:txBody>
                    <a:bodyPr/>
                    <a:lstStyle/>
                    <a:p>
                      <a:r>
                        <a:rPr lang="en-US" dirty="0" smtClean="0"/>
                        <a:t>7</a:t>
                      </a:r>
                      <a:endParaRPr lang="en-US" dirty="0"/>
                    </a:p>
                  </a:txBody>
                  <a:tcPr/>
                </a:tc>
                <a:tc>
                  <a:txBody>
                    <a:bodyPr/>
                    <a:lstStyle/>
                    <a:p>
                      <a:r>
                        <a:rPr lang="en-US" dirty="0" smtClean="0"/>
                        <a:t>315</a:t>
                      </a:r>
                      <a:endParaRPr lang="en-US"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33795" name="Content Placeholder 6"/>
          <p:cNvSpPr>
            <a:spLocks noGrp="1"/>
          </p:cNvSpPr>
          <p:nvPr>
            <p:ph sz="quarter" idx="1"/>
          </p:nvPr>
        </p:nvSpPr>
        <p:spPr>
          <a:xfrm>
            <a:off x="914400" y="1066800"/>
            <a:ext cx="7772400" cy="5334000"/>
          </a:xfrm>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z="2400" smtClean="0"/>
              <a:t>On day 5, the margin call is given as the balance drops to 5000. One must pay an additional INR 11,000 on Day 5. </a:t>
            </a:r>
          </a:p>
          <a:p>
            <a:pPr eaLnBrk="1" hangingPunct="1"/>
            <a:endParaRPr lang="en-US" smtClean="0"/>
          </a:p>
        </p:txBody>
      </p:sp>
      <p:graphicFrame>
        <p:nvGraphicFramePr>
          <p:cNvPr id="8" name="Content Placeholder 4"/>
          <p:cNvGraphicFramePr>
            <a:graphicFrameLocks/>
          </p:cNvGraphicFramePr>
          <p:nvPr/>
        </p:nvGraphicFramePr>
        <p:xfrm>
          <a:off x="914400" y="990600"/>
          <a:ext cx="7772400" cy="3810000"/>
        </p:xfrm>
        <a:graphic>
          <a:graphicData uri="http://schemas.openxmlformats.org/drawingml/2006/table">
            <a:tbl>
              <a:tblPr firstRow="1" bandRow="1">
                <a:tableStyleId>{5C22544A-7EE6-4342-B048-85BDC9FD1C3A}</a:tableStyleId>
              </a:tblPr>
              <a:tblGrid>
                <a:gridCol w="1943100"/>
                <a:gridCol w="1943100"/>
                <a:gridCol w="1943100"/>
                <a:gridCol w="1943100"/>
              </a:tblGrid>
              <a:tr h="661240">
                <a:tc>
                  <a:txBody>
                    <a:bodyPr/>
                    <a:lstStyle/>
                    <a:p>
                      <a:r>
                        <a:rPr lang="en-US" dirty="0" smtClean="0"/>
                        <a:t>Day</a:t>
                      </a:r>
                      <a:endParaRPr lang="en-US" dirty="0"/>
                    </a:p>
                  </a:txBody>
                  <a:tcPr/>
                </a:tc>
                <a:tc>
                  <a:txBody>
                    <a:bodyPr/>
                    <a:lstStyle/>
                    <a:p>
                      <a:r>
                        <a:rPr lang="en-US" dirty="0" smtClean="0"/>
                        <a:t>Settlement</a:t>
                      </a:r>
                      <a:r>
                        <a:rPr lang="en-US" baseline="0" dirty="0" smtClean="0"/>
                        <a:t> Price</a:t>
                      </a:r>
                      <a:endParaRPr lang="en-US" dirty="0"/>
                    </a:p>
                  </a:txBody>
                  <a:tcPr/>
                </a:tc>
                <a:tc>
                  <a:txBody>
                    <a:bodyPr/>
                    <a:lstStyle/>
                    <a:p>
                      <a:r>
                        <a:rPr lang="en-US" dirty="0" smtClean="0"/>
                        <a:t>Gain/Loss</a:t>
                      </a:r>
                      <a:endParaRPr lang="en-US" dirty="0"/>
                    </a:p>
                  </a:txBody>
                  <a:tcPr/>
                </a:tc>
                <a:tc>
                  <a:txBody>
                    <a:bodyPr/>
                    <a:lstStyle/>
                    <a:p>
                      <a:r>
                        <a:rPr lang="en-US" dirty="0" smtClean="0"/>
                        <a:t>Margin Amount</a:t>
                      </a:r>
                      <a:endParaRPr lang="en-US" dirty="0"/>
                    </a:p>
                  </a:txBody>
                  <a:tcPr/>
                </a:tc>
              </a:tr>
              <a:tr h="393595">
                <a:tc>
                  <a:txBody>
                    <a:bodyPr/>
                    <a:lstStyle/>
                    <a:p>
                      <a:r>
                        <a:rPr lang="en-US" dirty="0" smtClean="0"/>
                        <a:t>0</a:t>
                      </a:r>
                      <a:endParaRPr lang="en-US" dirty="0"/>
                    </a:p>
                  </a:txBody>
                  <a:tcPr/>
                </a:tc>
                <a:tc>
                  <a:txBody>
                    <a:bodyPr/>
                    <a:lstStyle/>
                    <a:p>
                      <a:r>
                        <a:rPr lang="en-US" dirty="0" smtClean="0"/>
                        <a:t>320</a:t>
                      </a:r>
                      <a:endParaRPr lang="en-US" dirty="0"/>
                    </a:p>
                  </a:txBody>
                  <a:tcPr/>
                </a:tc>
                <a:tc>
                  <a:txBody>
                    <a:bodyPr/>
                    <a:lstStyle/>
                    <a:p>
                      <a:r>
                        <a:rPr lang="en-US" dirty="0" smtClean="0"/>
                        <a:t>n/a</a:t>
                      </a:r>
                      <a:endParaRPr lang="en-US" dirty="0"/>
                    </a:p>
                  </a:txBody>
                  <a:tcPr/>
                </a:tc>
                <a:tc>
                  <a:txBody>
                    <a:bodyPr/>
                    <a:lstStyle/>
                    <a:p>
                      <a:r>
                        <a:rPr lang="en-US" dirty="0" smtClean="0"/>
                        <a:t>16000</a:t>
                      </a:r>
                      <a:endParaRPr lang="en-US" dirty="0"/>
                    </a:p>
                  </a:txBody>
                  <a:tcPr/>
                </a:tc>
              </a:tr>
              <a:tr h="393595">
                <a:tc>
                  <a:txBody>
                    <a:bodyPr/>
                    <a:lstStyle/>
                    <a:p>
                      <a:r>
                        <a:rPr lang="en-US" dirty="0" smtClean="0"/>
                        <a:t>1</a:t>
                      </a:r>
                      <a:endParaRPr lang="en-US" dirty="0"/>
                    </a:p>
                  </a:txBody>
                  <a:tcPr/>
                </a:tc>
                <a:tc>
                  <a:txBody>
                    <a:bodyPr/>
                    <a:lstStyle/>
                    <a:p>
                      <a:r>
                        <a:rPr lang="en-US" dirty="0" smtClean="0"/>
                        <a:t>322</a:t>
                      </a:r>
                      <a:endParaRPr lang="en-US" dirty="0"/>
                    </a:p>
                  </a:txBody>
                  <a:tcPr/>
                </a:tc>
                <a:tc>
                  <a:txBody>
                    <a:bodyPr/>
                    <a:lstStyle/>
                    <a:p>
                      <a:r>
                        <a:rPr lang="en-US" dirty="0" smtClean="0"/>
                        <a:t>+2000</a:t>
                      </a:r>
                      <a:endParaRPr lang="en-US" dirty="0"/>
                    </a:p>
                  </a:txBody>
                  <a:tcPr/>
                </a:tc>
                <a:tc>
                  <a:txBody>
                    <a:bodyPr/>
                    <a:lstStyle/>
                    <a:p>
                      <a:r>
                        <a:rPr lang="en-US" dirty="0" smtClean="0"/>
                        <a:t>18000</a:t>
                      </a:r>
                      <a:endParaRPr lang="en-US" dirty="0"/>
                    </a:p>
                  </a:txBody>
                  <a:tcPr/>
                </a:tc>
              </a:tr>
              <a:tr h="393595">
                <a:tc>
                  <a:txBody>
                    <a:bodyPr/>
                    <a:lstStyle/>
                    <a:p>
                      <a:r>
                        <a:rPr lang="en-US" dirty="0" smtClean="0"/>
                        <a:t>2</a:t>
                      </a:r>
                      <a:endParaRPr lang="en-US" dirty="0"/>
                    </a:p>
                  </a:txBody>
                  <a:tcPr/>
                </a:tc>
                <a:tc>
                  <a:txBody>
                    <a:bodyPr/>
                    <a:lstStyle/>
                    <a:p>
                      <a:r>
                        <a:rPr lang="en-US" dirty="0" smtClean="0"/>
                        <a:t>318</a:t>
                      </a:r>
                      <a:endParaRPr lang="en-US" dirty="0"/>
                    </a:p>
                  </a:txBody>
                  <a:tcPr/>
                </a:tc>
                <a:tc>
                  <a:txBody>
                    <a:bodyPr/>
                    <a:lstStyle/>
                    <a:p>
                      <a:r>
                        <a:rPr lang="en-US" dirty="0" smtClean="0"/>
                        <a:t>- 4000 </a:t>
                      </a:r>
                      <a:endParaRPr lang="en-US" dirty="0"/>
                    </a:p>
                  </a:txBody>
                  <a:tcPr/>
                </a:tc>
                <a:tc>
                  <a:txBody>
                    <a:bodyPr/>
                    <a:lstStyle/>
                    <a:p>
                      <a:r>
                        <a:rPr lang="en-US" dirty="0" smtClean="0"/>
                        <a:t>14000</a:t>
                      </a:r>
                      <a:endParaRPr lang="en-US" dirty="0"/>
                    </a:p>
                  </a:txBody>
                  <a:tcPr/>
                </a:tc>
              </a:tr>
              <a:tr h="393595">
                <a:tc>
                  <a:txBody>
                    <a:bodyPr/>
                    <a:lstStyle/>
                    <a:p>
                      <a:r>
                        <a:rPr lang="en-US" dirty="0" smtClean="0"/>
                        <a:t>3</a:t>
                      </a:r>
                      <a:endParaRPr lang="en-US" dirty="0"/>
                    </a:p>
                  </a:txBody>
                  <a:tcPr/>
                </a:tc>
                <a:tc>
                  <a:txBody>
                    <a:bodyPr/>
                    <a:lstStyle/>
                    <a:p>
                      <a:r>
                        <a:rPr lang="en-US" dirty="0" smtClean="0"/>
                        <a:t>316</a:t>
                      </a:r>
                      <a:endParaRPr lang="en-US" dirty="0"/>
                    </a:p>
                  </a:txBody>
                  <a:tcPr/>
                </a:tc>
                <a:tc>
                  <a:txBody>
                    <a:bodyPr/>
                    <a:lstStyle/>
                    <a:p>
                      <a:pPr>
                        <a:buFontTx/>
                        <a:buChar char="-"/>
                      </a:pPr>
                      <a:r>
                        <a:rPr lang="en-US" dirty="0" smtClean="0"/>
                        <a:t>2000</a:t>
                      </a:r>
                      <a:endParaRPr lang="en-US" dirty="0"/>
                    </a:p>
                  </a:txBody>
                  <a:tcPr/>
                </a:tc>
                <a:tc>
                  <a:txBody>
                    <a:bodyPr/>
                    <a:lstStyle/>
                    <a:p>
                      <a:r>
                        <a:rPr lang="en-US" dirty="0" smtClean="0"/>
                        <a:t>12000</a:t>
                      </a:r>
                      <a:endParaRPr lang="en-US" dirty="0"/>
                    </a:p>
                  </a:txBody>
                  <a:tcPr/>
                </a:tc>
              </a:tr>
              <a:tr h="393595">
                <a:tc>
                  <a:txBody>
                    <a:bodyPr/>
                    <a:lstStyle/>
                    <a:p>
                      <a:r>
                        <a:rPr lang="en-US" dirty="0" smtClean="0"/>
                        <a:t>4</a:t>
                      </a:r>
                      <a:endParaRPr lang="en-US" dirty="0"/>
                    </a:p>
                  </a:txBody>
                  <a:tcPr/>
                </a:tc>
                <a:tc>
                  <a:txBody>
                    <a:bodyPr/>
                    <a:lstStyle/>
                    <a:p>
                      <a:r>
                        <a:rPr lang="en-US" dirty="0" smtClean="0"/>
                        <a:t>313</a:t>
                      </a:r>
                      <a:endParaRPr lang="en-US" dirty="0"/>
                    </a:p>
                  </a:txBody>
                  <a:tcPr/>
                </a:tc>
                <a:tc>
                  <a:txBody>
                    <a:bodyPr/>
                    <a:lstStyle/>
                    <a:p>
                      <a:pPr>
                        <a:buFontTx/>
                        <a:buChar char="-"/>
                      </a:pPr>
                      <a:r>
                        <a:rPr lang="en-US" dirty="0" smtClean="0"/>
                        <a:t>3000</a:t>
                      </a:r>
                      <a:endParaRPr lang="en-US" dirty="0"/>
                    </a:p>
                  </a:txBody>
                  <a:tcPr/>
                </a:tc>
                <a:tc>
                  <a:txBody>
                    <a:bodyPr/>
                    <a:lstStyle/>
                    <a:p>
                      <a:r>
                        <a:rPr lang="en-US" dirty="0" smtClean="0"/>
                        <a:t>9000</a:t>
                      </a:r>
                      <a:endParaRPr lang="en-US" dirty="0"/>
                    </a:p>
                  </a:txBody>
                  <a:tcPr/>
                </a:tc>
              </a:tr>
              <a:tr h="393595">
                <a:tc>
                  <a:txBody>
                    <a:bodyPr/>
                    <a:lstStyle/>
                    <a:p>
                      <a:r>
                        <a:rPr lang="en-US" dirty="0" smtClean="0"/>
                        <a:t>5</a:t>
                      </a:r>
                      <a:endParaRPr lang="en-US" dirty="0"/>
                    </a:p>
                  </a:txBody>
                  <a:tcPr/>
                </a:tc>
                <a:tc>
                  <a:txBody>
                    <a:bodyPr/>
                    <a:lstStyle/>
                    <a:p>
                      <a:r>
                        <a:rPr lang="en-US" dirty="0" smtClean="0"/>
                        <a:t>309</a:t>
                      </a:r>
                      <a:endParaRPr lang="en-US" dirty="0"/>
                    </a:p>
                  </a:txBody>
                  <a:tcPr/>
                </a:tc>
                <a:tc>
                  <a:txBody>
                    <a:bodyPr/>
                    <a:lstStyle/>
                    <a:p>
                      <a:pPr>
                        <a:buFontTx/>
                        <a:buChar char="-"/>
                      </a:pPr>
                      <a:r>
                        <a:rPr lang="en-US" dirty="0" smtClean="0"/>
                        <a:t>4000</a:t>
                      </a:r>
                      <a:endParaRPr lang="en-US" dirty="0"/>
                    </a:p>
                  </a:txBody>
                  <a:tcPr/>
                </a:tc>
                <a:tc>
                  <a:txBody>
                    <a:bodyPr/>
                    <a:lstStyle/>
                    <a:p>
                      <a:r>
                        <a:rPr lang="en-US" dirty="0" smtClean="0"/>
                        <a:t>16000</a:t>
                      </a:r>
                      <a:endParaRPr lang="en-US" dirty="0"/>
                    </a:p>
                  </a:txBody>
                  <a:tcPr/>
                </a:tc>
              </a:tr>
              <a:tr h="393595">
                <a:tc>
                  <a:txBody>
                    <a:bodyPr/>
                    <a:lstStyle/>
                    <a:p>
                      <a:r>
                        <a:rPr lang="en-US" dirty="0" smtClean="0"/>
                        <a:t>6</a:t>
                      </a:r>
                      <a:endParaRPr lang="en-US" dirty="0"/>
                    </a:p>
                  </a:txBody>
                  <a:tcPr/>
                </a:tc>
                <a:tc>
                  <a:txBody>
                    <a:bodyPr/>
                    <a:lstStyle/>
                    <a:p>
                      <a:r>
                        <a:rPr lang="en-US" dirty="0" smtClean="0"/>
                        <a:t>312</a:t>
                      </a:r>
                      <a:endParaRPr lang="en-US" dirty="0"/>
                    </a:p>
                  </a:txBody>
                  <a:tcPr/>
                </a:tc>
                <a:tc>
                  <a:txBody>
                    <a:bodyPr/>
                    <a:lstStyle/>
                    <a:p>
                      <a:r>
                        <a:rPr lang="en-US" dirty="0" smtClean="0"/>
                        <a:t>+2000</a:t>
                      </a:r>
                      <a:endParaRPr lang="en-US" dirty="0"/>
                    </a:p>
                  </a:txBody>
                  <a:tcPr/>
                </a:tc>
                <a:tc>
                  <a:txBody>
                    <a:bodyPr/>
                    <a:lstStyle/>
                    <a:p>
                      <a:r>
                        <a:rPr lang="en-US" dirty="0" smtClean="0"/>
                        <a:t>18000</a:t>
                      </a:r>
                      <a:endParaRPr lang="en-US" dirty="0"/>
                    </a:p>
                  </a:txBody>
                  <a:tcPr/>
                </a:tc>
              </a:tr>
              <a:tr h="393595">
                <a:tc>
                  <a:txBody>
                    <a:bodyPr/>
                    <a:lstStyle/>
                    <a:p>
                      <a:r>
                        <a:rPr lang="en-US" dirty="0" smtClean="0"/>
                        <a:t>7</a:t>
                      </a:r>
                      <a:endParaRPr lang="en-US" dirty="0"/>
                    </a:p>
                  </a:txBody>
                  <a:tcPr/>
                </a:tc>
                <a:tc>
                  <a:txBody>
                    <a:bodyPr/>
                    <a:lstStyle/>
                    <a:p>
                      <a:r>
                        <a:rPr lang="en-US" dirty="0" smtClean="0"/>
                        <a:t>315</a:t>
                      </a:r>
                      <a:endParaRPr lang="en-US" dirty="0"/>
                    </a:p>
                  </a:txBody>
                  <a:tcPr/>
                </a:tc>
                <a:tc>
                  <a:txBody>
                    <a:bodyPr/>
                    <a:lstStyle/>
                    <a:p>
                      <a:r>
                        <a:rPr lang="en-US" dirty="0" smtClean="0"/>
                        <a:t>+3000</a:t>
                      </a:r>
                      <a:endParaRPr lang="en-US" dirty="0"/>
                    </a:p>
                  </a:txBody>
                  <a:tcPr/>
                </a:tc>
                <a:tc>
                  <a:txBody>
                    <a:bodyPr/>
                    <a:lstStyle/>
                    <a:p>
                      <a:r>
                        <a:rPr lang="en-US" dirty="0" smtClean="0"/>
                        <a:t>21000</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Price Quote</a:t>
            </a:r>
          </a:p>
        </p:txBody>
      </p:sp>
      <p:sp>
        <p:nvSpPr>
          <p:cNvPr id="3" name="Content Placeholder 2"/>
          <p:cNvSpPr>
            <a:spLocks noGrp="1"/>
          </p:cNvSpPr>
          <p:nvPr>
            <p:ph sz="quarter" idx="1"/>
          </p:nvPr>
        </p:nvSpPr>
        <p:spPr/>
        <p:txBody>
          <a:bodyPr/>
          <a:lstStyle/>
          <a:p>
            <a:pPr eaLnBrk="1" hangingPunct="1">
              <a:lnSpc>
                <a:spcPct val="90000"/>
              </a:lnSpc>
            </a:pPr>
            <a:r>
              <a:rPr lang="en-US" sz="2400" smtClean="0"/>
              <a:t>The price quote shows:</a:t>
            </a:r>
          </a:p>
          <a:p>
            <a:pPr lvl="1" eaLnBrk="1" hangingPunct="1">
              <a:lnSpc>
                <a:spcPct val="90000"/>
              </a:lnSpc>
            </a:pPr>
            <a:r>
              <a:rPr lang="en-US" smtClean="0"/>
              <a:t>Underlying asset</a:t>
            </a:r>
          </a:p>
          <a:p>
            <a:pPr lvl="1" eaLnBrk="1" hangingPunct="1">
              <a:lnSpc>
                <a:spcPct val="90000"/>
              </a:lnSpc>
            </a:pPr>
            <a:r>
              <a:rPr lang="en-US" smtClean="0"/>
              <a:t>Contract size</a:t>
            </a:r>
          </a:p>
          <a:p>
            <a:pPr lvl="1" eaLnBrk="1" hangingPunct="1">
              <a:lnSpc>
                <a:spcPct val="90000"/>
              </a:lnSpc>
            </a:pPr>
            <a:r>
              <a:rPr lang="en-US" smtClean="0"/>
              <a:t>Price unit</a:t>
            </a:r>
          </a:p>
          <a:p>
            <a:pPr lvl="1" eaLnBrk="1" hangingPunct="1">
              <a:lnSpc>
                <a:spcPct val="90000"/>
              </a:lnSpc>
            </a:pPr>
            <a:r>
              <a:rPr lang="en-US" smtClean="0"/>
              <a:t>Expiry date</a:t>
            </a:r>
          </a:p>
          <a:p>
            <a:pPr lvl="1" eaLnBrk="1" hangingPunct="1">
              <a:lnSpc>
                <a:spcPct val="90000"/>
              </a:lnSpc>
            </a:pPr>
            <a:r>
              <a:rPr lang="en-US" smtClean="0"/>
              <a:t>Opening Price</a:t>
            </a:r>
          </a:p>
          <a:p>
            <a:pPr lvl="1" eaLnBrk="1" hangingPunct="1">
              <a:lnSpc>
                <a:spcPct val="90000"/>
              </a:lnSpc>
            </a:pPr>
            <a:r>
              <a:rPr lang="en-US" smtClean="0"/>
              <a:t>High price</a:t>
            </a:r>
          </a:p>
          <a:p>
            <a:pPr lvl="1" eaLnBrk="1" hangingPunct="1">
              <a:lnSpc>
                <a:spcPct val="90000"/>
              </a:lnSpc>
            </a:pPr>
            <a:r>
              <a:rPr lang="en-US" smtClean="0"/>
              <a:t>Low price</a:t>
            </a:r>
          </a:p>
          <a:p>
            <a:pPr lvl="1" eaLnBrk="1" hangingPunct="1">
              <a:lnSpc>
                <a:spcPct val="90000"/>
              </a:lnSpc>
            </a:pPr>
            <a:r>
              <a:rPr lang="en-US" smtClean="0"/>
              <a:t>Settlement price</a:t>
            </a:r>
          </a:p>
          <a:p>
            <a:pPr lvl="1" eaLnBrk="1" hangingPunct="1">
              <a:lnSpc>
                <a:spcPct val="90000"/>
              </a:lnSpc>
            </a:pPr>
            <a:r>
              <a:rPr lang="en-US" smtClean="0"/>
              <a:t>Open interest</a:t>
            </a:r>
          </a:p>
          <a:p>
            <a:pPr lvl="1" eaLnBrk="1" hangingPunct="1">
              <a:lnSpc>
                <a:spcPct val="90000"/>
              </a:lnSpc>
            </a:pPr>
            <a:r>
              <a:rPr lang="en-US" smtClean="0"/>
              <a:t>Volume of trading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Objectives</a:t>
            </a:r>
          </a:p>
        </p:txBody>
      </p:sp>
      <p:sp>
        <p:nvSpPr>
          <p:cNvPr id="3" name="Content Placeholder 2"/>
          <p:cNvSpPr>
            <a:spLocks noGrp="1"/>
          </p:cNvSpPr>
          <p:nvPr>
            <p:ph sz="quarter" idx="1"/>
          </p:nvPr>
        </p:nvSpPr>
        <p:spPr>
          <a:xfrm>
            <a:off x="609600" y="1600200"/>
            <a:ext cx="7772400" cy="4572000"/>
          </a:xfrm>
        </p:spPr>
        <p:txBody>
          <a:bodyPr/>
          <a:lstStyle/>
          <a:p>
            <a:pPr eaLnBrk="1" hangingPunct="1">
              <a:lnSpc>
                <a:spcPct val="80000"/>
              </a:lnSpc>
            </a:pPr>
            <a:endParaRPr lang="en-US" sz="2400" smtClean="0"/>
          </a:p>
          <a:p>
            <a:pPr eaLnBrk="1" hangingPunct="1">
              <a:lnSpc>
                <a:spcPct val="80000"/>
              </a:lnSpc>
            </a:pPr>
            <a:r>
              <a:rPr lang="en-US" sz="2400" smtClean="0"/>
              <a:t>What is a futures contract?</a:t>
            </a:r>
          </a:p>
          <a:p>
            <a:pPr eaLnBrk="1" hangingPunct="1">
              <a:lnSpc>
                <a:spcPct val="80000"/>
              </a:lnSpc>
            </a:pPr>
            <a:r>
              <a:rPr lang="en-US" sz="2400" smtClean="0"/>
              <a:t>What are the differences between a futures contract and a forward contract?</a:t>
            </a:r>
          </a:p>
          <a:p>
            <a:pPr eaLnBrk="1" hangingPunct="1">
              <a:lnSpc>
                <a:spcPct val="80000"/>
              </a:lnSpc>
            </a:pPr>
            <a:r>
              <a:rPr lang="en-US" sz="2400" smtClean="0"/>
              <a:t>What is the role of a clearing corporation in futures exchanges?</a:t>
            </a:r>
          </a:p>
          <a:p>
            <a:pPr eaLnBrk="1" hangingPunct="1">
              <a:lnSpc>
                <a:spcPct val="80000"/>
              </a:lnSpc>
            </a:pPr>
            <a:r>
              <a:rPr lang="en-US" sz="2400" smtClean="0"/>
              <a:t>What is meant by margin and marking-to-market in futures markets?</a:t>
            </a:r>
          </a:p>
          <a:p>
            <a:pPr eaLnBrk="1" hangingPunct="1">
              <a:lnSpc>
                <a:spcPct val="80000"/>
              </a:lnSpc>
            </a:pPr>
            <a:r>
              <a:rPr lang="en-US" sz="2400" smtClean="0"/>
              <a:t>How to understand futures quotes?</a:t>
            </a:r>
          </a:p>
          <a:p>
            <a:pPr eaLnBrk="1" hangingPunct="1">
              <a:lnSpc>
                <a:spcPct val="80000"/>
              </a:lnSpc>
            </a:pPr>
            <a:r>
              <a:rPr lang="en-US" sz="2400" smtClean="0"/>
              <a:t>How can one arbitrage between futures markets and spot markets? </a:t>
            </a:r>
          </a:p>
          <a:p>
            <a:pPr eaLnBrk="1" hangingPunct="1">
              <a:lnSpc>
                <a:spcPct val="80000"/>
              </a:lnSpc>
            </a:pPr>
            <a:r>
              <a:rPr lang="en-US" sz="2400" smtClean="0"/>
              <a:t>How are futures contracts traded?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Settlement Price</a:t>
            </a:r>
          </a:p>
        </p:txBody>
      </p:sp>
      <p:sp>
        <p:nvSpPr>
          <p:cNvPr id="35843" name="Content Placeholder 4"/>
          <p:cNvSpPr>
            <a:spLocks noGrp="1"/>
          </p:cNvSpPr>
          <p:nvPr>
            <p:ph sz="quarter" idx="1"/>
          </p:nvPr>
        </p:nvSpPr>
        <p:spPr/>
        <p:txBody>
          <a:bodyPr/>
          <a:lstStyle/>
          <a:p>
            <a:pPr eaLnBrk="1" hangingPunct="1"/>
            <a:r>
              <a:rPr lang="en-US" sz="2400" smtClean="0"/>
              <a:t>Settlement price is the price at which margin accounts are marked-to-market every day</a:t>
            </a:r>
          </a:p>
          <a:p>
            <a:pPr eaLnBrk="1" hangingPunct="1"/>
            <a:endParaRPr lang="en-US" sz="2400" smtClean="0"/>
          </a:p>
          <a:p>
            <a:pPr eaLnBrk="1" hangingPunct="1"/>
            <a:r>
              <a:rPr lang="en-US" sz="2400" smtClean="0"/>
              <a:t>Usually calculated as the average price at which the contract was traded during the last half-hour of trade</a:t>
            </a:r>
          </a:p>
          <a:p>
            <a:pPr eaLnBrk="1" hangingPunct="1"/>
            <a:endParaRPr lang="en-US" sz="2400" smtClean="0"/>
          </a:p>
          <a:p>
            <a:pPr eaLnBrk="1" hangingPunct="1"/>
            <a:r>
              <a:rPr lang="en-US" sz="2400" smtClean="0"/>
              <a:t>If there is no trade during that time, the theoretical price is calculated using the spot market price and cost of carry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Open Interest</a:t>
            </a:r>
          </a:p>
        </p:txBody>
      </p:sp>
      <p:sp>
        <p:nvSpPr>
          <p:cNvPr id="3" name="Content Placeholder 2"/>
          <p:cNvSpPr>
            <a:spLocks noGrp="1"/>
          </p:cNvSpPr>
          <p:nvPr>
            <p:ph sz="quarter" idx="1"/>
          </p:nvPr>
        </p:nvSpPr>
        <p:spPr/>
        <p:txBody>
          <a:bodyPr/>
          <a:lstStyle/>
          <a:p>
            <a:pPr eaLnBrk="1" hangingPunct="1">
              <a:lnSpc>
                <a:spcPct val="90000"/>
              </a:lnSpc>
            </a:pPr>
            <a:r>
              <a:rPr lang="en-US" sz="2400" smtClean="0"/>
              <a:t>This is the total number of outstanding futures contracts available for delivery at a certain time</a:t>
            </a:r>
          </a:p>
          <a:p>
            <a:pPr eaLnBrk="1" hangingPunct="1">
              <a:lnSpc>
                <a:spcPct val="90000"/>
              </a:lnSpc>
            </a:pPr>
            <a:r>
              <a:rPr lang="en-US" sz="2400" smtClean="0"/>
              <a:t>The sum of all long or all short positions</a:t>
            </a:r>
          </a:p>
          <a:p>
            <a:pPr eaLnBrk="1" hangingPunct="1">
              <a:lnSpc>
                <a:spcPct val="90000"/>
              </a:lnSpc>
            </a:pPr>
            <a:r>
              <a:rPr lang="en-US" sz="2400" smtClean="0"/>
              <a:t>Provides an indication of trading in that contract, as well as contract liquidity</a:t>
            </a:r>
          </a:p>
          <a:p>
            <a:pPr eaLnBrk="1" hangingPunct="1">
              <a:lnSpc>
                <a:spcPct val="90000"/>
              </a:lnSpc>
            </a:pPr>
            <a:r>
              <a:rPr lang="en-US" sz="2400" smtClean="0"/>
              <a:t>If open interest is high, liquidity is also high, and a trader will be able to easily close out the position</a:t>
            </a:r>
          </a:p>
          <a:p>
            <a:pPr eaLnBrk="1" hangingPunct="1">
              <a:lnSpc>
                <a:spcPct val="90000"/>
              </a:lnSpc>
            </a:pPr>
            <a:r>
              <a:rPr lang="en-US" sz="2400" smtClean="0"/>
              <a:t>Generally, open interest is small at the start of a contract, increasing over time; near maturity, it falls, as many traders do not close out their positions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Calculating Open Interest</a:t>
            </a:r>
          </a:p>
        </p:txBody>
      </p:sp>
      <p:sp>
        <p:nvSpPr>
          <p:cNvPr id="37891" name="Content Placeholder 2"/>
          <p:cNvSpPr>
            <a:spLocks noGrp="1"/>
          </p:cNvSpPr>
          <p:nvPr>
            <p:ph sz="quarter" idx="1"/>
          </p:nvPr>
        </p:nvSpPr>
        <p:spPr/>
        <p:txBody>
          <a:bodyPr/>
          <a:lstStyle/>
          <a:p>
            <a:pPr eaLnBrk="1" hangingPunct="1">
              <a:lnSpc>
                <a:spcPct val="90000"/>
              </a:lnSpc>
            </a:pPr>
            <a:r>
              <a:rPr lang="en-US" sz="2400" smtClean="0"/>
              <a:t>On any given day, some traders may enter into futures contracts with either long or short positions; some may close out their initial positions</a:t>
            </a:r>
          </a:p>
          <a:p>
            <a:pPr eaLnBrk="1" hangingPunct="1">
              <a:lnSpc>
                <a:spcPct val="90000"/>
              </a:lnSpc>
            </a:pPr>
            <a:r>
              <a:rPr lang="en-US" sz="2400" smtClean="0"/>
              <a:t>If the number of new trades is greater than the number of contracts closed out, the open interest will </a:t>
            </a:r>
            <a:r>
              <a:rPr lang="en-US" sz="2400" i="1" smtClean="0"/>
              <a:t>increase</a:t>
            </a:r>
          </a:p>
          <a:p>
            <a:pPr eaLnBrk="1" hangingPunct="1">
              <a:lnSpc>
                <a:spcPct val="90000"/>
              </a:lnSpc>
            </a:pPr>
            <a:r>
              <a:rPr lang="en-US" sz="2400" smtClean="0"/>
              <a:t>If the number of new trades is the same as the number of contracts closed out, the open interest will </a:t>
            </a:r>
            <a:r>
              <a:rPr lang="en-US" sz="2400" i="1" smtClean="0"/>
              <a:t>not change</a:t>
            </a:r>
          </a:p>
          <a:p>
            <a:pPr eaLnBrk="1" hangingPunct="1">
              <a:lnSpc>
                <a:spcPct val="90000"/>
              </a:lnSpc>
            </a:pPr>
            <a:r>
              <a:rPr lang="en-US" sz="2400" smtClean="0"/>
              <a:t>If the number of new trades is less than the number of contracts closed out, the open interest will </a:t>
            </a:r>
            <a:r>
              <a:rPr lang="en-US" sz="2400" i="1" smtClean="0"/>
              <a:t>decrease</a:t>
            </a:r>
            <a:endParaRPr lang="en-US" sz="240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Pattern of Prices</a:t>
            </a:r>
          </a:p>
        </p:txBody>
      </p:sp>
      <p:sp>
        <p:nvSpPr>
          <p:cNvPr id="38915" name="Content Placeholder 2"/>
          <p:cNvSpPr>
            <a:spLocks noGrp="1"/>
          </p:cNvSpPr>
          <p:nvPr>
            <p:ph sz="quarter" idx="1"/>
          </p:nvPr>
        </p:nvSpPr>
        <p:spPr/>
        <p:txBody>
          <a:bodyPr/>
          <a:lstStyle/>
          <a:p>
            <a:pPr eaLnBrk="1" hangingPunct="1">
              <a:lnSpc>
                <a:spcPct val="90000"/>
              </a:lnSpc>
            </a:pPr>
            <a:r>
              <a:rPr lang="en-US" sz="2400" smtClean="0"/>
              <a:t>If the futures price decreases along with decrease in maturity, the futures market is said to be a </a:t>
            </a:r>
            <a:r>
              <a:rPr lang="en-US" sz="2400" i="1" smtClean="0"/>
              <a:t>normal </a:t>
            </a:r>
            <a:r>
              <a:rPr lang="en-US" sz="2400" smtClean="0"/>
              <a:t>market</a:t>
            </a:r>
          </a:p>
          <a:p>
            <a:pPr eaLnBrk="1" hangingPunct="1">
              <a:lnSpc>
                <a:spcPct val="90000"/>
              </a:lnSpc>
            </a:pPr>
            <a:endParaRPr lang="en-US" sz="2400" smtClean="0"/>
          </a:p>
          <a:p>
            <a:pPr eaLnBrk="1" hangingPunct="1">
              <a:lnSpc>
                <a:spcPct val="90000"/>
              </a:lnSpc>
            </a:pPr>
            <a:r>
              <a:rPr lang="en-US" sz="2400" smtClean="0"/>
              <a:t>If the futures price increases with the decrease in maturity, the futures market is said to be an </a:t>
            </a:r>
            <a:r>
              <a:rPr lang="en-US" sz="2400" i="1" smtClean="0"/>
              <a:t>inverted </a:t>
            </a:r>
            <a:r>
              <a:rPr lang="en-US" sz="2400" smtClean="0"/>
              <a:t>market</a:t>
            </a:r>
          </a:p>
          <a:p>
            <a:pPr eaLnBrk="1" hangingPunct="1">
              <a:lnSpc>
                <a:spcPct val="90000"/>
              </a:lnSpc>
            </a:pPr>
            <a:endParaRPr lang="en-US" sz="2400" smtClean="0"/>
          </a:p>
          <a:p>
            <a:pPr eaLnBrk="1" hangingPunct="1">
              <a:lnSpc>
                <a:spcPct val="90000"/>
              </a:lnSpc>
            </a:pPr>
            <a:r>
              <a:rPr lang="en-US" sz="2400" smtClean="0"/>
              <a:t>The inverted market is common with commodity futures, where price at a future time is based on future demand and supply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z="3400" smtClean="0"/>
              <a:t>Contango and Normal Backwardation</a:t>
            </a:r>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dirty="0" smtClean="0"/>
              <a:t>While normal and inverted markets refer to the shape of the futures price curve, </a:t>
            </a:r>
            <a:r>
              <a:rPr lang="en-US" dirty="0" err="1" smtClean="0"/>
              <a:t>contango</a:t>
            </a:r>
            <a:r>
              <a:rPr lang="en-US" dirty="0" smtClean="0"/>
              <a:t> and normal backwardation refer to the pattern of futures prices over time</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err="1" smtClean="0"/>
              <a:t>Contango</a:t>
            </a:r>
            <a:r>
              <a:rPr lang="en-US" dirty="0" smtClean="0"/>
              <a:t> occurs when the futures price is above the expected spot price, implying that the futures price will fall over time</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Normal backwardation occurs when the futures price is below the expected spot price, implying that the futures price will increase over time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Final Settlement</a:t>
            </a:r>
          </a:p>
        </p:txBody>
      </p:sp>
      <p:sp>
        <p:nvSpPr>
          <p:cNvPr id="40963" name="Content Placeholder 2"/>
          <p:cNvSpPr>
            <a:spLocks noGrp="1"/>
          </p:cNvSpPr>
          <p:nvPr>
            <p:ph sz="quarter" idx="1"/>
          </p:nvPr>
        </p:nvSpPr>
        <p:spPr/>
        <p:txBody>
          <a:bodyPr/>
          <a:lstStyle/>
          <a:p>
            <a:pPr eaLnBrk="1" hangingPunct="1"/>
            <a:r>
              <a:rPr lang="en-US" sz="2400" smtClean="0"/>
              <a:t>This is the settlement on the maturity date</a:t>
            </a:r>
          </a:p>
          <a:p>
            <a:pPr eaLnBrk="1" hangingPunct="1"/>
            <a:endParaRPr lang="en-US" sz="2400" smtClean="0"/>
          </a:p>
          <a:p>
            <a:pPr eaLnBrk="1" hangingPunct="1"/>
            <a:r>
              <a:rPr lang="en-US" sz="2400" smtClean="0"/>
              <a:t>Could be through delivery or cash settlement</a:t>
            </a:r>
          </a:p>
          <a:p>
            <a:pPr eaLnBrk="1" hangingPunct="1"/>
            <a:endParaRPr lang="en-US" sz="2400" smtClean="0"/>
          </a:p>
          <a:p>
            <a:pPr eaLnBrk="1" hangingPunct="1"/>
            <a:r>
              <a:rPr lang="en-US" sz="2400" smtClean="0"/>
              <a:t>Settlement procedure will be provided by the exchange</a:t>
            </a:r>
          </a:p>
          <a:p>
            <a:pPr eaLnBrk="1" hangingPunct="1"/>
            <a:endParaRPr lang="en-US" sz="2400" smtClean="0"/>
          </a:p>
          <a:p>
            <a:pPr eaLnBrk="1" hangingPunct="1"/>
            <a:r>
              <a:rPr lang="en-US" sz="2400" smtClean="0"/>
              <a:t>In the NSE, single stock futures are settled through cash, while interest rate futures are settled through delivery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Settlement Through Delivery</a:t>
            </a:r>
          </a:p>
        </p:txBody>
      </p:sp>
      <p:sp>
        <p:nvSpPr>
          <p:cNvPr id="3" name="Content Placeholder 2"/>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dirty="0" smtClean="0"/>
              <a:t>The period during which delivery can be made is decided by the exchange</a:t>
            </a:r>
          </a:p>
          <a:p>
            <a:pPr marL="274320" indent="-274320" eaLnBrk="1" fontAlgn="auto" hangingPunct="1">
              <a:spcBef>
                <a:spcPts val="580"/>
              </a:spcBef>
              <a:spcAft>
                <a:spcPts val="0"/>
              </a:spcAft>
              <a:buFont typeface="Wingdings 2"/>
              <a:buChar char=""/>
              <a:defRPr/>
            </a:pPr>
            <a:r>
              <a:rPr lang="en-US" dirty="0" smtClean="0"/>
              <a:t>The exact time during the delivery period when delivery will be made is decided by the party that has a short position in futures</a:t>
            </a:r>
          </a:p>
          <a:p>
            <a:pPr marL="274320" indent="-274320" eaLnBrk="1" fontAlgn="auto" hangingPunct="1">
              <a:spcBef>
                <a:spcPts val="580"/>
              </a:spcBef>
              <a:spcAft>
                <a:spcPts val="0"/>
              </a:spcAft>
              <a:buFont typeface="Wingdings 2"/>
              <a:buChar char=""/>
              <a:defRPr/>
            </a:pPr>
            <a:r>
              <a:rPr lang="en-US" dirty="0" smtClean="0"/>
              <a:t>Intention to deliver will be communicated to the exchange through the broker with information on the number of contracts, location, and grade to be delivered</a:t>
            </a:r>
          </a:p>
          <a:p>
            <a:pPr marL="274320" indent="-274320" eaLnBrk="1" fontAlgn="auto" hangingPunct="1">
              <a:spcBef>
                <a:spcPts val="580"/>
              </a:spcBef>
              <a:spcAft>
                <a:spcPts val="0"/>
              </a:spcAft>
              <a:buFont typeface="Wingdings 2"/>
              <a:buChar char=""/>
              <a:defRPr/>
            </a:pPr>
            <a:r>
              <a:rPr lang="en-US" dirty="0" smtClean="0"/>
              <a:t>Exchange will choose randomly a party that has a long position to take delivery</a:t>
            </a:r>
          </a:p>
          <a:p>
            <a:pPr marL="274320" indent="-274320" eaLnBrk="1" fontAlgn="auto" hangingPunct="1">
              <a:spcBef>
                <a:spcPts val="580"/>
              </a:spcBef>
              <a:spcAft>
                <a:spcPts val="0"/>
              </a:spcAft>
              <a:buFont typeface="Wingdings 2"/>
              <a:buChar char=""/>
              <a:defRPr/>
            </a:pPr>
            <a:r>
              <a:rPr lang="en-US" dirty="0" smtClean="0"/>
              <a:t>Exchange will adjust the settlement price for place of delivery and asset quality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43010" name="Title 1"/>
          <p:cNvSpPr>
            <a:spLocks noGrp="1"/>
          </p:cNvSpPr>
          <p:nvPr>
            <p:ph type="title"/>
          </p:nvPr>
        </p:nvSpPr>
        <p:spPr/>
        <p:txBody>
          <a:bodyPr/>
          <a:lstStyle/>
          <a:p>
            <a:pPr eaLnBrk="1" hangingPunct="1"/>
            <a:r>
              <a:rPr lang="en-US" smtClean="0"/>
              <a:t>Cash Settlement</a:t>
            </a:r>
          </a:p>
        </p:txBody>
      </p:sp>
      <p:sp>
        <p:nvSpPr>
          <p:cNvPr id="43011" name="Content Placeholder 2"/>
          <p:cNvSpPr>
            <a:spLocks noGrp="1"/>
          </p:cNvSpPr>
          <p:nvPr>
            <p:ph sz="quarter" idx="1"/>
          </p:nvPr>
        </p:nvSpPr>
        <p:spPr/>
        <p:txBody>
          <a:bodyPr/>
          <a:lstStyle/>
          <a:p>
            <a:pPr eaLnBrk="1" hangingPunct="1">
              <a:lnSpc>
                <a:spcPct val="80000"/>
              </a:lnSpc>
            </a:pPr>
            <a:r>
              <a:rPr lang="en-US" sz="2400" smtClean="0"/>
              <a:t>Many contracts are cash-settled</a:t>
            </a:r>
          </a:p>
          <a:p>
            <a:pPr eaLnBrk="1" hangingPunct="1">
              <a:lnSpc>
                <a:spcPct val="80000"/>
              </a:lnSpc>
            </a:pPr>
            <a:endParaRPr lang="en-US" sz="2400" smtClean="0"/>
          </a:p>
          <a:p>
            <a:pPr eaLnBrk="1" hangingPunct="1">
              <a:lnSpc>
                <a:spcPct val="80000"/>
              </a:lnSpc>
            </a:pPr>
            <a:r>
              <a:rPr lang="en-US" sz="2400" smtClean="0"/>
              <a:t>Final settlement price will be calculated by the exchange using the closing spot price of the underlying asset</a:t>
            </a:r>
          </a:p>
          <a:p>
            <a:pPr eaLnBrk="1" hangingPunct="1">
              <a:lnSpc>
                <a:spcPct val="80000"/>
              </a:lnSpc>
            </a:pPr>
            <a:endParaRPr lang="en-US" sz="2400" smtClean="0"/>
          </a:p>
          <a:p>
            <a:pPr eaLnBrk="1" hangingPunct="1">
              <a:lnSpc>
                <a:spcPct val="80000"/>
              </a:lnSpc>
            </a:pPr>
            <a:r>
              <a:rPr lang="en-US" sz="2400" smtClean="0"/>
              <a:t>Margin balance of all traders will be calculated using this final settlement price</a:t>
            </a:r>
          </a:p>
          <a:p>
            <a:pPr eaLnBrk="1" hangingPunct="1">
              <a:lnSpc>
                <a:spcPct val="80000"/>
              </a:lnSpc>
            </a:pPr>
            <a:endParaRPr lang="en-US" sz="2400" smtClean="0"/>
          </a:p>
          <a:p>
            <a:pPr eaLnBrk="1" hangingPunct="1">
              <a:lnSpc>
                <a:spcPct val="80000"/>
              </a:lnSpc>
            </a:pPr>
            <a:r>
              <a:rPr lang="en-US" sz="2400" smtClean="0"/>
              <a:t>If the margin balance is positive, the trader will be paid the balance</a:t>
            </a:r>
          </a:p>
          <a:p>
            <a:pPr eaLnBrk="1" hangingPunct="1">
              <a:lnSpc>
                <a:spcPct val="80000"/>
              </a:lnSpc>
            </a:pPr>
            <a:endParaRPr lang="en-US" sz="2400" smtClean="0"/>
          </a:p>
          <a:p>
            <a:pPr eaLnBrk="1" hangingPunct="1">
              <a:lnSpc>
                <a:spcPct val="80000"/>
              </a:lnSpc>
            </a:pPr>
            <a:r>
              <a:rPr lang="en-US" sz="2400" smtClean="0"/>
              <a:t>If the margin balance is negative, the trader will need to pay this amount to the exchange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44034" name="Title 1"/>
          <p:cNvSpPr>
            <a:spLocks noGrp="1"/>
          </p:cNvSpPr>
          <p:nvPr>
            <p:ph type="title"/>
          </p:nvPr>
        </p:nvSpPr>
        <p:spPr/>
        <p:txBody>
          <a:bodyPr/>
          <a:lstStyle/>
          <a:p>
            <a:pPr eaLnBrk="1" hangingPunct="1"/>
            <a:r>
              <a:rPr lang="en-US" smtClean="0"/>
              <a:t>Pricing of Futures</a:t>
            </a:r>
          </a:p>
        </p:txBody>
      </p:sp>
      <p:sp>
        <p:nvSpPr>
          <p:cNvPr id="44035" name="Content Placeholder 2"/>
          <p:cNvSpPr>
            <a:spLocks noGrp="1"/>
          </p:cNvSpPr>
          <p:nvPr>
            <p:ph sz="quarter" idx="1"/>
          </p:nvPr>
        </p:nvSpPr>
        <p:spPr/>
        <p:txBody>
          <a:bodyPr/>
          <a:lstStyle/>
          <a:p>
            <a:pPr eaLnBrk="1" hangingPunct="1"/>
            <a:r>
              <a:rPr lang="en-US" sz="2400" smtClean="0"/>
              <a:t>Similar to pricing of forwards</a:t>
            </a:r>
          </a:p>
          <a:p>
            <a:pPr eaLnBrk="1" hangingPunct="1"/>
            <a:endParaRPr lang="en-US" sz="2400" smtClean="0"/>
          </a:p>
          <a:p>
            <a:pPr eaLnBrk="1" hangingPunct="1"/>
            <a:r>
              <a:rPr lang="en-US" sz="2400" smtClean="0"/>
              <a:t>Theoretical price is calculating using the cost-of-carry model</a:t>
            </a:r>
          </a:p>
          <a:p>
            <a:pPr eaLnBrk="1" hangingPunct="1"/>
            <a:endParaRPr lang="en-US" sz="2400" smtClean="0"/>
          </a:p>
          <a:p>
            <a:pPr eaLnBrk="1" hangingPunct="1"/>
            <a:r>
              <a:rPr lang="en-US" sz="2400" smtClean="0"/>
              <a:t>The actual market price is based on the demand and supply for the contract</a:t>
            </a:r>
          </a:p>
          <a:p>
            <a:pPr eaLnBrk="1" hangingPunct="1"/>
            <a:endParaRPr lang="en-US" sz="2400" smtClean="0"/>
          </a:p>
          <a:p>
            <a:pPr eaLnBrk="1" hangingPunct="1"/>
            <a:r>
              <a:rPr lang="en-US" sz="2400" smtClean="0"/>
              <a:t>The actual market price need not equal the theoretical price at all times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What is a Futures Contract?</a:t>
            </a:r>
          </a:p>
        </p:txBody>
      </p:sp>
      <p:sp>
        <p:nvSpPr>
          <p:cNvPr id="18435" name="Content Placeholder 2"/>
          <p:cNvSpPr>
            <a:spLocks noGrp="1"/>
          </p:cNvSpPr>
          <p:nvPr>
            <p:ph sz="quarter" idx="1"/>
          </p:nvPr>
        </p:nvSpPr>
        <p:spPr/>
        <p:txBody>
          <a:bodyPr/>
          <a:lstStyle/>
          <a:p>
            <a:pPr eaLnBrk="1" hangingPunct="1">
              <a:buFont typeface="Wingdings 2" pitchFamily="18" charset="2"/>
              <a:buNone/>
            </a:pPr>
            <a:endParaRPr lang="en-US" smtClean="0"/>
          </a:p>
          <a:p>
            <a:pPr eaLnBrk="1" hangingPunct="1">
              <a:buFont typeface="Wingdings 2" pitchFamily="18" charset="2"/>
              <a:buNone/>
            </a:pPr>
            <a:endParaRPr lang="en-US" smtClean="0"/>
          </a:p>
          <a:p>
            <a:pPr eaLnBrk="1" hangingPunct="1">
              <a:buFont typeface="Wingdings 2" pitchFamily="18" charset="2"/>
              <a:buNone/>
            </a:pPr>
            <a:r>
              <a:rPr lang="en-US" smtClean="0"/>
              <a:t>A futures contract is an agreement to either buy or sell a specified quantity of a specified asset at a certain time in the future for a price that is agreed upon at the time of entering into the contract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Terminology of a Futures Contract</a:t>
            </a:r>
            <a:endParaRPr lang="en-US" dirty="0"/>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i="1" dirty="0" smtClean="0"/>
              <a:t>Underlying asset</a:t>
            </a:r>
            <a:r>
              <a:rPr lang="en-US" dirty="0" smtClean="0"/>
              <a:t>: the asset on which the futures contract is written, or the asset that will either be bought or sold at a future time</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i="1" dirty="0" smtClean="0"/>
              <a:t>Maturity date</a:t>
            </a:r>
            <a:r>
              <a:rPr lang="en-US" dirty="0" smtClean="0"/>
              <a:t>: The future date at which the underlying asset will either be bought or sold</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i="1" dirty="0" smtClean="0"/>
              <a:t>Futures price: </a:t>
            </a:r>
            <a:r>
              <a:rPr lang="en-US" dirty="0" smtClean="0"/>
              <a:t>the price that is determined at the current time for an exchange in the future</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i="1" dirty="0" smtClean="0"/>
              <a:t>Contract Size: </a:t>
            </a:r>
            <a:r>
              <a:rPr lang="en-US" dirty="0" smtClean="0"/>
              <a:t>Quantity of asset that will be bought or sold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z="3600" smtClean="0"/>
              <a:t>Futures Contracts Versus Forward Contracts</a:t>
            </a:r>
          </a:p>
        </p:txBody>
      </p:sp>
      <p:sp>
        <p:nvSpPr>
          <p:cNvPr id="20483" name="Content Placeholder 2"/>
          <p:cNvSpPr>
            <a:spLocks noGrp="1"/>
          </p:cNvSpPr>
          <p:nvPr>
            <p:ph sz="quarter" idx="1"/>
          </p:nvPr>
        </p:nvSpPr>
        <p:spPr/>
        <p:txBody>
          <a:bodyPr/>
          <a:lstStyle/>
          <a:p>
            <a:pPr eaLnBrk="1" hangingPunct="1">
              <a:lnSpc>
                <a:spcPct val="80000"/>
              </a:lnSpc>
            </a:pPr>
            <a:endParaRPr lang="en-US" sz="2400" smtClean="0"/>
          </a:p>
          <a:p>
            <a:pPr eaLnBrk="1" hangingPunct="1">
              <a:lnSpc>
                <a:spcPct val="80000"/>
              </a:lnSpc>
            </a:pPr>
            <a:r>
              <a:rPr lang="en-US" sz="2400" smtClean="0"/>
              <a:t>Though both determine the price for a future transaction at the current time, the differences are: </a:t>
            </a:r>
          </a:p>
          <a:p>
            <a:pPr lvl="1" eaLnBrk="1" hangingPunct="1">
              <a:lnSpc>
                <a:spcPct val="80000"/>
              </a:lnSpc>
            </a:pPr>
            <a:endParaRPr lang="en-US" i="1" smtClean="0"/>
          </a:p>
          <a:p>
            <a:pPr lvl="1" eaLnBrk="1" hangingPunct="1">
              <a:lnSpc>
                <a:spcPct val="80000"/>
              </a:lnSpc>
            </a:pPr>
            <a:r>
              <a:rPr lang="en-US" i="1" smtClean="0"/>
              <a:t>Negotiability</a:t>
            </a:r>
            <a:r>
              <a:rPr lang="en-US" smtClean="0"/>
              <a:t>. Forwards are non-negotiable, whereas futures can be traded on exchanges</a:t>
            </a:r>
          </a:p>
          <a:p>
            <a:pPr lvl="1" eaLnBrk="1" hangingPunct="1">
              <a:lnSpc>
                <a:spcPct val="80000"/>
              </a:lnSpc>
            </a:pPr>
            <a:r>
              <a:rPr lang="en-US" i="1" smtClean="0"/>
              <a:t>Standardization</a:t>
            </a:r>
            <a:r>
              <a:rPr lang="en-US" smtClean="0"/>
              <a:t>. Futures are standardized, whereas forwards are custom-made</a:t>
            </a:r>
          </a:p>
          <a:p>
            <a:pPr lvl="1" eaLnBrk="1" hangingPunct="1">
              <a:lnSpc>
                <a:spcPct val="80000"/>
              </a:lnSpc>
            </a:pPr>
            <a:r>
              <a:rPr lang="en-US" i="1" smtClean="0"/>
              <a:t>Liquidity</a:t>
            </a:r>
            <a:r>
              <a:rPr lang="en-US" smtClean="0"/>
              <a:t>. Futures have liquidity, whereas forwards do not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1506" name="Rectangle 3"/>
          <p:cNvSpPr>
            <a:spLocks noGrp="1"/>
          </p:cNvSpPr>
          <p:nvPr>
            <p:ph type="body" idx="1"/>
          </p:nvPr>
        </p:nvSpPr>
        <p:spPr>
          <a:xfrm>
            <a:off x="762000" y="1828800"/>
            <a:ext cx="7772400" cy="4572000"/>
          </a:xfrm>
        </p:spPr>
        <p:txBody>
          <a:bodyPr/>
          <a:lstStyle/>
          <a:p>
            <a:pPr lvl="1" eaLnBrk="1" hangingPunct="1">
              <a:lnSpc>
                <a:spcPct val="80000"/>
              </a:lnSpc>
            </a:pPr>
            <a:r>
              <a:rPr lang="en-US" i="1" smtClean="0"/>
              <a:t>Performance</a:t>
            </a:r>
            <a:r>
              <a:rPr lang="en-US" smtClean="0"/>
              <a:t>. Parties to forwards face counterparty risk, whereas parties to futures do not</a:t>
            </a:r>
          </a:p>
          <a:p>
            <a:pPr lvl="1" eaLnBrk="1" hangingPunct="1">
              <a:lnSpc>
                <a:spcPct val="80000"/>
              </a:lnSpc>
            </a:pPr>
            <a:r>
              <a:rPr lang="en-US" i="1" smtClean="0"/>
              <a:t>Cash needs. </a:t>
            </a:r>
            <a:r>
              <a:rPr lang="en-US" smtClean="0"/>
              <a:t>Forwards do not require immediate cash outlay, whereas futures may require margin payments</a:t>
            </a:r>
          </a:p>
          <a:p>
            <a:pPr lvl="1" eaLnBrk="1" hangingPunct="1">
              <a:lnSpc>
                <a:spcPct val="80000"/>
              </a:lnSpc>
            </a:pPr>
            <a:r>
              <a:rPr lang="en-US" i="1" smtClean="0"/>
              <a:t>Ability to reduce losses. </a:t>
            </a:r>
            <a:r>
              <a:rPr lang="en-US" smtClean="0"/>
              <a:t>In forwards, the party cannot reduce losses if the price moves in favour, whereas in futures, the party can get out of the contract by taking a counter-position in the market</a:t>
            </a:r>
            <a:endParaRPr lang="en-US" i="1" smtClean="0"/>
          </a:p>
          <a:p>
            <a:pPr eaLnBrk="1" hangingPunct="1"/>
            <a:endParaRPr lang="en-US" sz="2400" smtClean="0"/>
          </a:p>
        </p:txBody>
      </p:sp>
      <p:sp>
        <p:nvSpPr>
          <p:cNvPr id="2" name="Title 1"/>
          <p:cNvSpPr>
            <a:spLocks noGrp="1"/>
          </p:cNvSpPr>
          <p:nvPr>
            <p:ph type="title"/>
          </p:nvPr>
        </p:nvSpPr>
        <p:spPr/>
        <p:txBody>
          <a:bodyPr/>
          <a:lstStyle/>
          <a:p>
            <a:pPr eaLnBrk="1" hangingPunct="1"/>
            <a:r>
              <a:rPr lang="en-US" smtClean="0"/>
              <a:t>Futures Contracts Versus Forward Contracts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Participants in Futures Markets</a:t>
            </a:r>
          </a:p>
        </p:txBody>
      </p:sp>
      <p:sp>
        <p:nvSpPr>
          <p:cNvPr id="22531" name="Content Placeholder 2"/>
          <p:cNvSpPr>
            <a:spLocks noGrp="1"/>
          </p:cNvSpPr>
          <p:nvPr>
            <p:ph sz="quarter" idx="1"/>
          </p:nvPr>
        </p:nvSpPr>
        <p:spPr/>
        <p:txBody>
          <a:bodyPr/>
          <a:lstStyle/>
          <a:p>
            <a:pPr eaLnBrk="1" hangingPunct="1">
              <a:lnSpc>
                <a:spcPct val="90000"/>
              </a:lnSpc>
            </a:pPr>
            <a:r>
              <a:rPr lang="en-US" sz="2400" i="1" smtClean="0"/>
              <a:t>Hedgers </a:t>
            </a:r>
            <a:r>
              <a:rPr lang="en-US" sz="2400" smtClean="0"/>
              <a:t>who hold a position in the asset and want to reduce the price risk while taking a position in futures</a:t>
            </a:r>
          </a:p>
          <a:p>
            <a:pPr eaLnBrk="1" hangingPunct="1">
              <a:lnSpc>
                <a:spcPct val="90000"/>
              </a:lnSpc>
            </a:pPr>
            <a:endParaRPr lang="en-US" sz="2400" i="1" smtClean="0"/>
          </a:p>
          <a:p>
            <a:pPr eaLnBrk="1" hangingPunct="1">
              <a:lnSpc>
                <a:spcPct val="90000"/>
              </a:lnSpc>
            </a:pPr>
            <a:r>
              <a:rPr lang="en-US" sz="2400" i="1" smtClean="0"/>
              <a:t>Speculators </a:t>
            </a:r>
            <a:r>
              <a:rPr lang="en-US" sz="2400" smtClean="0"/>
              <a:t>who do not hold a position in the asset, but take a position in futures based on their expectation in the price movement of the asset</a:t>
            </a:r>
          </a:p>
          <a:p>
            <a:pPr eaLnBrk="1" hangingPunct="1">
              <a:lnSpc>
                <a:spcPct val="90000"/>
              </a:lnSpc>
            </a:pPr>
            <a:endParaRPr lang="en-US" sz="2400" i="1" smtClean="0"/>
          </a:p>
          <a:p>
            <a:pPr eaLnBrk="1" hangingPunct="1">
              <a:lnSpc>
                <a:spcPct val="90000"/>
              </a:lnSpc>
            </a:pPr>
            <a:r>
              <a:rPr lang="en-US" sz="2400" i="1" smtClean="0"/>
              <a:t>Arbitrageurs </a:t>
            </a:r>
            <a:r>
              <a:rPr lang="en-US" sz="2400" smtClean="0"/>
              <a:t>who take opposite positions in the asset and futures simultaneously, whenever there is mispricing in the two markets</a:t>
            </a:r>
            <a:endParaRPr lang="en-US" sz="2400" i="1"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Specifications of a Futures Contract</a:t>
            </a:r>
            <a:endParaRPr lang="en-US" dirty="0"/>
          </a:p>
        </p:txBody>
      </p:sp>
      <p:sp>
        <p:nvSpPr>
          <p:cNvPr id="3" name="Content Placeholder 2"/>
          <p:cNvSpPr>
            <a:spLocks noGrp="1"/>
          </p:cNvSpPr>
          <p:nvPr>
            <p:ph sz="quarter" idx="1"/>
          </p:nvPr>
        </p:nvSpPr>
        <p:spPr/>
        <p:txBody>
          <a:bodyPr/>
          <a:lstStyle/>
          <a:p>
            <a:pPr eaLnBrk="1" hangingPunct="1"/>
            <a:r>
              <a:rPr lang="en-US" smtClean="0"/>
              <a:t>Futures contracts specifications include: </a:t>
            </a:r>
          </a:p>
          <a:p>
            <a:pPr eaLnBrk="1" hangingPunct="1"/>
            <a:endParaRPr lang="en-US" smtClean="0"/>
          </a:p>
          <a:p>
            <a:pPr lvl="1" eaLnBrk="1" hangingPunct="1"/>
            <a:r>
              <a:rPr lang="en-US" smtClean="0"/>
              <a:t>The underlying asset</a:t>
            </a:r>
          </a:p>
          <a:p>
            <a:pPr lvl="1" eaLnBrk="1" hangingPunct="1"/>
            <a:r>
              <a:rPr lang="en-US" smtClean="0"/>
              <a:t>Contract size</a:t>
            </a:r>
          </a:p>
          <a:p>
            <a:pPr lvl="1" eaLnBrk="1" hangingPunct="1"/>
            <a:r>
              <a:rPr lang="en-US" smtClean="0"/>
              <a:t>Delivery arrangement, i.e. location</a:t>
            </a:r>
          </a:p>
          <a:p>
            <a:pPr lvl="1" eaLnBrk="1" hangingPunct="1"/>
            <a:r>
              <a:rPr lang="en-US" smtClean="0"/>
              <a:t>Delivery arrangement, i.e. alternative grade</a:t>
            </a:r>
          </a:p>
          <a:p>
            <a:pPr lvl="1" eaLnBrk="1" hangingPunct="1"/>
            <a:r>
              <a:rPr lang="en-US" smtClean="0"/>
              <a:t>Delivery month</a:t>
            </a:r>
          </a:p>
          <a:p>
            <a:pPr lvl="1" eaLnBrk="1" hangingPunct="1"/>
            <a:r>
              <a:rPr lang="en-US" smtClean="0"/>
              <a:t>Delivery notification</a:t>
            </a:r>
          </a:p>
          <a:p>
            <a:pPr lvl="1" eaLnBrk="1" hangingPunct="1"/>
            <a:r>
              <a:rPr lang="en-US" smtClean="0"/>
              <a:t>Daily price movement limits</a:t>
            </a:r>
          </a:p>
          <a:p>
            <a:pPr lvl="1" eaLnBrk="1" hangingPunct="1"/>
            <a:r>
              <a:rPr lang="en-US" smtClean="0"/>
              <a:t>Position limits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2"/>
          <p:cNvSpPr>
            <a:spLocks noGrp="1"/>
          </p:cNvSpPr>
          <p:nvPr>
            <p:ph type="ftr" sz="quarter" idx="11"/>
          </p:nvPr>
        </p:nvSpPr>
        <p:spPr bwMode="auto">
          <a:noFill/>
          <a:ln>
            <a:miter lim="800000"/>
            <a:headEnd/>
            <a:tailEnd/>
          </a:ln>
        </p:spPr>
        <p:txBody>
          <a:bodyPr/>
          <a:lstStyle/>
          <a:p>
            <a:r>
              <a:rPr lang="en-US" smtClean="0"/>
              <a:t>© Dorling Kindersley (India) Pvt. Ltd. 2011</a:t>
            </a:r>
          </a:p>
        </p:txBody>
      </p:sp>
      <p:sp>
        <p:nvSpPr>
          <p:cNvPr id="2" name="Title 1"/>
          <p:cNvSpPr>
            <a:spLocks noGrp="1"/>
          </p:cNvSpPr>
          <p:nvPr>
            <p:ph type="title"/>
          </p:nvPr>
        </p:nvSpPr>
        <p:spPr/>
        <p:txBody>
          <a:bodyPr/>
          <a:lstStyle/>
          <a:p>
            <a:pPr eaLnBrk="1" hangingPunct="1"/>
            <a:r>
              <a:rPr lang="en-US" smtClean="0"/>
              <a:t>Closing Out Position</a:t>
            </a:r>
          </a:p>
        </p:txBody>
      </p:sp>
      <p:sp>
        <p:nvSpPr>
          <p:cNvPr id="24579" name="Content Placeholder 2"/>
          <p:cNvSpPr>
            <a:spLocks noGrp="1"/>
          </p:cNvSpPr>
          <p:nvPr>
            <p:ph sz="quarter" idx="1"/>
          </p:nvPr>
        </p:nvSpPr>
        <p:spPr/>
        <p:txBody>
          <a:bodyPr/>
          <a:lstStyle/>
          <a:p>
            <a:pPr eaLnBrk="1" hangingPunct="1"/>
            <a:endParaRPr lang="en-US" smtClean="0"/>
          </a:p>
          <a:p>
            <a:pPr eaLnBrk="1" hangingPunct="1"/>
            <a:endParaRPr lang="en-US" smtClean="0"/>
          </a:p>
          <a:p>
            <a:pPr eaLnBrk="1" hangingPunct="1"/>
            <a:r>
              <a:rPr lang="en-US" sz="2400" smtClean="0"/>
              <a:t>Whenever a trader enters the futures market, he is said to take an </a:t>
            </a:r>
            <a:r>
              <a:rPr lang="en-US" sz="2400" i="1" smtClean="0"/>
              <a:t>open position</a:t>
            </a:r>
          </a:p>
          <a:p>
            <a:pPr eaLnBrk="1" hangingPunct="1"/>
            <a:endParaRPr lang="en-US" sz="2400" i="1" smtClean="0"/>
          </a:p>
          <a:p>
            <a:pPr eaLnBrk="1" hangingPunct="1"/>
            <a:r>
              <a:rPr lang="en-US" sz="2400" i="1" smtClean="0"/>
              <a:t>Closing out </a:t>
            </a:r>
            <a:r>
              <a:rPr lang="en-US" sz="2400" smtClean="0"/>
              <a:t>a position means that the trader takes an offsetting position in futures, so that the net position is zero and he has no further obligations</a:t>
            </a:r>
            <a:endParaRPr lang="en-US" sz="2400" i="1"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pter 16 - Black-Scholes Option Pricing Model, FIGURES NEEDE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 16 - Black-Scholes Option Pricing Model, FIGURES NEEDED</Template>
  <TotalTime>73</TotalTime>
  <Words>1811</Words>
  <Application>Microsoft Office PowerPoint</Application>
  <PresentationFormat>On-screen Show (4:3)</PresentationFormat>
  <Paragraphs>276</Paragraphs>
  <Slides>28</Slides>
  <Notes>3</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28</vt:i4>
      </vt:variant>
    </vt:vector>
  </HeadingPairs>
  <TitlesOfParts>
    <vt:vector size="38" baseType="lpstr">
      <vt:lpstr>Arial</vt:lpstr>
      <vt:lpstr>Franklin Gothic Book</vt:lpstr>
      <vt:lpstr>Perpetua</vt:lpstr>
      <vt:lpstr>Wingdings 2</vt:lpstr>
      <vt:lpstr>Calibri</vt:lpstr>
      <vt:lpstr>Chapter 16 - Black-Scholes Option Pricing Model, FIGURES NEEDED</vt:lpstr>
      <vt:lpstr>Chapter 16 - Black-Scholes Option Pricing Model, FIGURES NEEDED</vt:lpstr>
      <vt:lpstr>Chapter 16 - Black-Scholes Option Pricing Model, FIGURES NEEDED</vt:lpstr>
      <vt:lpstr>Chapter 16 - Black-Scholes Option Pricing Model, FIGURES NEEDED</vt:lpstr>
      <vt:lpstr>Chapter 16 - Black-Scholes Option Pricing Model, FIGURES NEEDED</vt:lpstr>
      <vt:lpstr>Chapter 5</vt:lpstr>
      <vt:lpstr>Objectives</vt:lpstr>
      <vt:lpstr>What is a Futures Contract?</vt:lpstr>
      <vt:lpstr>Terminology of a Futures Contract</vt:lpstr>
      <vt:lpstr>Futures Contracts Versus Forward Contracts</vt:lpstr>
      <vt:lpstr>Futures Contracts Versus Forward Contracts</vt:lpstr>
      <vt:lpstr>Participants in Futures Markets</vt:lpstr>
      <vt:lpstr>Specifications of a Futures Contract</vt:lpstr>
      <vt:lpstr>Closing Out Position</vt:lpstr>
      <vt:lpstr>Arbitrage Between Futures and Spot Markets</vt:lpstr>
      <vt:lpstr>Performance of Contracts</vt:lpstr>
      <vt:lpstr>Clearinghouse</vt:lpstr>
      <vt:lpstr>Margin for Traders</vt:lpstr>
      <vt:lpstr>Marking To Market</vt:lpstr>
      <vt:lpstr>Margin Call</vt:lpstr>
      <vt:lpstr>Posting Margin</vt:lpstr>
      <vt:lpstr>Margin Account -- Example</vt:lpstr>
      <vt:lpstr>Slide 18</vt:lpstr>
      <vt:lpstr>Price Quote</vt:lpstr>
      <vt:lpstr>Settlement Price</vt:lpstr>
      <vt:lpstr>Open Interest</vt:lpstr>
      <vt:lpstr>Calculating Open Interest</vt:lpstr>
      <vt:lpstr>Pattern of Prices</vt:lpstr>
      <vt:lpstr>Contango and Normal Backwardation</vt:lpstr>
      <vt:lpstr>Final Settlement</vt:lpstr>
      <vt:lpstr>Settlement Through Delivery</vt:lpstr>
      <vt:lpstr>Cash Settlement</vt:lpstr>
      <vt:lpstr>Pricing of Futures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Gowri</dc:creator>
  <cp:lastModifiedBy>Pearson</cp:lastModifiedBy>
  <cp:revision>15</cp:revision>
  <dcterms:created xsi:type="dcterms:W3CDTF">2011-02-03T12:41:59Z</dcterms:created>
  <dcterms:modified xsi:type="dcterms:W3CDTF">2011-06-07T11:32:44Z</dcterms:modified>
</cp:coreProperties>
</file>