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6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88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0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8941774-2C82-4B88-9598-09897C639C2D}" type="datetimeFigureOut">
              <a:rPr lang="en-US"/>
              <a:pPr>
                <a:defRPr/>
              </a:pPr>
              <a:t>6/7/2011</a:t>
            </a:fld>
            <a:endParaRPr lang="en-US"/>
          </a:p>
        </p:txBody>
      </p:sp>
      <p:sp>
        <p:nvSpPr>
          <p:cNvPr id="10244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ED7CD43-FB17-4EE1-B191-6B20E3365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EACD9-4CE2-4739-A411-20F9235D8A70}" type="datetime1">
              <a:rPr lang="en-US"/>
              <a:pPr>
                <a:defRPr/>
              </a:pPr>
              <a:t>6/7/2011</a:t>
            </a:fld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CA3E97C-AE3E-4851-9AE2-27CA446AC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0EF91-88C1-44EB-A10F-584A47BE077B}" type="datetime1">
              <a:rPr lang="en-US"/>
              <a:pPr>
                <a:defRPr/>
              </a:pPr>
              <a:t>6/7/2011</a:t>
            </a:fld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5F11D-17A8-4152-B595-910973851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Ltd.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04CAF-07C7-4767-90B9-26E171F693AF}" type="datetime1">
              <a:rPr lang="en-US"/>
              <a:pPr>
                <a:defRPr/>
              </a:pPr>
              <a:t>6/7/2011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56FB1-1D13-41D8-B872-BBFA3F7647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Ltd.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35664-F808-40D6-B628-32D25D2C16F3}" type="datetime1">
              <a:rPr lang="en-US"/>
              <a:pPr>
                <a:defRPr/>
              </a:pPr>
              <a:t>6/7/2011</a:t>
            </a:fld>
            <a:endParaRPr lang="en-US"/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D2E57-9799-4861-AB19-E2093B071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Ltd.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63173-3929-41A3-8977-757788C9D9AD}" type="datetime1">
              <a:rPr lang="en-US"/>
              <a:pPr>
                <a:defRPr/>
              </a:pPr>
              <a:t>6/7/2011</a:t>
            </a:fld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152A6-7A0A-4611-AEBB-BF1605797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Ltd.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7E80E-EF60-4A6F-B03F-7A18B26C6964}" type="datetime1">
              <a:rPr lang="en-US"/>
              <a:pPr>
                <a:defRPr/>
              </a:pPr>
              <a:t>6/7/2011</a:t>
            </a:fld>
            <a:endParaRPr lang="en-US"/>
          </a:p>
        </p:txBody>
      </p:sp>
      <p:sp>
        <p:nvSpPr>
          <p:cNvPr id="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6822E-0B47-419E-9222-AAC6006643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Ltd.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4C961-1DD6-42D9-900B-928B6277BEA2}" type="datetime1">
              <a:rPr lang="en-US"/>
              <a:pPr>
                <a:defRPr/>
              </a:pPr>
              <a:t>6/7/2011</a:t>
            </a:fld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004B3-D0D5-426A-A186-3718A26C1B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Ltd.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7F294-A6CC-4882-AF6A-7CF5E4F472F6}" type="datetime1">
              <a:rPr lang="en-US"/>
              <a:pPr>
                <a:defRPr/>
              </a:pPr>
              <a:t>6/7/2011</a:t>
            </a:fld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1CA07-5665-46AF-A93D-93126A9D3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Ltd.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676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CADBCF5-6CF1-43A2-8904-D4F2BF7AF204}" type="datetime1">
              <a:rPr lang="en-US"/>
              <a:pPr>
                <a:defRPr/>
              </a:pPr>
              <a:t>6/7/2011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FAF7C219-E191-48B4-BAA2-B66A39FDD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172200"/>
            <a:ext cx="3886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  <a:latin typeface="Perpetua"/>
              </a:defRPr>
            </a:lvl1pPr>
          </a:lstStyle>
          <a:p>
            <a:r>
              <a:rPr lang="en-US"/>
              <a:t>© 2011 Dorling Kindersley (India) Pvt. Ltd.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76" r:id="rId2"/>
    <p:sldLayoutId id="2147484075" r:id="rId3"/>
    <p:sldLayoutId id="2147484074" r:id="rId4"/>
    <p:sldLayoutId id="2147484073" r:id="rId5"/>
    <p:sldLayoutId id="2147484072" r:id="rId6"/>
    <p:sldLayoutId id="2147484071" r:id="rId7"/>
    <p:sldLayoutId id="2147484070" r:id="rId8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AABBDF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0BD0D9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0BD0D9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Forward Contracts</a:t>
            </a:r>
          </a:p>
        </p:txBody>
      </p:sp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smtClean="0"/>
              <a:t>Chapter 4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/>
          <a:p>
            <a:r>
              <a:rPr lang="en-US"/>
              <a:t>© 2011 Dorling Kindersley (India) Pvt. Ltd. </a:t>
            </a:r>
          </a:p>
        </p:txBody>
      </p:sp>
      <p:sp>
        <p:nvSpPr>
          <p:cNvPr id="491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Pricing of Commodity Forward Contracts</a:t>
            </a:r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Cost of storage can include: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Actual cost of storage in the warehouse, including rent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Opportunity cost of funds invested in buying goods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Expenses in connection with storage, i.e. freight &amp; insurance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/>
          <a:p>
            <a:r>
              <a:rPr lang="en-US"/>
              <a:t>© 2011 Dorling Kindersley (India) Pvt. Ltd.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Example of Pricing of Commodity Forwards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20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200" smtClean="0"/>
              <a:t>	</a:t>
            </a:r>
            <a:r>
              <a:rPr lang="en-US" sz="2400" smtClean="0"/>
              <a:t>Assume that the price of rice is INR 25/kg on July 1. A farmer expects his harvest to be 20 tonnes (20,000kg) in December, and plans to sell this amount on January 1 of next year using a forward contract. If the cost of carry is 10% of the current market price, what will be the futures price? What would be the exchange on January 1? 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smtClean="0"/>
              <a:t>Futures price = Spot price + Cost of carry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i="1" smtClean="0"/>
              <a:t>F</a:t>
            </a:r>
            <a:r>
              <a:rPr lang="en-US" sz="2400" baseline="-25000" smtClean="0"/>
              <a:t>0</a:t>
            </a:r>
            <a:r>
              <a:rPr lang="en-US" sz="2400" smtClean="0"/>
              <a:t> = INR 25 + 25*10% = INR 27.50 per kg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smtClean="0"/>
              <a:t>On January 1, the farmer would deliver 20,000 kg of rice, and will receive INR 550,000.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/>
          <a:p>
            <a:r>
              <a:rPr lang="en-US"/>
              <a:t>© 2011 Dorling Kindersley (India) Pvt. Ltd.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Currency Forward Contracts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z="2400" smtClean="0"/>
              <a:t>Contracts for buying or selling a foreign currency on a future date at an exchange rate determined at the current time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Used by importers and exporters who have known future foreign currency cash flows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Used to eliminate exchange rate risk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/>
          <a:p>
            <a:r>
              <a:rPr lang="en-US"/>
              <a:t>© 2011 Dorling Kindersley (India) Pvt. Ltd.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Examples of Currency Forward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Revenue for Infosys in USD to be converted into INR periodically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Ford India pays periodically for parts imported from the USA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An importer of goods from Europe needs to pay Euro after 90 days, and can enter into a 90-day forward contract to buy Euro in order to reduce exchange rate risk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An exporter of goods to Australia will receive AUD after 30 days and can enter into a 30-day forward contract to sell AUD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/>
          <a:p>
            <a:r>
              <a:rPr lang="en-US"/>
              <a:t>© 2011 Dorling Kindersley (India) Pvt. Ltd.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Operation of Currency Forward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z="2400" smtClean="0"/>
              <a:t>In India, forward contracts are offered by banks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A hedger will approach a bank authorized by RBI and the bank will provide the quotes for the forward rate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On settlement day, hedger and bank will exchange currencies at the agreed-upon forward rate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/>
          <a:p>
            <a:r>
              <a:rPr lang="en-US"/>
              <a:t>© 2011 Dorling Kindersley (India) Pvt. Ltd.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Risks in Using Currency Forwards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524000"/>
            <a:ext cx="77724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Since a currency forward is a contract between a hedger and a bank, the two parties will face different risks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Hedger will face the risk of gain or loss if the actual market exchange rate is different from the forward rate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Banks face higher risk as a forward contract exposes bank to an open position in foreign currency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Banks should hedge risk by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Entering into an opposite forward contract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Entering into either a future or an options contract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/>
          <a:p>
            <a:r>
              <a:rPr lang="en-US"/>
              <a:t>© 2011 Dorling Kindersley (India) Pvt. Ltd.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Uses of Currency Forwards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dirty="0" smtClean="0"/>
              <a:t>Importers who are to pay foreign currency at a future time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lphaLcParenR"/>
              <a:defRPr/>
            </a:pPr>
            <a:endParaRPr lang="en-US" dirty="0" smtClean="0"/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dirty="0" smtClean="0"/>
              <a:t>Exporters who will receive foreign currency at a future time 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lphaLcParenR"/>
              <a:defRPr/>
            </a:pPr>
            <a:endParaRPr lang="en-US" dirty="0" smtClean="0"/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dirty="0" smtClean="0"/>
              <a:t>Investors in foreign currency denominated stocks &amp; bonds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lphaLcParenR"/>
              <a:defRPr/>
            </a:pPr>
            <a:endParaRPr lang="en-US" dirty="0" smtClean="0"/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dirty="0" smtClean="0"/>
              <a:t>Borrowers of foreign currency denominated loans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/>
          <a:p>
            <a:r>
              <a:rPr lang="en-US"/>
              <a:t>© 2011 Dorling Kindersley (India) Pvt. Ltd.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Characteristics of Currency Forwards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2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Party entering into currency forward has an exposure of that currency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Amount of exposure known with certainty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Time at which exposure develops is known with certainty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RBI regulations require banks to verify these details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Regulations provide for cancellation and renegotiation of contracts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/>
          <a:p>
            <a:r>
              <a:rPr lang="en-US"/>
              <a:t>© 2011 Dorling Kindersley (India) Pvt. Ltd.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Pricing of Currency Forward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Based on principle of covered interest rate arbitrage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Currency with higher interest rate should depreciate by approximately by the interest rate differential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Interest rate should reflect the rate for the forward contract period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3089275" y="5037138"/>
          <a:ext cx="2320925" cy="879475"/>
        </p:xfrm>
        <a:graphic>
          <a:graphicData uri="http://schemas.openxmlformats.org/presentationml/2006/ole">
            <p:oleObj spid="_x0000_s1026" name="Equation" r:id="rId3" imgW="1473120" imgH="55872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/>
          <a:p>
            <a:r>
              <a:rPr lang="en-US"/>
              <a:t>© 2011 Dorling Kindersley (India) Pvt. Ltd.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Example of Forward Rate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z="2400" smtClean="0"/>
              <a:t>Let </a:t>
            </a:r>
            <a:r>
              <a:rPr lang="en-US" sz="2400" i="1" smtClean="0"/>
              <a:t>r</a:t>
            </a:r>
            <a:r>
              <a:rPr lang="en-US" sz="2400" baseline="-25000" smtClean="0"/>
              <a:t>USD</a:t>
            </a:r>
            <a:r>
              <a:rPr lang="en-US" sz="2400" smtClean="0"/>
              <a:t> = 6% and </a:t>
            </a:r>
            <a:r>
              <a:rPr lang="en-US" sz="2400" i="1" smtClean="0"/>
              <a:t>r</a:t>
            </a:r>
            <a:r>
              <a:rPr lang="en-US" sz="2400" baseline="-25000" smtClean="0"/>
              <a:t>INR</a:t>
            </a:r>
            <a:r>
              <a:rPr lang="en-US" sz="2400" smtClean="0"/>
              <a:t> = 8%.</a:t>
            </a:r>
          </a:p>
          <a:p>
            <a:pPr eaLnBrk="1" hangingPunct="1"/>
            <a:r>
              <a:rPr lang="en-US" sz="2400" smtClean="0"/>
              <a:t>Current spot rate (s</a:t>
            </a:r>
            <a:r>
              <a:rPr lang="en-US" sz="2400" baseline="-25000" smtClean="0"/>
              <a:t>0</a:t>
            </a:r>
            <a:r>
              <a:rPr lang="en-US" sz="2400" smtClean="0"/>
              <a:t>) is USD 1 = INR 45.32</a:t>
            </a:r>
          </a:p>
          <a:p>
            <a:pPr eaLnBrk="1" hangingPunct="1"/>
            <a:r>
              <a:rPr lang="en-US" sz="2400" smtClean="0"/>
              <a:t>3-month forward rate is calculated as:</a:t>
            </a:r>
            <a:r>
              <a:rPr lang="en-US" smtClean="0"/>
              <a:t>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295400" y="3429000"/>
          <a:ext cx="7086600" cy="2647950"/>
        </p:xfrm>
        <a:graphic>
          <a:graphicData uri="http://schemas.openxmlformats.org/presentationml/2006/ole">
            <p:oleObj spid="_x0000_s2050" name="Equation" r:id="rId3" imgW="2717640" imgH="167616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/>
          <a:p>
            <a:r>
              <a:rPr lang="en-US"/>
              <a:t>© 2011 Dorling Kindersley (India) Pvt. Ltd.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What are forward contracts?</a:t>
            </a:r>
          </a:p>
          <a:p>
            <a:pPr eaLnBrk="1" hangingPunct="1"/>
            <a:r>
              <a:rPr lang="en-US" sz="2400" smtClean="0"/>
              <a:t>How are forward contracts used?</a:t>
            </a:r>
          </a:p>
          <a:p>
            <a:pPr eaLnBrk="1" hangingPunct="1"/>
            <a:r>
              <a:rPr lang="en-US" sz="2400" smtClean="0"/>
              <a:t>How are commodity forward contracts priced?</a:t>
            </a:r>
          </a:p>
          <a:p>
            <a:pPr eaLnBrk="1" hangingPunct="1"/>
            <a:r>
              <a:rPr lang="en-US" sz="2400" smtClean="0"/>
              <a:t>What are currency forward contracts?</a:t>
            </a:r>
          </a:p>
          <a:p>
            <a:pPr eaLnBrk="1" hangingPunct="1"/>
            <a:r>
              <a:rPr lang="en-US" sz="2400" smtClean="0"/>
              <a:t>What are the uses of currency forward contracts?</a:t>
            </a:r>
          </a:p>
          <a:p>
            <a:pPr eaLnBrk="1" hangingPunct="1"/>
            <a:r>
              <a:rPr lang="en-US" sz="2400" smtClean="0"/>
              <a:t>How are currency forward contracts priced?</a:t>
            </a:r>
          </a:p>
          <a:p>
            <a:pPr eaLnBrk="1" hangingPunct="1"/>
            <a:r>
              <a:rPr lang="en-US" sz="2400" smtClean="0"/>
              <a:t>What is a forward rate agreement?</a:t>
            </a:r>
          </a:p>
          <a:p>
            <a:pPr eaLnBrk="1" hangingPunct="1"/>
            <a:r>
              <a:rPr lang="en-US" sz="2400" smtClean="0"/>
              <a:t>What are the uses of forward rate agreements?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/>
          <a:p>
            <a:r>
              <a:rPr lang="en-US"/>
              <a:t>© 2011 Dorling Kindersley (India) Pvt. Ltd.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Covered Interest Arbitrage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According to forward contract pricing, forward premium ≈ interest rate differential 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If this relationship is violated, there will be arbitrage opportunity and known as covered interest arbitrage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Arbitrage is undertaken so that currency which is overvalued with respect to forward rate will be sold at the current time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/>
          <a:p>
            <a:r>
              <a:rPr lang="en-US"/>
              <a:t>© 2011 Dorling Kindersley (India) Pvt. Ltd.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Example of Covered Interest Arbitrage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200" smtClean="0"/>
          </a:p>
          <a:p>
            <a:pPr eaLnBrk="1" hangingPunct="1">
              <a:lnSpc>
                <a:spcPct val="80000"/>
              </a:lnSpc>
            </a:pPr>
            <a:r>
              <a:rPr lang="en-US" sz="2400" i="1" smtClean="0"/>
              <a:t>r</a:t>
            </a:r>
            <a:r>
              <a:rPr lang="en-US" sz="1000" smtClean="0"/>
              <a:t>INR</a:t>
            </a:r>
            <a:r>
              <a:rPr lang="en-US" sz="2200" i="1" smtClean="0"/>
              <a:t> = </a:t>
            </a:r>
            <a:r>
              <a:rPr lang="en-US" sz="2200" smtClean="0"/>
              <a:t>8%</a:t>
            </a:r>
            <a:r>
              <a:rPr lang="en-US" sz="2200" i="1" smtClean="0"/>
              <a:t>, </a:t>
            </a:r>
            <a:r>
              <a:rPr lang="en-US" sz="2400" i="1" smtClean="0"/>
              <a:t>r</a:t>
            </a:r>
            <a:r>
              <a:rPr lang="en-US" sz="1000" smtClean="0"/>
              <a:t>USD</a:t>
            </a:r>
            <a:r>
              <a:rPr lang="en-US" sz="2200" i="1" smtClean="0"/>
              <a:t> = </a:t>
            </a:r>
            <a:r>
              <a:rPr lang="en-US" sz="2200" smtClean="0"/>
              <a:t>6%</a:t>
            </a:r>
            <a:r>
              <a:rPr lang="en-US" sz="2200" i="1" smtClean="0"/>
              <a:t>, s</a:t>
            </a:r>
            <a:r>
              <a:rPr lang="en-US" sz="1400" baseline="-25000" smtClean="0"/>
              <a:t>0</a:t>
            </a:r>
            <a:r>
              <a:rPr lang="en-US" sz="2200" i="1" smtClean="0"/>
              <a:t> =</a:t>
            </a:r>
            <a:r>
              <a:rPr lang="en-US" sz="2200" smtClean="0"/>
              <a:t> </a:t>
            </a:r>
            <a:r>
              <a:rPr lang="en-US" sz="2400" smtClean="0"/>
              <a:t>INR 45.32, 3-month forward rate = INR 46.00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According to pricing relationship</a:t>
            </a:r>
            <a:r>
              <a:rPr lang="en-US" sz="2200" smtClean="0"/>
              <a:t>, f</a:t>
            </a:r>
            <a:r>
              <a:rPr lang="en-US" sz="2200" baseline="-25000" smtClean="0"/>
              <a:t>0</a:t>
            </a:r>
            <a:r>
              <a:rPr lang="en-US" sz="2200" smtClean="0"/>
              <a:t> = INR 45.32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Since actual forward rate &gt; theoretical rate, INR is relatively undervalued and USD is relatively overvalued with respect to forward rate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Should sell USD forward, so borrow INR currently and invest in USD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If INR 45.32 is borrowed, arbitrage profit = INR 0.4636 million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/>
          <a:p>
            <a:r>
              <a:rPr lang="en-US"/>
              <a:t>© 2011 Dorling Kindersley (India) Pvt. Ltd.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Rolling Over Currency Forward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According to regulations, currency forward contracts can be rolled over if exposure changes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Some traders also use rollover of contracts to avoid losses when fulfilling forward contracts can lead to losses, because of changes in market rates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Care must be taken while rolling over contracts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/>
          <a:p>
            <a:r>
              <a:rPr lang="en-US"/>
              <a:t>© 2011 Dorling Kindersley (India) Pvt. Ltd.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Interest Rate Forward Contracts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z="2400" smtClean="0"/>
              <a:t>Also called Forward Rate Agreements (FRA)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Used by companies planning to borrow at a future time, or by those who have floating-rate loans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Used by banks to hedge interest rate risk while lending money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/>
          <a:p>
            <a:r>
              <a:rPr lang="en-US"/>
              <a:t>© 2011 Dorling Kindersley (India) Pvt. Ltd.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Mechanics of a Forward Rate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70000"/>
              </a:lnSpc>
              <a:spcBef>
                <a:spcPts val="600"/>
              </a:spcBef>
            </a:pPr>
            <a:r>
              <a:rPr lang="en-US" sz="2400" smtClean="0"/>
              <a:t>Under the agreement, the two parties (borrower and counter-party) to the contract agree upon a future interest rate at a set time</a:t>
            </a:r>
          </a:p>
          <a:p>
            <a:pPr eaLnBrk="1" hangingPunct="1">
              <a:lnSpc>
                <a:spcPct val="70000"/>
              </a:lnSpc>
              <a:spcBef>
                <a:spcPts val="600"/>
              </a:spcBef>
            </a:pPr>
            <a:endParaRPr lang="en-US" sz="2400" smtClean="0"/>
          </a:p>
          <a:p>
            <a:pPr eaLnBrk="1" hangingPunct="1">
              <a:lnSpc>
                <a:spcPct val="70000"/>
              </a:lnSpc>
              <a:spcBef>
                <a:spcPts val="600"/>
              </a:spcBef>
            </a:pPr>
            <a:r>
              <a:rPr lang="en-US" sz="2400" smtClean="0"/>
              <a:t>Borrower will borrow at the market interest rate, called the </a:t>
            </a:r>
            <a:r>
              <a:rPr lang="en-US" sz="2400" i="1" smtClean="0"/>
              <a:t>reference rate</a:t>
            </a:r>
            <a:r>
              <a:rPr lang="en-US" sz="2400" smtClean="0"/>
              <a:t>, as identified in the agreement</a:t>
            </a:r>
          </a:p>
          <a:p>
            <a:pPr eaLnBrk="1" hangingPunct="1">
              <a:lnSpc>
                <a:spcPct val="70000"/>
              </a:lnSpc>
              <a:spcBef>
                <a:spcPts val="600"/>
              </a:spcBef>
            </a:pPr>
            <a:endParaRPr lang="en-US" sz="2400" smtClean="0"/>
          </a:p>
          <a:p>
            <a:pPr eaLnBrk="1" hangingPunct="1">
              <a:lnSpc>
                <a:spcPct val="70000"/>
              </a:lnSpc>
              <a:spcBef>
                <a:spcPts val="600"/>
              </a:spcBef>
            </a:pPr>
            <a:r>
              <a:rPr lang="en-US" sz="2400" smtClean="0"/>
              <a:t>If actual rate of borrowing is greater than the agreed rate, counterparty will pay cash to the borrower</a:t>
            </a:r>
          </a:p>
          <a:p>
            <a:pPr eaLnBrk="1" hangingPunct="1">
              <a:lnSpc>
                <a:spcPct val="70000"/>
              </a:lnSpc>
              <a:spcBef>
                <a:spcPts val="600"/>
              </a:spcBef>
            </a:pPr>
            <a:endParaRPr lang="en-US" sz="2400" smtClean="0"/>
          </a:p>
          <a:p>
            <a:pPr eaLnBrk="1" hangingPunct="1">
              <a:lnSpc>
                <a:spcPct val="70000"/>
              </a:lnSpc>
              <a:spcBef>
                <a:spcPts val="600"/>
              </a:spcBef>
            </a:pPr>
            <a:r>
              <a:rPr lang="en-US" sz="2400" smtClean="0"/>
              <a:t>If actual rate of borrowing is less than agreed rate, borrower will pay cash to counterparty</a:t>
            </a:r>
          </a:p>
          <a:p>
            <a:pPr eaLnBrk="1" hangingPunct="1">
              <a:lnSpc>
                <a:spcPct val="70000"/>
              </a:lnSpc>
              <a:spcBef>
                <a:spcPts val="600"/>
              </a:spcBef>
            </a:pPr>
            <a:endParaRPr lang="en-US" sz="2400" smtClean="0"/>
          </a:p>
          <a:p>
            <a:pPr eaLnBrk="1" hangingPunct="1">
              <a:lnSpc>
                <a:spcPct val="70000"/>
              </a:lnSpc>
              <a:spcBef>
                <a:spcPts val="600"/>
              </a:spcBef>
            </a:pPr>
            <a:r>
              <a:rPr lang="en-US" sz="2400" smtClean="0"/>
              <a:t>Cash settlement will take place at the time borrowing takes place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/>
          <a:p>
            <a:r>
              <a:rPr lang="en-US"/>
              <a:t>© 2011 Dorling Kindersley (India) Pvt. Ltd.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 Time Periods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  <a:p>
            <a:pPr eaLnBrk="1" hangingPunct="1">
              <a:buFont typeface="Franklin Gothic Book"/>
              <a:buAutoNum type="romanLcPeriod"/>
            </a:pPr>
            <a:r>
              <a:rPr lang="en-US" sz="2400" smtClean="0"/>
              <a:t>Time at which FRA is entered into</a:t>
            </a:r>
          </a:p>
          <a:p>
            <a:pPr eaLnBrk="1" hangingPunct="1">
              <a:buFont typeface="Franklin Gothic Book"/>
              <a:buAutoNum type="romanLcPeriod"/>
            </a:pPr>
            <a:r>
              <a:rPr lang="en-US" sz="2400" smtClean="0"/>
              <a:t>FRA settlement date</a:t>
            </a:r>
          </a:p>
          <a:p>
            <a:pPr eaLnBrk="1" hangingPunct="1">
              <a:buFont typeface="Franklin Gothic Book"/>
              <a:buAutoNum type="romanLcPeriod"/>
            </a:pPr>
            <a:r>
              <a:rPr lang="en-US" sz="2400" smtClean="0"/>
              <a:t>End-of-Exposure date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30 x 2010 FRA </a:t>
            </a:r>
            <a:r>
              <a:rPr lang="en-US" sz="2400" smtClean="0">
                <a:sym typeface="Wingdings" pitchFamily="2" charset="2"/>
              </a:rPr>
              <a:t> Settled on day 30, end-of-exposure on day 2010, indicates a loan that will be taken on day 30 for a period of 180 days</a:t>
            </a:r>
            <a:endParaRPr lang="en-US" sz="24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/>
          <a:p>
            <a:r>
              <a:rPr lang="en-US"/>
              <a:t>© 2011 Dorling Kindersley (India) Pvt. Ltd.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of FRA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2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On Jan 1, Company A anticipates a need to borrow INR 10,000,000 on April 1 for a period of 180 days. Company A enters into an FRA with Bank B at 8%, with a reference rate of 6-month MIBOR + 100 basis points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400" smtClean="0"/>
              <a:t>		FRA start date:		Jan 1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400" smtClean="0"/>
              <a:t>		FRA settlement date:		90 days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400" smtClean="0"/>
              <a:t>		FRA end-of-exposure date:	270 days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400" smtClean="0"/>
              <a:t>90 x 270 FRA: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400" smtClean="0"/>
              <a:t>		Agreed rate			8%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400" smtClean="0"/>
              <a:t>		Reference rate		6-month MIBOR + 1%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/>
          <a:p>
            <a:r>
              <a:rPr lang="en-US"/>
              <a:t>© 2011 Dorling Kindersley (India) Pvt. Ltd.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of FRA II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200" smtClean="0"/>
              <a:t>		</a:t>
            </a:r>
            <a:r>
              <a:rPr lang="en-US" sz="2400" smtClean="0"/>
              <a:t>On April 1, 6-month MIBOR:	7.5%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400" smtClean="0"/>
              <a:t>		Reference Rate:		7.5% + 1% = 8.5%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400" smtClean="0"/>
              <a:t>	Company A will borrow in the market at 8.5% for 180 days.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400" smtClean="0"/>
              <a:t>		Agreed rate:			8%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400" smtClean="0"/>
              <a:t>	Bank B will pay the difference of (8.5% - 8%) = 0.5%  of the loan amount to Company A to compensate for increased interest on the settlement date.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400" smtClean="0"/>
              <a:t>	The amount to be paid will be the discounted value of the interest differential as settlement is at the start of the loan and interest payment at end-of-exposure date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/>
          <a:p>
            <a:r>
              <a:rPr lang="en-US"/>
              <a:t>© 2011 Dorling Kindersley (India) Pvt. Ltd.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 Mechanics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FRA is defined as (t</a:t>
            </a:r>
            <a:r>
              <a:rPr lang="en-US" sz="2400" baseline="-25000" smtClean="0"/>
              <a:t>1</a:t>
            </a:r>
            <a:r>
              <a:rPr lang="en-US" sz="2400" smtClean="0"/>
              <a:t>, t</a:t>
            </a:r>
            <a:r>
              <a:rPr lang="en-US" sz="2400" baseline="-25000" smtClean="0"/>
              <a:t>2</a:t>
            </a:r>
            <a:r>
              <a:rPr lang="en-US" sz="2400" smtClean="0"/>
              <a:t>) FRA,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Where,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t</a:t>
            </a:r>
            <a:r>
              <a:rPr lang="en-US" sz="2400" baseline="-25000" smtClean="0"/>
              <a:t>1</a:t>
            </a:r>
            <a:r>
              <a:rPr lang="en-US" sz="2400" smtClean="0"/>
              <a:t>: Settlement date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t</a:t>
            </a:r>
            <a:r>
              <a:rPr lang="en-US" sz="2400" baseline="-25000" smtClean="0"/>
              <a:t>2</a:t>
            </a:r>
            <a:r>
              <a:rPr lang="en-US" sz="2400" smtClean="0"/>
              <a:t>: End-of-exposure date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Period of loan: t</a:t>
            </a:r>
            <a:r>
              <a:rPr lang="en-US" sz="2400" baseline="-25000" smtClean="0"/>
              <a:t>2</a:t>
            </a:r>
            <a:r>
              <a:rPr lang="en-US" sz="2400" smtClean="0"/>
              <a:t> – t</a:t>
            </a:r>
            <a:r>
              <a:rPr lang="en-US" sz="2400" baseline="-25000" smtClean="0"/>
              <a:t>1</a:t>
            </a:r>
            <a:r>
              <a:rPr lang="en-US" sz="2400" smtClean="0"/>
              <a:t> days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fr (t</a:t>
            </a:r>
            <a:r>
              <a:rPr lang="en-US" sz="2400" baseline="-25000" smtClean="0"/>
              <a:t>1</a:t>
            </a:r>
            <a:r>
              <a:rPr lang="en-US" sz="2400" smtClean="0"/>
              <a:t>, t</a:t>
            </a:r>
            <a:r>
              <a:rPr lang="en-US" sz="2400" baseline="-25000" smtClean="0"/>
              <a:t>2</a:t>
            </a:r>
            <a:r>
              <a:rPr lang="en-US" sz="2400" smtClean="0"/>
              <a:t>): Agreed rate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r (t</a:t>
            </a:r>
            <a:r>
              <a:rPr lang="en-US" sz="2400" baseline="-25000" smtClean="0"/>
              <a:t>1</a:t>
            </a:r>
            <a:r>
              <a:rPr lang="en-US" sz="2400" smtClean="0"/>
              <a:t>, t</a:t>
            </a:r>
            <a:r>
              <a:rPr lang="en-US" sz="2400" baseline="-25000" smtClean="0"/>
              <a:t>2</a:t>
            </a:r>
            <a:r>
              <a:rPr lang="en-US" sz="2400" smtClean="0"/>
              <a:t>): Reference rate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/>
          <a:p>
            <a:r>
              <a:rPr lang="en-US"/>
              <a:t>© 2011 Dorling Kindersley (India) Pvt. Ltd.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 Payment Amount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z="2400" smtClean="0"/>
              <a:t>Principal amount:	P</a:t>
            </a:r>
          </a:p>
          <a:p>
            <a:pPr eaLnBrk="1" hangingPunct="1"/>
            <a:r>
              <a:rPr lang="en-US" sz="2400" smtClean="0"/>
              <a:t>Number of days in a year: (usually 360)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503238" y="3130550"/>
          <a:ext cx="8088312" cy="2120900"/>
        </p:xfrm>
        <a:graphic>
          <a:graphicData uri="http://schemas.openxmlformats.org/presentationml/2006/ole">
            <p:oleObj spid="_x0000_s3074" name="Equation" r:id="rId3" imgW="4165560" imgH="109188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/>
          <a:p>
            <a:r>
              <a:rPr lang="en-US"/>
              <a:t>© 2011 Dorling Kindersley (India) Pvt. Ltd.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 Forward Contract?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An agreement to buy or sell a specified asset at a certain time in the future, for a specified price agreed upon at the time of entering into the contract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Actual exchange of cash and assets takes place at a future time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Price at which exchange will take place is determined at the current time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/>
          <a:p>
            <a:r>
              <a:rPr lang="en-US"/>
              <a:t>© 2011 Dorling Kindersley (India) Pvt. Ltd.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 Payment Amount: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In example,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i="1" smtClean="0"/>
              <a:t>			r </a:t>
            </a:r>
            <a:r>
              <a:rPr lang="en-US" sz="2400" smtClean="0"/>
              <a:t>(</a:t>
            </a:r>
            <a:r>
              <a:rPr lang="en-US" sz="2400" i="1" smtClean="0"/>
              <a:t>t</a:t>
            </a:r>
            <a:r>
              <a:rPr lang="en-US" sz="2400" baseline="-25000" smtClean="0"/>
              <a:t>1</a:t>
            </a:r>
            <a:r>
              <a:rPr lang="en-US" sz="2400" smtClean="0"/>
              <a:t>, </a:t>
            </a:r>
            <a:r>
              <a:rPr lang="en-US" sz="2400" i="1" smtClean="0"/>
              <a:t>t</a:t>
            </a:r>
            <a:r>
              <a:rPr lang="en-US" sz="2400" baseline="-25000" smtClean="0"/>
              <a:t>2</a:t>
            </a:r>
            <a:r>
              <a:rPr lang="en-US" sz="2400" smtClean="0"/>
              <a:t>):		8.5%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			</a:t>
            </a:r>
            <a:r>
              <a:rPr lang="en-US" sz="2400" i="1" smtClean="0"/>
              <a:t>fr</a:t>
            </a:r>
            <a:r>
              <a:rPr lang="en-US" sz="2400" smtClean="0"/>
              <a:t>(</a:t>
            </a:r>
            <a:r>
              <a:rPr lang="en-US" sz="2400" i="1" smtClean="0"/>
              <a:t>t</a:t>
            </a:r>
            <a:r>
              <a:rPr lang="en-US" sz="2400" baseline="-25000" smtClean="0"/>
              <a:t>1</a:t>
            </a:r>
            <a:r>
              <a:rPr lang="en-US" sz="2400" smtClean="0"/>
              <a:t>, </a:t>
            </a:r>
            <a:r>
              <a:rPr lang="en-US" sz="2400" i="1" smtClean="0"/>
              <a:t>t</a:t>
            </a:r>
            <a:r>
              <a:rPr lang="en-US" sz="2400" baseline="-25000" smtClean="0"/>
              <a:t>2</a:t>
            </a:r>
            <a:r>
              <a:rPr lang="en-US" sz="2400" smtClean="0"/>
              <a:t>):		8%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			P:			INR 10,000,000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			D:			90 days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			B:			360 days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Settlement amount:</a:t>
            </a:r>
            <a:r>
              <a:rPr lang="en-US" smtClean="0"/>
              <a:t> 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352550" y="4876800"/>
          <a:ext cx="7283450" cy="1076325"/>
        </p:xfrm>
        <a:graphic>
          <a:graphicData uri="http://schemas.openxmlformats.org/presentationml/2006/ole">
            <p:oleObj spid="_x0000_s4098" name="Equation" r:id="rId3" imgW="2412720" imgH="74916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/>
          <a:p>
            <a:r>
              <a:rPr lang="en-US"/>
              <a:t>© 2011 Dorling Kindersley (India) Pvt. Ltd.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Settlement Payment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z="2400" smtClean="0"/>
              <a:t>If </a:t>
            </a:r>
            <a:r>
              <a:rPr lang="en-US" sz="2400" i="1" smtClean="0"/>
              <a:t>r </a:t>
            </a:r>
            <a:r>
              <a:rPr lang="en-US" sz="2400" smtClean="0"/>
              <a:t>(</a:t>
            </a:r>
            <a:r>
              <a:rPr lang="en-US" sz="2400" i="1" smtClean="0"/>
              <a:t>t</a:t>
            </a:r>
            <a:r>
              <a:rPr lang="en-US" sz="2400" baseline="-25000" smtClean="0"/>
              <a:t>1</a:t>
            </a:r>
            <a:r>
              <a:rPr lang="en-US" sz="2400" smtClean="0"/>
              <a:t>, </a:t>
            </a:r>
            <a:r>
              <a:rPr lang="en-US" sz="2400" i="1" smtClean="0"/>
              <a:t>t</a:t>
            </a:r>
            <a:r>
              <a:rPr lang="en-US" sz="2400" baseline="-25000" smtClean="0"/>
              <a:t>2</a:t>
            </a:r>
            <a:r>
              <a:rPr lang="en-US" sz="2400" smtClean="0"/>
              <a:t>) &gt; </a:t>
            </a:r>
            <a:r>
              <a:rPr lang="en-US" sz="2400" i="1" smtClean="0"/>
              <a:t>fr </a:t>
            </a:r>
            <a:r>
              <a:rPr lang="en-US" sz="2400" smtClean="0"/>
              <a:t>(</a:t>
            </a:r>
            <a:r>
              <a:rPr lang="en-US" sz="2400" i="1" smtClean="0"/>
              <a:t>t</a:t>
            </a:r>
            <a:r>
              <a:rPr lang="en-US" sz="2400" baseline="-25000" smtClean="0"/>
              <a:t>1</a:t>
            </a:r>
            <a:r>
              <a:rPr lang="en-US" sz="2400" smtClean="0"/>
              <a:t>, </a:t>
            </a:r>
            <a:r>
              <a:rPr lang="en-US" sz="2400" i="1" smtClean="0"/>
              <a:t>t</a:t>
            </a:r>
            <a:r>
              <a:rPr lang="en-US" sz="2400" baseline="-25000" smtClean="0"/>
              <a:t>2</a:t>
            </a:r>
            <a:r>
              <a:rPr lang="en-US" sz="2400" smtClean="0"/>
              <a:t>), the borrower needs to pay interest higher than agreed upon, and hence the counterparty will pay the settlement amount to the borrower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If </a:t>
            </a:r>
            <a:r>
              <a:rPr lang="en-US" sz="2400" i="1" smtClean="0"/>
              <a:t>r </a:t>
            </a:r>
            <a:r>
              <a:rPr lang="en-US" sz="2400" smtClean="0"/>
              <a:t>(</a:t>
            </a:r>
            <a:r>
              <a:rPr lang="en-US" sz="2400" i="1" smtClean="0"/>
              <a:t>t</a:t>
            </a:r>
            <a:r>
              <a:rPr lang="en-US" sz="2400" baseline="-25000" smtClean="0"/>
              <a:t>1</a:t>
            </a:r>
            <a:r>
              <a:rPr lang="en-US" sz="2400" smtClean="0"/>
              <a:t>, </a:t>
            </a:r>
            <a:r>
              <a:rPr lang="en-US" sz="2400" i="1" smtClean="0"/>
              <a:t>t</a:t>
            </a:r>
            <a:r>
              <a:rPr lang="en-US" sz="2400" baseline="-25000" smtClean="0"/>
              <a:t>2</a:t>
            </a:r>
            <a:r>
              <a:rPr lang="en-US" sz="2400" smtClean="0"/>
              <a:t>) &lt; </a:t>
            </a:r>
            <a:r>
              <a:rPr lang="en-US" sz="2400" i="1" smtClean="0"/>
              <a:t>fr </a:t>
            </a:r>
            <a:r>
              <a:rPr lang="en-US" sz="2400" smtClean="0"/>
              <a:t>(</a:t>
            </a:r>
            <a:r>
              <a:rPr lang="en-US" sz="2400" i="1" smtClean="0"/>
              <a:t>t</a:t>
            </a:r>
            <a:r>
              <a:rPr lang="en-US" sz="2400" baseline="-25000" smtClean="0"/>
              <a:t>1</a:t>
            </a:r>
            <a:r>
              <a:rPr lang="en-US" sz="2400" smtClean="0"/>
              <a:t>, </a:t>
            </a:r>
            <a:r>
              <a:rPr lang="en-US" sz="2400" i="1" smtClean="0"/>
              <a:t>t</a:t>
            </a:r>
            <a:r>
              <a:rPr lang="en-US" sz="2400" baseline="-25000" smtClean="0"/>
              <a:t>2</a:t>
            </a:r>
            <a:r>
              <a:rPr lang="en-US" sz="2400" smtClean="0"/>
              <a:t>), the borrower will borrow at a lower rate than agreed upon—and hence need to pay the counterparty the settlement amount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/>
          <a:p>
            <a:r>
              <a:rPr lang="en-US"/>
              <a:t>© 2011 Dorling Kindersley (India) Pvt. Ltd.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Uses of FRA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Corporations can lock in future borrowing rates while taking up floating rate loans or for taking short-term loans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Banks can use FRAs to hedge interest rate risk due to mismatch of the maturity of assets and liabilities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Banks can use FRAs to lock in borrowing costs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Banks can use FRAs to cover exposure to movements in short-term rates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/>
          <a:p>
            <a:r>
              <a:rPr lang="en-US"/>
              <a:t>© 2011 Dorling Kindersley (India) Pvt. Ltd.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Non-deliverable Forwards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z="2400" smtClean="0"/>
              <a:t>Used in the case of non-convertible currencies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Instead of currency delivery at forward contract maturity, settlement will be in the form of cash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/>
          <a:p>
            <a:r>
              <a:rPr lang="en-US"/>
              <a:t>© 2011 Dorling Kindersley (India) Pvt. Ltd.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Forward Contracts?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z="2400" smtClean="0"/>
              <a:t>Used to reduce price risk, so that a known price can be locked in for a future transaction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i="1" smtClean="0"/>
              <a:t>Example</a:t>
            </a:r>
            <a:r>
              <a:rPr lang="en-US" sz="2400" smtClean="0"/>
              <a:t>: A farmer who grows rice and a merchant who sells it can fix the price of rice at harvest time through a forward contract, even at the time the rice is planted</a:t>
            </a:r>
            <a:endParaRPr lang="en-US" sz="2400" i="1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/>
          <a:p>
            <a:r>
              <a:rPr lang="en-US"/>
              <a:t>© 2011 Dorling Kindersley (India) Pvt. Ltd.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Risks in Forward Contracts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When entered into, price at which future transaction will take place is fixed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On the day exchange of goods and cash  will occur, market price could be different from forward price: this would cause one party to gain and the other to lose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Forward contracts are zero-sum-games, i.e. gain for one party is equal to loss for other party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/>
          <a:p>
            <a:r>
              <a:rPr lang="en-US"/>
              <a:t>© 2011 Dorling Kindersley (India) Pvt. Ltd.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Motives for Forward Contract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z="2400" smtClean="0"/>
              <a:t>If forward contracts can result in losses, why do traders enter into them? 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To lock in the price for a future transaction, so that future price uncertainty is reduced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Future cash flows can be forecast more accurately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/>
          <a:p>
            <a:r>
              <a:rPr lang="en-US"/>
              <a:t>© 2011 Dorling Kindersley (India) Pvt. Ltd.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Advantages of Forward Contracts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A flexible tool which reduces price uncertainty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The amount, quality and delivery details of an asset can be negotiated between both parties according to their needs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Tailored such that price uncertainty for both parties can be eliminated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/>
          <a:p>
            <a:r>
              <a:rPr lang="en-US"/>
              <a:t>© 2011 Dorling Kindersley (India) Pvt. Ltd.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 with Forward Contracts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Finding parties with matching needs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Non-performance of contracts or counter-party risk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Non-transferability of contracts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/>
          <a:p>
            <a:r>
              <a:rPr lang="en-US"/>
              <a:t>© 2011 Dorling Kindersley (India) Pvt. Ltd.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Pricing of Commodity Forward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4478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2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Commodity forward contracts are priced as: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i="1" smtClean="0"/>
              <a:t>f</a:t>
            </a:r>
            <a:r>
              <a:rPr lang="en-US" sz="2400" baseline="-25000" smtClean="0"/>
              <a:t>0</a:t>
            </a:r>
            <a:r>
              <a:rPr lang="en-US" sz="2400" smtClean="0"/>
              <a:t> = </a:t>
            </a:r>
            <a:r>
              <a:rPr lang="en-US" sz="2400" i="1" smtClean="0"/>
              <a:t>P</a:t>
            </a:r>
            <a:r>
              <a:rPr lang="en-US" sz="2400" baseline="-25000" smtClean="0"/>
              <a:t>0</a:t>
            </a:r>
            <a:r>
              <a:rPr lang="en-US" sz="2400" smtClean="0"/>
              <a:t> + </a:t>
            </a:r>
            <a:r>
              <a:rPr lang="en-US" sz="2400" i="1" smtClean="0"/>
              <a:t>C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Where: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 </a:t>
            </a:r>
            <a:r>
              <a:rPr lang="en-US" i="1" smtClean="0"/>
              <a:t>f</a:t>
            </a:r>
            <a:r>
              <a:rPr lang="en-US" baseline="-25000" smtClean="0"/>
              <a:t>0</a:t>
            </a:r>
            <a:r>
              <a:rPr lang="en-US" smtClean="0"/>
              <a:t> = forward price of the commodity determined for future exchange at the current time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smtClean="0"/>
              <a:t>P</a:t>
            </a:r>
            <a:r>
              <a:rPr lang="en-US" baseline="-25000" smtClean="0"/>
              <a:t>0</a:t>
            </a:r>
            <a:r>
              <a:rPr lang="en-US" smtClean="0"/>
              <a:t> = current market price or spot price of the commodity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smtClean="0"/>
              <a:t>C</a:t>
            </a:r>
            <a:r>
              <a:rPr lang="en-US" smtClean="0"/>
              <a:t> = cost of storage or cost of carry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4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pter 1 - Introductio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687</TotalTime>
  <Words>1625</Words>
  <Application>Microsoft Office PowerPoint</Application>
  <PresentationFormat>On-screen Show (4:3)</PresentationFormat>
  <Paragraphs>249</Paragraphs>
  <Slides>33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3" baseType="lpstr">
      <vt:lpstr>Arial</vt:lpstr>
      <vt:lpstr>Franklin Gothic Book</vt:lpstr>
      <vt:lpstr>Perpetua</vt:lpstr>
      <vt:lpstr>Wingdings 2</vt:lpstr>
      <vt:lpstr>Calibri</vt:lpstr>
      <vt:lpstr>Wingdings</vt:lpstr>
      <vt:lpstr>Chapter 1 - Introduction</vt:lpstr>
      <vt:lpstr>Chapter 1 - Introduction</vt:lpstr>
      <vt:lpstr>Equation</vt:lpstr>
      <vt:lpstr>Microsoft Equation 3.0</vt:lpstr>
      <vt:lpstr>Chapter 4</vt:lpstr>
      <vt:lpstr>Objectives</vt:lpstr>
      <vt:lpstr>What is a Forward Contract?</vt:lpstr>
      <vt:lpstr>Why Forward Contracts?</vt:lpstr>
      <vt:lpstr>Risks in Forward Contracts</vt:lpstr>
      <vt:lpstr>Motives for Forward Contract</vt:lpstr>
      <vt:lpstr>Advantages of Forward Contracts</vt:lpstr>
      <vt:lpstr>Problems with Forward Contracts</vt:lpstr>
      <vt:lpstr>Pricing of Commodity Forward Contracts</vt:lpstr>
      <vt:lpstr>Pricing of Commodity Forward Contracts</vt:lpstr>
      <vt:lpstr>Example of Pricing of Commodity Forwards</vt:lpstr>
      <vt:lpstr>Currency Forward Contracts</vt:lpstr>
      <vt:lpstr>Examples of Currency Forward Contracts</vt:lpstr>
      <vt:lpstr>Operation of Currency Forward Market</vt:lpstr>
      <vt:lpstr>Risks in Using Currency Forwards</vt:lpstr>
      <vt:lpstr>Uses of Currency Forwards</vt:lpstr>
      <vt:lpstr>Characteristics of Currency Forwards</vt:lpstr>
      <vt:lpstr>Pricing of Currency Forward Contracts</vt:lpstr>
      <vt:lpstr>Example of Forward Rate Calculation</vt:lpstr>
      <vt:lpstr>Covered Interest Arbitrage</vt:lpstr>
      <vt:lpstr>Example of Covered Interest Arbitrage</vt:lpstr>
      <vt:lpstr>Rolling Over Currency Forward Rates</vt:lpstr>
      <vt:lpstr>Interest Rate Forward Contracts</vt:lpstr>
      <vt:lpstr>Mechanics of a Forward Rate Agreement</vt:lpstr>
      <vt:lpstr>FRA Time Periods</vt:lpstr>
      <vt:lpstr>Example of FRA I</vt:lpstr>
      <vt:lpstr>Example of FRA II </vt:lpstr>
      <vt:lpstr>FRA Mechanics</vt:lpstr>
      <vt:lpstr>FRA Payment Amount</vt:lpstr>
      <vt:lpstr>FRA Payment Amount: Example</vt:lpstr>
      <vt:lpstr>Settlement Payment</vt:lpstr>
      <vt:lpstr>Uses of FRA</vt:lpstr>
      <vt:lpstr>Non-deliverable Forwards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creator>Gowri</dc:creator>
  <cp:lastModifiedBy>Pearson</cp:lastModifiedBy>
  <cp:revision>33</cp:revision>
  <dcterms:created xsi:type="dcterms:W3CDTF">2011-01-08T02:59:12Z</dcterms:created>
  <dcterms:modified xsi:type="dcterms:W3CDTF">2011-06-07T11:31:31Z</dcterms:modified>
</cp:coreProperties>
</file>