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5" r:id="rId10"/>
    <p:sldId id="275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79" r:id="rId21"/>
    <p:sldId id="281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6A5BE-CD45-475C-83F3-958E2630579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DD516-367C-4D9C-8B4F-C91C256F5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DD516-367C-4D9C-8B4F-C91C256F54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C6EA-CC82-4565-8CB5-71E81313CF7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86D3-2DB0-4465-8A51-FBC9C1679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Accounting for insurance claims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claim for loss of stock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305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  <a:gridCol w="1600200"/>
              </a:tblGrid>
              <a:tr h="9372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PARTICULARS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/>
                </a:tc>
              </a:tr>
              <a:tr h="9372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value of stock on the date of fire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9372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Less salvage value of stock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132987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Amount of claim for loss</a:t>
                      </a:r>
                      <a:r>
                        <a:rPr lang="en-US" sz="2800" baseline="0" dirty="0" smtClean="0"/>
                        <a:t> of stock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 </a:t>
            </a:r>
            <a:r>
              <a:rPr lang="en-US" b="1" dirty="0" smtClean="0"/>
              <a:t>main objective</a:t>
            </a:r>
            <a:r>
              <a:rPr lang="en-US" dirty="0" smtClean="0"/>
              <a:t> of this clause is to encourage the businessman to have full insurance of their stock and discourage under insurance.</a:t>
            </a:r>
          </a:p>
          <a:p>
            <a:r>
              <a:rPr lang="en-US" dirty="0" smtClean="0"/>
              <a:t>Average clause is applicable when the amount of insurance policy is less then the value of stock on the date of fire.</a:t>
            </a:r>
          </a:p>
          <a:p>
            <a:r>
              <a:rPr lang="en-US" dirty="0" smtClean="0"/>
              <a:t>Net claim=   loss of stock         </a:t>
            </a:r>
            <a:r>
              <a:rPr lang="en-US" u="sng" dirty="0" smtClean="0"/>
              <a:t>policy amount</a:t>
            </a:r>
          </a:p>
          <a:p>
            <a:r>
              <a:rPr lang="en-US" u="sng" dirty="0" smtClean="0"/>
              <a:t>                                                     stock on date of fire    </a:t>
            </a:r>
            <a:endParaRPr lang="en-US" u="sng" dirty="0"/>
          </a:p>
        </p:txBody>
      </p:sp>
      <p:sp>
        <p:nvSpPr>
          <p:cNvPr id="4" name="Multiply 3"/>
          <p:cNvSpPr/>
          <p:nvPr/>
        </p:nvSpPr>
        <p:spPr>
          <a:xfrm>
            <a:off x="4724400" y="4648200"/>
            <a:ext cx="6858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Claim for loss of profits or consequential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insurance policy only covers loss of stock but not the loss of profits. </a:t>
            </a:r>
          </a:p>
          <a:p>
            <a:endParaRPr lang="en-US" dirty="0" smtClean="0"/>
          </a:p>
          <a:p>
            <a:r>
              <a:rPr lang="en-US" dirty="0" smtClean="0"/>
              <a:t>To cover the loss of profits one has to take a </a:t>
            </a:r>
            <a:r>
              <a:rPr lang="en-US" dirty="0" err="1" smtClean="0"/>
              <a:t>seperate</a:t>
            </a:r>
            <a:r>
              <a:rPr lang="en-US" dirty="0" smtClean="0"/>
              <a:t> policy called </a:t>
            </a:r>
            <a:r>
              <a:rPr lang="en-US" b="1" dirty="0" smtClean="0"/>
              <a:t>loss of profit policy </a:t>
            </a:r>
            <a:r>
              <a:rPr lang="en-US" dirty="0" smtClean="0"/>
              <a:t>or </a:t>
            </a:r>
            <a:r>
              <a:rPr lang="en-US" b="1" dirty="0" smtClean="0"/>
              <a:t>consequential loss policy </a:t>
            </a:r>
            <a:r>
              <a:rPr lang="en-US" dirty="0" smtClean="0"/>
              <a:t>with the first one.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Risks covered under loss of profit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Loss of profits </a:t>
            </a:r>
            <a:r>
              <a:rPr lang="en-US" dirty="0" smtClean="0"/>
              <a:t>due to dislocation period</a:t>
            </a:r>
          </a:p>
          <a:p>
            <a:r>
              <a:rPr lang="en-US" b="1" dirty="0" smtClean="0"/>
              <a:t>Payment of standing charges </a:t>
            </a:r>
            <a:r>
              <a:rPr lang="en-US" dirty="0" smtClean="0"/>
              <a:t>under dislocation period e.g. rent ,salaries, director fees, </a:t>
            </a:r>
            <a:r>
              <a:rPr lang="en-US" dirty="0" err="1" smtClean="0"/>
              <a:t>depreciation,interest,taxes</a:t>
            </a:r>
            <a:r>
              <a:rPr lang="en-US" dirty="0" smtClean="0"/>
              <a:t> lighting charges etc.</a:t>
            </a:r>
          </a:p>
          <a:p>
            <a:r>
              <a:rPr lang="en-US" b="1" dirty="0" smtClean="0"/>
              <a:t>Increased cost of working </a:t>
            </a:r>
            <a:r>
              <a:rPr lang="en-US" dirty="0" smtClean="0"/>
              <a:t>during the dislocation period to continue the business operations smoothly.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Indemnity 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starts on the date of fire and ends when the normality is restore in business.</a:t>
            </a:r>
          </a:p>
          <a:p>
            <a:r>
              <a:rPr lang="en-US" dirty="0" smtClean="0"/>
              <a:t>The duration does not exceed twelve months.</a:t>
            </a:r>
          </a:p>
          <a:p>
            <a:r>
              <a:rPr lang="en-US" dirty="0" smtClean="0"/>
              <a:t>Fire insurance policy must be in force at that time of loss by fire.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sales are the sales of during that period in twelve months immediately </a:t>
            </a:r>
            <a:r>
              <a:rPr lang="en-US" dirty="0" err="1" smtClean="0"/>
              <a:t>preceeding</a:t>
            </a:r>
            <a:r>
              <a:rPr lang="en-US" dirty="0" smtClean="0"/>
              <a:t> the date of fire which corresponds with indemnity period.</a:t>
            </a:r>
          </a:p>
          <a:p>
            <a:r>
              <a:rPr lang="en-US" dirty="0" smtClean="0"/>
              <a:t>For example—date of fire july1, 2012</a:t>
            </a:r>
          </a:p>
          <a:p>
            <a:r>
              <a:rPr lang="en-US" dirty="0" smtClean="0"/>
              <a:t>Indemnity period—4 months</a:t>
            </a:r>
          </a:p>
          <a:p>
            <a:r>
              <a:rPr lang="en-US" dirty="0" smtClean="0"/>
              <a:t>Standard sales– from july1, 2011 to </a:t>
            </a:r>
            <a:r>
              <a:rPr lang="en-US" dirty="0" err="1" smtClean="0"/>
              <a:t>october</a:t>
            </a:r>
            <a:r>
              <a:rPr lang="en-US" dirty="0" smtClean="0"/>
              <a:t> 30,  2011.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 sales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8229600" cy="4525963"/>
          </a:xfrm>
        </p:spPr>
        <p:txBody>
          <a:bodyPr/>
          <a:lstStyle/>
          <a:p>
            <a:r>
              <a:rPr lang="en-US" dirty="0" smtClean="0"/>
              <a:t>It means the loss of sales due to dislocation of business due to fire.</a:t>
            </a:r>
          </a:p>
          <a:p>
            <a:endParaRPr lang="en-US" dirty="0" smtClean="0"/>
          </a:p>
          <a:p>
            <a:r>
              <a:rPr lang="en-US" b="1" dirty="0" smtClean="0"/>
              <a:t>Short sales =     standard sales – actual            sales(indemnity period)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involved in the computation of claim for loss of profits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667000"/>
          <a:ext cx="8229600" cy="285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1336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1.CALCULATION OF GROSS PROFIT RATE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 profit for the previous </a:t>
                      </a:r>
                      <a:r>
                        <a:rPr lang="en-US" sz="1800" dirty="0" err="1" smtClean="0"/>
                        <a:t>yeargr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 insured standing charges of the previous year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5709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Gross profit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/>
                </a:tc>
              </a:tr>
              <a:tr h="14630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GROSS PROFIT RATE= </a:t>
                      </a:r>
                      <a:r>
                        <a:rPr lang="en-US" sz="1800" u="sng" dirty="0" smtClean="0"/>
                        <a:t>GROSS PROFIT  *100</a:t>
                      </a:r>
                    </a:p>
                    <a:p>
                      <a:pPr algn="l"/>
                      <a:r>
                        <a:rPr lang="en-US" sz="1800" u="none" dirty="0" smtClean="0"/>
                        <a:t>                                          SALES</a:t>
                      </a:r>
                    </a:p>
                    <a:p>
                      <a:pPr algn="l"/>
                      <a:endParaRPr lang="en-US" sz="1800" u="sng" dirty="0" smtClean="0"/>
                    </a:p>
                    <a:p>
                      <a:pPr algn="l"/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of short sales and loss of gross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sales= standard sales –actual sales during indemnity period</a:t>
            </a:r>
          </a:p>
          <a:p>
            <a:endParaRPr lang="en-US" dirty="0" smtClean="0"/>
          </a:p>
          <a:p>
            <a:r>
              <a:rPr lang="en-US" dirty="0" smtClean="0"/>
              <a:t>Loss of gross profit=</a:t>
            </a:r>
          </a:p>
          <a:p>
            <a:r>
              <a:rPr lang="en-US" dirty="0" smtClean="0"/>
              <a:t>     short sales  *  gross profit rate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Admissible increased additional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Least of the following amount will bal </a:t>
            </a:r>
            <a:r>
              <a:rPr lang="en-US" dirty="0" err="1" smtClean="0"/>
              <a:t>additie</a:t>
            </a:r>
            <a:r>
              <a:rPr lang="en-US" dirty="0" smtClean="0"/>
              <a:t> admissible-</a:t>
            </a:r>
          </a:p>
          <a:p>
            <a:r>
              <a:rPr lang="en-US" dirty="0" smtClean="0"/>
              <a:t>Actual additional expenses incurred to reduce the loss of sales</a:t>
            </a:r>
          </a:p>
          <a:p>
            <a:r>
              <a:rPr lang="en-US" dirty="0" smtClean="0"/>
              <a:t>Gross profit on annual sales becoming possible due to increased cost of working</a:t>
            </a:r>
          </a:p>
          <a:p>
            <a:r>
              <a:rPr lang="en-US" dirty="0" smtClean="0"/>
              <a:t>When all standing charges are not covered by the insurance policy</a:t>
            </a:r>
          </a:p>
          <a:p>
            <a:r>
              <a:rPr lang="en-US" u="sng" dirty="0" smtClean="0"/>
              <a:t>Increased cost of working *net profit +insured            standing charges</a:t>
            </a:r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of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       claims for loss of assets including stock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2.      claims for loss of profits or    </a:t>
            </a:r>
          </a:p>
          <a:p>
            <a:pPr>
              <a:buNone/>
            </a:pPr>
            <a:r>
              <a:rPr lang="en-US" dirty="0" smtClean="0"/>
              <a:t>               consequential loss.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of admissible increased additional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cost of working *net profit +insured            standing charges</a:t>
            </a:r>
          </a:p>
          <a:p>
            <a:r>
              <a:rPr lang="en-US" dirty="0" smtClean="0"/>
              <a:t>--------------------------------------------------------------</a:t>
            </a:r>
          </a:p>
          <a:p>
            <a:r>
              <a:rPr lang="en-US" dirty="0" smtClean="0"/>
              <a:t>       net profit +standing charges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6" y="337440"/>
            <a:ext cx="8088923" cy="1080198"/>
          </a:xfrm>
        </p:spPr>
        <p:txBody>
          <a:bodyPr/>
          <a:lstStyle/>
          <a:p>
            <a:r>
              <a:rPr lang="en-US" b="1" dirty="0" smtClean="0"/>
              <a:t>Statement of claim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8763000" cy="2621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200"/>
                <a:gridCol w="1066800"/>
              </a:tblGrid>
              <a:tr h="65230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Loss of gross profit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 </a:t>
                      </a:r>
                      <a:r>
                        <a:rPr lang="en-US" sz="2400" b="1" smtClean="0"/>
                        <a:t>Add admissible </a:t>
                      </a:r>
                      <a:r>
                        <a:rPr lang="en-US" sz="2400" b="1" dirty="0" smtClean="0"/>
                        <a:t>increased admissible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expences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 saving in insured standing charges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80933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Gross claim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claim =    </a:t>
            </a:r>
          </a:p>
          <a:p>
            <a:endParaRPr lang="en-US" dirty="0" smtClean="0"/>
          </a:p>
          <a:p>
            <a:r>
              <a:rPr lang="en-US" dirty="0" smtClean="0"/>
              <a:t>Gross claim              </a:t>
            </a:r>
            <a:r>
              <a:rPr lang="en-US" u="sng" dirty="0" smtClean="0"/>
              <a:t>  policy amount       </a:t>
            </a:r>
          </a:p>
          <a:p>
            <a:r>
              <a:rPr lang="en-US" dirty="0" smtClean="0"/>
              <a:t>                           gross profit on annual sales</a:t>
            </a:r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3048000" y="2819400"/>
            <a:ext cx="762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loss of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calculation of loss of assets is simple because of the value of assets can be find out from </a:t>
            </a:r>
            <a:r>
              <a:rPr lang="en-US" dirty="0" err="1" smtClean="0"/>
              <a:t>from</a:t>
            </a:r>
            <a:r>
              <a:rPr lang="en-US" dirty="0" smtClean="0"/>
              <a:t> the accounting records.</a:t>
            </a:r>
          </a:p>
          <a:p>
            <a:r>
              <a:rPr lang="en-US" dirty="0" smtClean="0"/>
              <a:t>These assets are recorded in accounts at the time of their acquisition.</a:t>
            </a:r>
          </a:p>
          <a:p>
            <a:r>
              <a:rPr lang="en-US" dirty="0" smtClean="0"/>
              <a:t>Therefore the claims can be calculated easily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of claims for loss of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difficult to calculate because –</a:t>
            </a:r>
          </a:p>
          <a:p>
            <a:r>
              <a:rPr lang="en-US" dirty="0" smtClean="0"/>
              <a:t>It includes many items and purchase are made at varying rate.</a:t>
            </a:r>
          </a:p>
          <a:p>
            <a:r>
              <a:rPr lang="en-US" dirty="0" smtClean="0"/>
              <a:t>It become more difficult when stock registers are not maintained properly and destroyed in the fire.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stock on the date of fire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gross profit ratio – gross profit ratio for the current year (year of fire) is estimated on the basis of gross profit ratio of </a:t>
            </a:r>
            <a:r>
              <a:rPr lang="en-US" dirty="0" err="1" smtClean="0"/>
              <a:t>preceeding</a:t>
            </a:r>
            <a:r>
              <a:rPr lang="en-US" dirty="0" smtClean="0"/>
              <a:t> year </a:t>
            </a:r>
          </a:p>
          <a:p>
            <a:endParaRPr lang="en-US" dirty="0" smtClean="0"/>
          </a:p>
          <a:p>
            <a:r>
              <a:rPr lang="en-US" dirty="0" smtClean="0"/>
              <a:t>                   or</a:t>
            </a:r>
          </a:p>
          <a:p>
            <a:endParaRPr lang="en-US" dirty="0" smtClean="0"/>
          </a:p>
          <a:p>
            <a:r>
              <a:rPr lang="en-US" dirty="0" smtClean="0"/>
              <a:t>Average of past few years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Valuation of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   information </a:t>
            </a:r>
            <a:r>
              <a:rPr lang="en-US" dirty="0" err="1" smtClean="0"/>
              <a:t>upto</a:t>
            </a:r>
            <a:r>
              <a:rPr lang="en-US" dirty="0" smtClean="0"/>
              <a:t> the date of fire</a:t>
            </a:r>
          </a:p>
          <a:p>
            <a:r>
              <a:rPr lang="en-US" dirty="0" smtClean="0"/>
              <a:t>Information related to opening </a:t>
            </a:r>
            <a:r>
              <a:rPr lang="en-US" dirty="0" err="1" smtClean="0"/>
              <a:t>stock,purchases</a:t>
            </a:r>
            <a:r>
              <a:rPr lang="en-US" dirty="0" smtClean="0"/>
              <a:t> ,sales and direct expenses from closing of last accounting year </a:t>
            </a:r>
            <a:r>
              <a:rPr lang="en-US" dirty="0" err="1" smtClean="0"/>
              <a:t>upto</a:t>
            </a:r>
            <a:r>
              <a:rPr lang="en-US" dirty="0" smtClean="0"/>
              <a:t> the date of fire.</a:t>
            </a:r>
          </a:p>
          <a:p>
            <a:r>
              <a:rPr lang="en-US" dirty="0" smtClean="0"/>
              <a:t>If accounting record are destroyed then collect information from documentary proofs like purchase book, sales book, sales bills ,purchase bills, pass books or customer ledger etc.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profit ratio on the sale of normal items </a:t>
            </a:r>
            <a:r>
              <a:rPr lang="en-US" dirty="0" err="1" smtClean="0"/>
              <a:t>upto</a:t>
            </a:r>
            <a:r>
              <a:rPr lang="en-US" dirty="0" smtClean="0"/>
              <a:t> the date of fire is calculated  on the basis of </a:t>
            </a:r>
            <a:r>
              <a:rPr lang="en-US" b="1" dirty="0" smtClean="0"/>
              <a:t>gross  profit ratio </a:t>
            </a:r>
            <a:r>
              <a:rPr lang="en-US" dirty="0" smtClean="0"/>
              <a:t>calculated earlier.</a:t>
            </a:r>
          </a:p>
          <a:p>
            <a:r>
              <a:rPr lang="en-US" dirty="0" smtClean="0"/>
              <a:t>After this </a:t>
            </a:r>
            <a:r>
              <a:rPr lang="en-US" b="1" dirty="0" smtClean="0"/>
              <a:t>memorandum trading account </a:t>
            </a:r>
            <a:r>
              <a:rPr lang="en-US" dirty="0" smtClean="0"/>
              <a:t>is prepared from the first day of  memorandum trading current year to the date of fire.</a:t>
            </a:r>
          </a:p>
          <a:p>
            <a:r>
              <a:rPr lang="en-US" dirty="0" smtClean="0"/>
              <a:t>Balancing figure of memorandum trading account is STOCK ON THE DATE OF FIRE.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Memorandum trading account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133601"/>
          <a:ext cx="8229600" cy="402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752600"/>
                <a:gridCol w="2438400"/>
                <a:gridCol w="1676400"/>
              </a:tblGrid>
              <a:tr h="5716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Particulars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Amount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Particulars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Amount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  opening stock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By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</a:t>
                      </a:r>
                      <a:r>
                        <a:rPr lang="en-US" sz="1800" baseline="0" dirty="0" smtClean="0"/>
                        <a:t> purchases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By stock on the date of fire(Balancing</a:t>
                      </a:r>
                      <a:r>
                        <a:rPr lang="en-US" sz="1800" baseline="0" dirty="0" smtClean="0"/>
                        <a:t> figure)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</a:t>
                      </a:r>
                      <a:r>
                        <a:rPr lang="en-US" sz="1800" baseline="0" dirty="0" smtClean="0"/>
                        <a:t> direct expenses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9866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 gross profit(%</a:t>
                      </a:r>
                      <a:r>
                        <a:rPr lang="en-US" sz="1800" baseline="0" dirty="0" smtClean="0"/>
                        <a:t> on sales)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for the loss of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claimed by preparing statement of claim for loss of stock.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853</Words>
  <Application>Microsoft Office PowerPoint</Application>
  <PresentationFormat>On-screen Show (4:3)</PresentationFormat>
  <Paragraphs>118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Accounting for insurance claims</vt:lpstr>
      <vt:lpstr>Type of claims</vt:lpstr>
      <vt:lpstr>Calculation of loss of assets</vt:lpstr>
      <vt:lpstr>Calculation of claims for loss of stock</vt:lpstr>
      <vt:lpstr>Value of stock on the date of fire </vt:lpstr>
      <vt:lpstr>Valuation of stock</vt:lpstr>
      <vt:lpstr>Calculation of stock</vt:lpstr>
      <vt:lpstr>Memorandum trading account</vt:lpstr>
      <vt:lpstr>Claim for the loss of stock</vt:lpstr>
      <vt:lpstr>Statement of claim for loss of stock</vt:lpstr>
      <vt:lpstr>Average clause</vt:lpstr>
      <vt:lpstr>Claim for loss of profits or consequential losses</vt:lpstr>
      <vt:lpstr>Risks covered under loss of profit policy</vt:lpstr>
      <vt:lpstr>Indemnity  period</vt:lpstr>
      <vt:lpstr>Standard sales</vt:lpstr>
      <vt:lpstr>Short sales </vt:lpstr>
      <vt:lpstr>Steps involved in the computation of claim for loss of profits</vt:lpstr>
      <vt:lpstr>Calculation of short sales and loss of gross profit</vt:lpstr>
      <vt:lpstr>Admissible increased additional expenses</vt:lpstr>
      <vt:lpstr>Formula of admissible increased additional expenses</vt:lpstr>
      <vt:lpstr>Statement of claim</vt:lpstr>
      <vt:lpstr>Average clause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for insurance claims</dc:title>
  <dc:creator>DELL</dc:creator>
  <cp:lastModifiedBy>DELL</cp:lastModifiedBy>
  <cp:revision>55</cp:revision>
  <dcterms:created xsi:type="dcterms:W3CDTF">2013-11-13T11:26:57Z</dcterms:created>
  <dcterms:modified xsi:type="dcterms:W3CDTF">2013-11-14T18:05:15Z</dcterms:modified>
</cp:coreProperties>
</file>